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6" r:id="rId3"/>
    <p:sldId id="257" r:id="rId4"/>
    <p:sldId id="262" r:id="rId5"/>
    <p:sldId id="258" r:id="rId6"/>
    <p:sldId id="263" r:id="rId7"/>
    <p:sldId id="259" r:id="rId8"/>
    <p:sldId id="264" r:id="rId9"/>
    <p:sldId id="260"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06/07/1442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06/07/1442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06/07/1442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06/07/1442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836712"/>
            <a:ext cx="8134672" cy="3384376"/>
          </a:xfrm>
        </p:spPr>
        <p:style>
          <a:lnRef idx="1">
            <a:schemeClr val="accent2"/>
          </a:lnRef>
          <a:fillRef idx="2">
            <a:schemeClr val="accent2"/>
          </a:fillRef>
          <a:effectRef idx="1">
            <a:schemeClr val="accent2"/>
          </a:effectRef>
          <a:fontRef idx="minor">
            <a:schemeClr val="dk1"/>
          </a:fontRef>
        </p:style>
        <p:txBody>
          <a:bodyPr>
            <a:normAutofit/>
          </a:bodyPr>
          <a:lstStyle/>
          <a:p>
            <a:r>
              <a:rPr lang="ar-IQ" sz="4800" b="1" dirty="0"/>
              <a:t>(النفس الإنسانية </a:t>
            </a:r>
            <a:r>
              <a:rPr lang="ar-IQ" sz="4800" b="1" dirty="0" smtClean="0"/>
              <a:t>و </a:t>
            </a:r>
            <a:r>
              <a:rPr lang="ar-IQ" sz="4800" b="1" dirty="0" err="1" smtClean="0"/>
              <a:t>مجاهدتها</a:t>
            </a:r>
            <a:r>
              <a:rPr lang="ar-IQ" sz="4800" b="1" dirty="0"/>
              <a:t>)</a:t>
            </a:r>
            <a:r>
              <a:rPr lang="en-US" sz="4800" b="1" dirty="0"/>
              <a:t/>
            </a:r>
            <a:br>
              <a:rPr lang="en-US" sz="4800" b="1" dirty="0"/>
            </a:br>
            <a:r>
              <a:rPr lang="ar-IQ" sz="4800" b="1" dirty="0"/>
              <a:t> وحقيقتها و الفرق بينها وبين الروح  وعلاقتهما بالبدن</a:t>
            </a:r>
            <a:r>
              <a:rPr lang="en-US" sz="4800" b="1" dirty="0"/>
              <a:t/>
            </a:r>
            <a:br>
              <a:rPr lang="en-US" sz="4800" b="1" dirty="0"/>
            </a:br>
            <a:endParaRPr lang="ar-IQ" sz="4800" b="1" dirty="0"/>
          </a:p>
        </p:txBody>
      </p:sp>
      <p:sp>
        <p:nvSpPr>
          <p:cNvPr id="3" name="عنوان فرعي 2"/>
          <p:cNvSpPr>
            <a:spLocks noGrp="1"/>
          </p:cNvSpPr>
          <p:nvPr>
            <p:ph type="subTitle" idx="1"/>
          </p:nvPr>
        </p:nvSpPr>
        <p:spPr/>
        <p:txBody>
          <a:bodyPr/>
          <a:lstStyle/>
          <a:p>
            <a:r>
              <a:rPr lang="ar-IQ" dirty="0" smtClean="0"/>
              <a:t> </a:t>
            </a:r>
            <a:endParaRPr lang="ar-IQ" dirty="0"/>
          </a:p>
        </p:txBody>
      </p:sp>
    </p:spTree>
    <p:extLst>
      <p:ext uri="{BB962C8B-B14F-4D97-AF65-F5344CB8AC3E}">
        <p14:creationId xmlns:p14="http://schemas.microsoft.com/office/powerpoint/2010/main" val="272752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 </a:t>
            </a:r>
            <a:endParaRPr lang="ar-IQ" dirty="0"/>
          </a:p>
        </p:txBody>
      </p:sp>
      <p:sp>
        <p:nvSpPr>
          <p:cNvPr id="3" name="عنوان فرعي 2"/>
          <p:cNvSpPr>
            <a:spLocks noGrp="1"/>
          </p:cNvSpPr>
          <p:nvPr>
            <p:ph type="subTitle" idx="1"/>
          </p:nvPr>
        </p:nvSpPr>
        <p:spPr>
          <a:xfrm>
            <a:off x="179512" y="260648"/>
            <a:ext cx="8784976" cy="6264696"/>
          </a:xfrm>
        </p:spPr>
        <p:txBody>
          <a:bodyPr>
            <a:normAutofit/>
          </a:bodyPr>
          <a:lstStyle/>
          <a:p>
            <a:r>
              <a:rPr lang="ar-IQ" sz="5400" b="1" dirty="0" smtClean="0">
                <a:solidFill>
                  <a:schemeClr val="tx1"/>
                </a:solidFill>
              </a:rPr>
              <a:t>معان النفس </a:t>
            </a:r>
          </a:p>
          <a:p>
            <a:pPr algn="just"/>
            <a:r>
              <a:rPr lang="ar-IQ" sz="3600" dirty="0" smtClean="0">
                <a:solidFill>
                  <a:schemeClr val="tx1"/>
                </a:solidFill>
              </a:rPr>
              <a:t>  </a:t>
            </a:r>
            <a:r>
              <a:rPr lang="ar-IQ" sz="3600" dirty="0">
                <a:solidFill>
                  <a:schemeClr val="tx1"/>
                </a:solidFill>
              </a:rPr>
              <a:t>النفس لها معنيان </a:t>
            </a:r>
            <a:r>
              <a:rPr lang="ar-IQ" sz="3600" dirty="0" smtClean="0">
                <a:solidFill>
                  <a:schemeClr val="tx1"/>
                </a:solidFill>
              </a:rPr>
              <a:t>: </a:t>
            </a:r>
            <a:endParaRPr lang="en-US" sz="3600" dirty="0">
              <a:solidFill>
                <a:schemeClr val="tx1"/>
              </a:solidFill>
            </a:endParaRPr>
          </a:p>
          <a:p>
            <a:pPr algn="just"/>
            <a:r>
              <a:rPr lang="ar-IQ" sz="3600" dirty="0">
                <a:solidFill>
                  <a:schemeClr val="tx1"/>
                </a:solidFill>
              </a:rPr>
              <a:t> أحدهما: أنه يراد بها المعنى الجامع لقوة الغضب والشهوة في الإنسان، وهذا الاستعمال هو الغالب عند أهل التصوف لأنهم يريدون بالنفس: الأصل الجامع للصفات المذمومة من الإنسان فيقولون: لا بد من مجاهدة النفس وكسرها، وإليه الإشارة بقوله - </a:t>
            </a:r>
            <a:r>
              <a:rPr lang="en-US" sz="3600" dirty="0">
                <a:solidFill>
                  <a:schemeClr val="tx1"/>
                </a:solidFill>
                <a:sym typeface="Ali- Arabesque"/>
              </a:rPr>
              <a:t></a:t>
            </a:r>
            <a:r>
              <a:rPr lang="ar-IQ" sz="3600" dirty="0">
                <a:solidFill>
                  <a:schemeClr val="tx1"/>
                </a:solidFill>
              </a:rPr>
              <a:t>- «أعدى عدوك نفسك التي بين جنبيك</a:t>
            </a:r>
            <a:r>
              <a:rPr lang="ar-IQ" sz="3600" dirty="0" smtClean="0">
                <a:solidFill>
                  <a:schemeClr val="tx1"/>
                </a:solidFill>
              </a:rPr>
              <a:t>».</a:t>
            </a:r>
          </a:p>
          <a:p>
            <a:pPr algn="just"/>
            <a:r>
              <a:rPr lang="ar-IQ" sz="3600" dirty="0">
                <a:solidFill>
                  <a:schemeClr val="tx1"/>
                </a:solidFill>
              </a:rPr>
              <a:t>المعنى الثاني: هو نفس الإنسان وذاته، ولكنها توصف بأوصاف مختلفة بحسب اختلاف </a:t>
            </a:r>
            <a:r>
              <a:rPr lang="ar-IQ" sz="3600" smtClean="0">
                <a:solidFill>
                  <a:schemeClr val="tx1"/>
                </a:solidFill>
              </a:rPr>
              <a:t>أحوالها </a:t>
            </a:r>
            <a:r>
              <a:rPr lang="ar-IQ" sz="3600" smtClean="0">
                <a:solidFill>
                  <a:schemeClr val="tx1"/>
                </a:solidFill>
              </a:rPr>
              <a:t>على النحو </a:t>
            </a:r>
            <a:r>
              <a:rPr lang="ar-IQ" sz="3600" dirty="0">
                <a:solidFill>
                  <a:schemeClr val="tx1"/>
                </a:solidFill>
              </a:rPr>
              <a:t>الآتي:</a:t>
            </a:r>
            <a:endParaRPr lang="en-US" sz="3600" dirty="0">
              <a:solidFill>
                <a:schemeClr val="tx1"/>
              </a:solidFill>
            </a:endParaRPr>
          </a:p>
        </p:txBody>
      </p:sp>
    </p:spTree>
    <p:extLst>
      <p:ext uri="{BB962C8B-B14F-4D97-AF65-F5344CB8AC3E}">
        <p14:creationId xmlns:p14="http://schemas.microsoft.com/office/powerpoint/2010/main" val="2956862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260648"/>
            <a:ext cx="8784976" cy="6408712"/>
          </a:xfrm>
        </p:spPr>
        <p:txBody>
          <a:bodyPr>
            <a:noAutofit/>
          </a:bodyPr>
          <a:lstStyle/>
          <a:p>
            <a:pPr algn="just"/>
            <a:r>
              <a:rPr lang="ar-IQ" sz="4000" dirty="0" smtClean="0"/>
              <a:t>1-فإذا </a:t>
            </a:r>
            <a:r>
              <a:rPr lang="ar-IQ" sz="4000" dirty="0"/>
              <a:t>سكنت تحت الأمر وزايلها الاضطراب بسبب معارضة الشهوات سميت النفس المطمئنة.</a:t>
            </a:r>
            <a:endParaRPr lang="en-US" sz="4000" dirty="0"/>
          </a:p>
          <a:p>
            <a:pPr algn="just"/>
            <a:r>
              <a:rPr lang="ar-IQ" sz="4000" dirty="0"/>
              <a:t>2-وإذا لم يتم سكونها ولكنها صارت مدافعة للنفس الشهوانية ومعترضة عليها سميت النفس اللوامة لأنها تلوم صاحبها عند تقصيره في عبادة مولاه، قال الله تعالى: [وَلَا أُقْسِمُ بِالنَّفْسِ اللَّوَّامَةِ ] (سورة القيامة: 2). </a:t>
            </a:r>
            <a:endParaRPr lang="en-US" sz="4000" dirty="0"/>
          </a:p>
          <a:p>
            <a:pPr algn="just"/>
            <a:r>
              <a:rPr lang="ar-IQ" sz="4000" dirty="0"/>
              <a:t> 3-وإن تركت الاعتراض وأذعنت وأطاعت لمقتضى الشهوات ودواعي الشيطان سميت </a:t>
            </a:r>
            <a:r>
              <a:rPr lang="ar-IQ" sz="4000" dirty="0" smtClean="0"/>
              <a:t>بالنفس </a:t>
            </a:r>
            <a:r>
              <a:rPr lang="ar-IQ" sz="4000" dirty="0"/>
              <a:t>الأمارة بالسوء</a:t>
            </a:r>
            <a:r>
              <a:rPr lang="ar-IQ" sz="4000" dirty="0" smtClean="0"/>
              <a:t>.</a:t>
            </a:r>
            <a:endParaRPr lang="ar-IQ" sz="4000" dirty="0"/>
          </a:p>
        </p:txBody>
      </p:sp>
    </p:spTree>
    <p:extLst>
      <p:ext uri="{BB962C8B-B14F-4D97-AF65-F5344CB8AC3E}">
        <p14:creationId xmlns:p14="http://schemas.microsoft.com/office/powerpoint/2010/main" val="4068376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476672"/>
            <a:ext cx="8435280" cy="5649491"/>
          </a:xfrm>
        </p:spPr>
        <p:txBody>
          <a:bodyPr>
            <a:normAutofit lnSpcReduction="10000"/>
          </a:bodyPr>
          <a:lstStyle/>
          <a:p>
            <a:pPr marL="0" indent="0" algn="just">
              <a:buNone/>
            </a:pPr>
            <a:r>
              <a:rPr lang="ar-IQ" sz="4000" dirty="0" smtClean="0"/>
              <a:t> </a:t>
            </a:r>
            <a:r>
              <a:rPr lang="ar-IQ" sz="4000" dirty="0"/>
              <a:t>وقد يجوز أن يقال: المراد بالأمارة بالسوء هي النفس بالمعنى الأول، فإذن النفس بالمعنى الأول مذمومة غاية الذم وبالمعنى الثاني محمودة لأنها نفس الإنسان أي ذاته وحقيقته وهي العالمة بالله تعالى وسائر المعلومات</a:t>
            </a:r>
            <a:r>
              <a:rPr lang="ar-IQ" sz="4000" baseline="30000" dirty="0" smtClean="0"/>
              <a:t>.</a:t>
            </a:r>
          </a:p>
          <a:p>
            <a:pPr marL="0" indent="0" algn="just">
              <a:buNone/>
            </a:pPr>
            <a:r>
              <a:rPr lang="ar-IQ" sz="4000" dirty="0"/>
              <a:t>وقد عرفت النفس بتعريف الروح فقال عبدالله بن </a:t>
            </a:r>
            <a:r>
              <a:rPr lang="ar-IQ" sz="4000" dirty="0" err="1"/>
              <a:t>عبدالحكم</a:t>
            </a:r>
            <a:r>
              <a:rPr lang="ar-IQ" sz="4000" dirty="0"/>
              <a:t> المالكي-~- عبارة عن: جوهر مشرق روحاني إذا تعلق بالبدن حصل ضوء في جميع الأعضاء، فذلك الضوء المنتشر هو الحياة الإنسانية.</a:t>
            </a:r>
          </a:p>
          <a:p>
            <a:pPr marL="0" indent="0" algn="just">
              <a:buNone/>
            </a:pPr>
            <a:endParaRPr lang="ar-IQ" sz="4000" dirty="0"/>
          </a:p>
          <a:p>
            <a:pPr marL="0" indent="0" algn="just">
              <a:buNone/>
            </a:pPr>
            <a:endParaRPr lang="ar-IQ" sz="4000" dirty="0"/>
          </a:p>
        </p:txBody>
      </p:sp>
    </p:spTree>
    <p:extLst>
      <p:ext uri="{BB962C8B-B14F-4D97-AF65-F5344CB8AC3E}">
        <p14:creationId xmlns:p14="http://schemas.microsoft.com/office/powerpoint/2010/main" val="2192970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12968" cy="6408712"/>
          </a:xfrm>
        </p:spPr>
        <p:txBody>
          <a:bodyPr>
            <a:normAutofit/>
          </a:bodyPr>
          <a:lstStyle/>
          <a:p>
            <a:pPr marL="0" indent="0" algn="just">
              <a:buNone/>
            </a:pPr>
            <a:r>
              <a:rPr lang="ar-IQ" sz="4000" dirty="0" smtClean="0"/>
              <a:t>فالحياة </a:t>
            </a:r>
            <a:r>
              <a:rPr lang="ar-IQ" sz="4000" dirty="0"/>
              <a:t>أمهر فائض عن تعلق الروح بالبدن منتشر في سائر أعضائه، وكل عضو يصل إليه نور الروح يتحول من </a:t>
            </a:r>
            <a:r>
              <a:rPr lang="ar-IQ" sz="4000" dirty="0" err="1"/>
              <a:t>الجمادية</a:t>
            </a:r>
            <a:r>
              <a:rPr lang="ar-IQ" sz="4000" dirty="0"/>
              <a:t> إلى الحياة، ففي النشأة الأولى إذا </a:t>
            </a:r>
            <a:r>
              <a:rPr lang="ar-IQ" sz="4000" dirty="0" smtClean="0"/>
              <a:t>تكوَّنَ </a:t>
            </a:r>
            <a:r>
              <a:rPr lang="ar-IQ" sz="4000" dirty="0"/>
              <a:t>وتم استعداده، -وهو المراد بقوله تعالى: [ فَإِذَا سَوَّيْتُهُ ] - أنفذ الله فيه الروح الإلهي داخل أعضائه نفاذ النار في الفحم والماء في الورد فأحياه بعد موته، وذلك قوله تعالى: [وَنَفَخْتُ فِيهِ مِنْ رُوحِي]، فإن النفخ: عبارة عن اشتعال نور الروح في الجسم بعد تسويته باستعداده، وذلك النور المنتشر في سائر الأعضاء هو الحياة </a:t>
            </a:r>
            <a:r>
              <a:rPr lang="ar-IQ" sz="4000" dirty="0" smtClean="0"/>
              <a:t>الإنسانية.</a:t>
            </a:r>
          </a:p>
          <a:p>
            <a:pPr algn="just"/>
            <a:endParaRPr lang="ar-IQ" sz="4000" dirty="0"/>
          </a:p>
        </p:txBody>
      </p:sp>
    </p:spTree>
    <p:extLst>
      <p:ext uri="{BB962C8B-B14F-4D97-AF65-F5344CB8AC3E}">
        <p14:creationId xmlns:p14="http://schemas.microsoft.com/office/powerpoint/2010/main" val="616283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ar-IQ" b="1" dirty="0" smtClean="0"/>
              <a:t/>
            </a:r>
            <a:br>
              <a:rPr lang="ar-IQ" b="1" dirty="0" smtClean="0"/>
            </a:br>
            <a:r>
              <a:rPr lang="ar-IQ" b="1" dirty="0" smtClean="0"/>
              <a:t>الفرق </a:t>
            </a:r>
            <a:r>
              <a:rPr lang="ar-IQ" b="1" dirty="0"/>
              <a:t>بين الروح والنفس:</a:t>
            </a:r>
            <a:r>
              <a:rPr lang="en-US" dirty="0"/>
              <a:t/>
            </a:r>
            <a:br>
              <a:rPr lang="en-US" dirty="0"/>
            </a:br>
            <a:endParaRPr lang="ar-IQ" dirty="0"/>
          </a:p>
        </p:txBody>
      </p:sp>
      <p:sp>
        <p:nvSpPr>
          <p:cNvPr id="3" name="عنصر نائب للمحتوى 2"/>
          <p:cNvSpPr>
            <a:spLocks noGrp="1"/>
          </p:cNvSpPr>
          <p:nvPr>
            <p:ph idx="1"/>
          </p:nvPr>
        </p:nvSpPr>
        <p:spPr/>
        <p:txBody>
          <a:bodyPr>
            <a:noAutofit/>
          </a:bodyPr>
          <a:lstStyle/>
          <a:p>
            <a:pPr algn="just"/>
            <a:r>
              <a:rPr lang="ar-IQ" sz="3600" dirty="0" smtClean="0"/>
              <a:t>1-الروح</a:t>
            </a:r>
            <a:r>
              <a:rPr lang="ar-IQ" sz="3600" dirty="0"/>
              <a:t>، والنفس، من الأجسام اللطيفة في الصورة، ككون الملائكة والجانّ بصفة اللطافة، وكما يصح أن يكون البصر محلَّ الرؤية، والأذن محل السمع، والأنف محل الشم، والفم محلَّ الذوْق والسميع والبصير والشامُّ والذائق إنما هي الجملة التي هي الانسان، وكذلك فمحل الأوصاف الحميدة: الروح، ومحل الأوصاف المذمومة النفس.</a:t>
            </a:r>
          </a:p>
          <a:p>
            <a:endParaRPr lang="ar-IQ" sz="3600" dirty="0"/>
          </a:p>
        </p:txBody>
      </p:sp>
    </p:spTree>
    <p:extLst>
      <p:ext uri="{BB962C8B-B14F-4D97-AF65-F5344CB8AC3E}">
        <p14:creationId xmlns:p14="http://schemas.microsoft.com/office/powerpoint/2010/main" val="1881672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84976" cy="6336704"/>
          </a:xfrm>
        </p:spPr>
        <p:txBody>
          <a:bodyPr>
            <a:normAutofit/>
          </a:bodyPr>
          <a:lstStyle/>
          <a:p>
            <a:pPr algn="just"/>
            <a:r>
              <a:rPr lang="ar-IQ" sz="3600" dirty="0" smtClean="0"/>
              <a:t>2-والتي </a:t>
            </a:r>
            <a:r>
              <a:rPr lang="ar-IQ" sz="3600" dirty="0"/>
              <a:t>تموت هي النفس: كما قال تعالى: [كُلُّ نَفْسٍ ذَائِقَةُ الْمَوْتِ ثُمَّ إِلَيْنَا تُرْجَعُونَ] (سورة العنكبوت:57) وأما </a:t>
            </a:r>
            <a:r>
              <a:rPr lang="ar-IQ" sz="3600" dirty="0" smtClean="0"/>
              <a:t>الروح </a:t>
            </a:r>
            <a:r>
              <a:rPr lang="ar-IQ" sz="3600" dirty="0"/>
              <a:t>فلا يموت.</a:t>
            </a:r>
            <a:endParaRPr lang="en-US" sz="3600" dirty="0"/>
          </a:p>
          <a:p>
            <a:pPr algn="just"/>
            <a:r>
              <a:rPr lang="ar-IQ" sz="3600" dirty="0"/>
              <a:t> 3-النفس </a:t>
            </a:r>
            <a:r>
              <a:rPr lang="ar-IQ" sz="3600" dirty="0" smtClean="0"/>
              <a:t>هي التي </a:t>
            </a:r>
            <a:r>
              <a:rPr lang="ar-IQ" sz="3600" dirty="0"/>
              <a:t>تعصي، كما قال تعالى: [وَمَا أُبَرِّئُ نَفْسِي إِنَّ النَّفْسَ لَأَمَّارَةٌ بِالسُّوءِ إِلَّا مَا رَحِمَ رَبِّي إِنَّ رَبِّي غَفُورٌ رَحِيمٌ] (سورة يوسف:53)، وأما الروح فلا يعصي لأن الله تعالى يسنده إلى نفسه مباشرة: [وَنَفَخْتُ فِيهِ مِنْ رُوحِي]أي بأمري. </a:t>
            </a:r>
            <a:endParaRPr lang="en-US" sz="3600" dirty="0"/>
          </a:p>
          <a:p>
            <a:pPr algn="just"/>
            <a:endParaRPr lang="ar-IQ" sz="3600" dirty="0"/>
          </a:p>
        </p:txBody>
      </p:sp>
    </p:spTree>
    <p:extLst>
      <p:ext uri="{BB962C8B-B14F-4D97-AF65-F5344CB8AC3E}">
        <p14:creationId xmlns:p14="http://schemas.microsoft.com/office/powerpoint/2010/main" val="1655594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txBody>
          <a:bodyPr>
            <a:normAutofit/>
          </a:bodyPr>
          <a:lstStyle/>
          <a:p>
            <a:pPr algn="just"/>
            <a:r>
              <a:rPr lang="en-US" sz="4000" dirty="0"/>
              <a:t> </a:t>
            </a:r>
            <a:r>
              <a:rPr lang="ar-IQ" sz="4000" dirty="0"/>
              <a:t>4-النفس هي التي تطمئن: كما قال تعالى: [يَا أَيَّتُهَا النَّفْسُ الْمُطْمَئِنَّةُ (27) ارْجِعِي إِلَى رَبِّكِ رَاضِيَةً مَرْضِيَّةً] (سورة الفجر:27، 28).</a:t>
            </a:r>
            <a:endParaRPr lang="en-US" sz="4000" dirty="0"/>
          </a:p>
          <a:p>
            <a:pPr algn="just"/>
            <a:r>
              <a:rPr lang="ar-IQ" sz="4000" dirty="0"/>
              <a:t>ولكن ذلك بذكر الله تعالى قال تعالى: [الَّذِينَ آَمَنُوا وَتَطْمَئِنُّ قُلُوبُهُمْ بِذِكْرِ اللَّهِ أَلَا بِذِكْرِ اللَّهِ تَطْمَئِنُّ الْقُلُوبُ] (سورة الرعد:28). </a:t>
            </a:r>
            <a:endParaRPr lang="en-US" sz="4000" dirty="0"/>
          </a:p>
          <a:p>
            <a:pPr algn="just"/>
            <a:endParaRPr lang="ar-IQ" sz="4000" dirty="0"/>
          </a:p>
        </p:txBody>
      </p:sp>
    </p:spTree>
    <p:extLst>
      <p:ext uri="{BB962C8B-B14F-4D97-AF65-F5344CB8AC3E}">
        <p14:creationId xmlns:p14="http://schemas.microsoft.com/office/powerpoint/2010/main" val="2343451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84976" cy="6336704"/>
          </a:xfrm>
        </p:spPr>
        <p:txBody>
          <a:bodyPr>
            <a:normAutofit/>
          </a:bodyPr>
          <a:lstStyle/>
          <a:p>
            <a:pPr marL="0" indent="0" algn="just">
              <a:buNone/>
            </a:pPr>
            <a:r>
              <a:rPr lang="ar-IQ" sz="3600" dirty="0" smtClean="0"/>
              <a:t>5-والنفس </a:t>
            </a:r>
            <a:r>
              <a:rPr lang="ar-IQ" sz="3600" dirty="0"/>
              <a:t>تجب عليها أن تكون تبعاً لما جاء به الرسول الكريم- </a:t>
            </a:r>
            <a:r>
              <a:rPr lang="en-US" sz="3600" dirty="0">
                <a:sym typeface="Ali- Arabesque"/>
              </a:rPr>
              <a:t></a:t>
            </a:r>
            <a:r>
              <a:rPr lang="ar-IQ" sz="3600" dirty="0"/>
              <a:t>- لقوله: من رواية عبدِ الله بن عَمرو بنِ العاص -{-مرفوعاً: « لا </a:t>
            </a:r>
            <a:r>
              <a:rPr lang="ar-IQ" sz="3600" dirty="0" smtClean="0"/>
              <a:t>يُؤمِنُ </a:t>
            </a:r>
            <a:r>
              <a:rPr lang="ar-IQ" sz="3600" dirty="0"/>
              <a:t>أَحدُكُم حتّى يكونَ هَواهُ تَبَعاً لِما جِئتُ بِهِ </a:t>
            </a:r>
            <a:r>
              <a:rPr lang="ar-IQ" sz="3600" dirty="0" smtClean="0"/>
              <a:t>».</a:t>
            </a:r>
          </a:p>
          <a:p>
            <a:pPr marL="0" indent="0" algn="just">
              <a:buNone/>
            </a:pPr>
            <a:r>
              <a:rPr lang="ar-IQ" sz="3600" dirty="0"/>
              <a:t>وأما الروح فيخرج ويغادر الجسم في أحسن حالات الصحة.</a:t>
            </a:r>
          </a:p>
        </p:txBody>
      </p:sp>
    </p:spTree>
    <p:extLst>
      <p:ext uri="{BB962C8B-B14F-4D97-AF65-F5344CB8AC3E}">
        <p14:creationId xmlns:p14="http://schemas.microsoft.com/office/powerpoint/2010/main" val="1673756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TotalTime>
  <Words>564</Words>
  <Application>Microsoft Office PowerPoint</Application>
  <PresentationFormat>عرض على الشاشة (3:4)‏</PresentationFormat>
  <Paragraphs>27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(النفس الإنسانية و مجاهدتها)  وحقيقتها و الفرق بينها وبين الروح  وعلاقتهما بالبدن </vt:lpstr>
      <vt:lpstr> </vt:lpstr>
      <vt:lpstr> </vt:lpstr>
      <vt:lpstr> </vt:lpstr>
      <vt:lpstr> </vt:lpstr>
      <vt:lpstr> الفرق بين الروح والنفس: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qasm</dc:creator>
  <cp:lastModifiedBy>ZETTA</cp:lastModifiedBy>
  <cp:revision>18</cp:revision>
  <dcterms:created xsi:type="dcterms:W3CDTF">2017-11-20T16:49:59Z</dcterms:created>
  <dcterms:modified xsi:type="dcterms:W3CDTF">2021-02-17T08:58:11Z</dcterms:modified>
</cp:coreProperties>
</file>