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9"/>
  </p:notesMasterIdLst>
  <p:sldIdLst>
    <p:sldId id="256" r:id="rId2"/>
    <p:sldId id="276" r:id="rId3"/>
    <p:sldId id="257" r:id="rId4"/>
    <p:sldId id="277" r:id="rId5"/>
    <p:sldId id="272" r:id="rId6"/>
    <p:sldId id="258" r:id="rId7"/>
    <p:sldId id="275" r:id="rId8"/>
    <p:sldId id="259" r:id="rId9"/>
    <p:sldId id="273" r:id="rId10"/>
    <p:sldId id="260" r:id="rId11"/>
    <p:sldId id="282" r:id="rId12"/>
    <p:sldId id="274" r:id="rId13"/>
    <p:sldId id="261" r:id="rId14"/>
    <p:sldId id="278" r:id="rId15"/>
    <p:sldId id="279" r:id="rId16"/>
    <p:sldId id="262" r:id="rId17"/>
    <p:sldId id="263" r:id="rId18"/>
    <p:sldId id="280" r:id="rId19"/>
    <p:sldId id="264" r:id="rId20"/>
    <p:sldId id="281" r:id="rId21"/>
    <p:sldId id="265" r:id="rId22"/>
    <p:sldId id="266" r:id="rId23"/>
    <p:sldId id="267" r:id="rId24"/>
    <p:sldId id="268" r:id="rId25"/>
    <p:sldId id="269" r:id="rId26"/>
    <p:sldId id="271" r:id="rId27"/>
    <p:sldId id="270"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465B953-2AA8-476A-8FD8-B5A7D64FB765}" type="datetimeFigureOut">
              <a:rPr lang="ar-IQ" smtClean="0"/>
              <a:t>12/07/1442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E0020FA-9449-4EDD-8D09-F664A4FF17A0}" type="slidenum">
              <a:rPr lang="ar-IQ" smtClean="0"/>
              <a:t>‹#›</a:t>
            </a:fld>
            <a:endParaRPr lang="ar-IQ"/>
          </a:p>
        </p:txBody>
      </p:sp>
    </p:spTree>
    <p:extLst>
      <p:ext uri="{BB962C8B-B14F-4D97-AF65-F5344CB8AC3E}">
        <p14:creationId xmlns:p14="http://schemas.microsoft.com/office/powerpoint/2010/main" val="260214522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1E0020FA-9449-4EDD-8D09-F664A4FF17A0}" type="slidenum">
              <a:rPr lang="ar-IQ" smtClean="0"/>
              <a:t>1</a:t>
            </a:fld>
            <a:endParaRPr lang="ar-IQ"/>
          </a:p>
        </p:txBody>
      </p:sp>
    </p:spTree>
    <p:extLst>
      <p:ext uri="{BB962C8B-B14F-4D97-AF65-F5344CB8AC3E}">
        <p14:creationId xmlns:p14="http://schemas.microsoft.com/office/powerpoint/2010/main" val="355440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12/07/1442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12/07/1442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12/07/1442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12/07/1442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 </a:t>
            </a:r>
            <a:endParaRPr lang="ar-IQ" dirty="0"/>
          </a:p>
        </p:txBody>
      </p:sp>
      <p:sp>
        <p:nvSpPr>
          <p:cNvPr id="3" name="عنوان فرعي 2"/>
          <p:cNvSpPr>
            <a:spLocks noGrp="1"/>
          </p:cNvSpPr>
          <p:nvPr>
            <p:ph type="subTitle" idx="1"/>
          </p:nvPr>
        </p:nvSpPr>
        <p:spPr>
          <a:xfrm>
            <a:off x="179512" y="260648"/>
            <a:ext cx="8712968" cy="6480720"/>
          </a:xfrm>
        </p:spPr>
        <p:style>
          <a:lnRef idx="1">
            <a:schemeClr val="accent5"/>
          </a:lnRef>
          <a:fillRef idx="2">
            <a:schemeClr val="accent5"/>
          </a:fillRef>
          <a:effectRef idx="1">
            <a:schemeClr val="accent5"/>
          </a:effectRef>
          <a:fontRef idx="minor">
            <a:schemeClr val="dk1"/>
          </a:fontRef>
        </p:style>
        <p:txBody>
          <a:bodyPr>
            <a:noAutofit/>
          </a:bodyPr>
          <a:lstStyle/>
          <a:p>
            <a:r>
              <a:rPr lang="ar-IQ" sz="4000" b="1" dirty="0">
                <a:solidFill>
                  <a:schemeClr val="tx1"/>
                </a:solidFill>
              </a:rPr>
              <a:t>حقيقة جهاد النفس</a:t>
            </a:r>
            <a:r>
              <a:rPr lang="ar-IQ" sz="4000" dirty="0">
                <a:solidFill>
                  <a:schemeClr val="tx1"/>
                </a:solidFill>
              </a:rPr>
              <a:t>:</a:t>
            </a:r>
            <a:endParaRPr lang="en-US" sz="4000" dirty="0">
              <a:solidFill>
                <a:schemeClr val="tx1"/>
              </a:solidFill>
            </a:endParaRPr>
          </a:p>
          <a:p>
            <a:pPr algn="just"/>
            <a:r>
              <a:rPr lang="ar-IQ" sz="4000" dirty="0">
                <a:solidFill>
                  <a:schemeClr val="tx1"/>
                </a:solidFill>
              </a:rPr>
              <a:t>        ان للنفس صفات دنيئة وأخلاقاً مذمومة </a:t>
            </a:r>
            <a:r>
              <a:rPr lang="ar-IQ" sz="4000" dirty="0" smtClean="0">
                <a:solidFill>
                  <a:schemeClr val="tx1"/>
                </a:solidFill>
              </a:rPr>
              <a:t>و </a:t>
            </a:r>
            <a:r>
              <a:rPr lang="ar-IQ" sz="4000" dirty="0">
                <a:solidFill>
                  <a:schemeClr val="tx1"/>
                </a:solidFill>
              </a:rPr>
              <a:t>إزالتها فرض عين على كل مسلم ومسلمة ولابدّ من تزكيتها بمنهج قويم من القرآن الكريم والسنة المطهرة ومنهج سلف الصالح - </a:t>
            </a:r>
            <a:r>
              <a:rPr lang="en-US" sz="4000" dirty="0">
                <a:solidFill>
                  <a:schemeClr val="tx1"/>
                </a:solidFill>
                <a:sym typeface="Ali- Arabesque"/>
              </a:rPr>
              <a:t></a:t>
            </a:r>
            <a:r>
              <a:rPr lang="ar-IQ" sz="4000" dirty="0">
                <a:solidFill>
                  <a:schemeClr val="tx1"/>
                </a:solidFill>
              </a:rPr>
              <a:t>-.</a:t>
            </a:r>
            <a:endParaRPr lang="en-US" sz="4000" dirty="0">
              <a:solidFill>
                <a:schemeClr val="tx1"/>
              </a:solidFill>
            </a:endParaRPr>
          </a:p>
          <a:p>
            <a:r>
              <a:rPr lang="ar-IQ" sz="4000" b="1" dirty="0">
                <a:solidFill>
                  <a:schemeClr val="tx1"/>
                </a:solidFill>
              </a:rPr>
              <a:t>تعريف الجهاد ومعناه في القرآن الكريم</a:t>
            </a:r>
            <a:endParaRPr lang="en-US" sz="4000" dirty="0">
              <a:solidFill>
                <a:schemeClr val="tx1"/>
              </a:solidFill>
            </a:endParaRPr>
          </a:p>
          <a:p>
            <a:pPr algn="just"/>
            <a:r>
              <a:rPr lang="ar-IQ" sz="4000" dirty="0">
                <a:solidFill>
                  <a:schemeClr val="tx1"/>
                </a:solidFill>
              </a:rPr>
              <a:t>الجهاد من (جهد): الجَهد والجُهد: </a:t>
            </a:r>
            <a:r>
              <a:rPr lang="ar-IQ" sz="4000" dirty="0" smtClean="0">
                <a:solidFill>
                  <a:schemeClr val="tx1"/>
                </a:solidFill>
              </a:rPr>
              <a:t>الطاقة. </a:t>
            </a:r>
            <a:endParaRPr lang="en-US" sz="4000" dirty="0">
              <a:solidFill>
                <a:schemeClr val="tx1"/>
              </a:solidFill>
            </a:endParaRPr>
          </a:p>
          <a:p>
            <a:pPr algn="just"/>
            <a:r>
              <a:rPr lang="ar-IQ" sz="4000" dirty="0">
                <a:solidFill>
                  <a:schemeClr val="tx1"/>
                </a:solidFill>
              </a:rPr>
              <a:t> معنى الجهاد: وتفسير الجهاد، في لغة القرآن الكريم، </a:t>
            </a:r>
            <a:r>
              <a:rPr lang="ar-IQ" sz="4000" dirty="0" smtClean="0">
                <a:solidFill>
                  <a:schemeClr val="tx1"/>
                </a:solidFill>
              </a:rPr>
              <a:t>على أربعة أجوه</a:t>
            </a:r>
            <a:r>
              <a:rPr lang="ar-IQ" sz="4000" dirty="0">
                <a:solidFill>
                  <a:schemeClr val="tx1"/>
                </a:solidFill>
              </a:rPr>
              <a:t>:</a:t>
            </a:r>
            <a:endParaRPr lang="en-US" sz="4000" dirty="0">
              <a:solidFill>
                <a:schemeClr val="tx1"/>
              </a:solidFill>
            </a:endParaRPr>
          </a:p>
          <a:p>
            <a:r>
              <a:rPr lang="ar-IQ" sz="4000" dirty="0" smtClean="0">
                <a:solidFill>
                  <a:schemeClr val="tx1"/>
                </a:solidFill>
              </a:rPr>
              <a:t> </a:t>
            </a:r>
            <a:endParaRPr lang="ar-IQ" sz="4000" dirty="0">
              <a:solidFill>
                <a:schemeClr val="tx1"/>
              </a:solidFill>
            </a:endParaRPr>
          </a:p>
        </p:txBody>
      </p:sp>
    </p:spTree>
    <p:extLst>
      <p:ext uri="{BB962C8B-B14F-4D97-AF65-F5344CB8AC3E}">
        <p14:creationId xmlns:p14="http://schemas.microsoft.com/office/powerpoint/2010/main" val="8360868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323528" y="188640"/>
            <a:ext cx="8640960" cy="6552728"/>
          </a:xfrm>
        </p:spPr>
        <p:txBody>
          <a:bodyPr>
            <a:normAutofit/>
          </a:bodyPr>
          <a:lstStyle/>
          <a:p>
            <a:r>
              <a:rPr lang="ar-IQ" sz="3600" b="1" dirty="0"/>
              <a:t>ثالثها: جهاد الكفار</a:t>
            </a:r>
            <a:r>
              <a:rPr lang="ar-IQ" sz="3600" dirty="0"/>
              <a:t> وهو على أربع مراتب:</a:t>
            </a:r>
            <a:endParaRPr lang="en-US" sz="3600" dirty="0"/>
          </a:p>
          <a:p>
            <a:r>
              <a:rPr lang="ar-IQ" sz="3600" dirty="0"/>
              <a:t>1-الجهاد </a:t>
            </a:r>
            <a:r>
              <a:rPr lang="ar-IQ" sz="3600" dirty="0" smtClean="0"/>
              <a:t>بالنفس</a:t>
            </a:r>
          </a:p>
          <a:p>
            <a:r>
              <a:rPr lang="ar-IQ" sz="3600" dirty="0" smtClean="0"/>
              <a:t>2-الجهاد </a:t>
            </a:r>
            <a:r>
              <a:rPr lang="ar-IQ" sz="3600" dirty="0"/>
              <a:t>بالقلب </a:t>
            </a:r>
            <a:endParaRPr lang="ar-IQ" sz="3600" dirty="0" smtClean="0"/>
          </a:p>
          <a:p>
            <a:r>
              <a:rPr lang="ar-IQ" sz="3600" dirty="0" smtClean="0"/>
              <a:t>3- </a:t>
            </a:r>
            <a:r>
              <a:rPr lang="ar-IQ" sz="3600" dirty="0"/>
              <a:t>الجهاد </a:t>
            </a:r>
            <a:r>
              <a:rPr lang="ar-IQ" sz="3600" dirty="0" smtClean="0"/>
              <a:t>بالمال</a:t>
            </a:r>
          </a:p>
          <a:p>
            <a:r>
              <a:rPr lang="ar-IQ" sz="3600" dirty="0" smtClean="0"/>
              <a:t>4- </a:t>
            </a:r>
            <a:r>
              <a:rPr lang="ar-IQ" sz="3600" dirty="0"/>
              <a:t>الجهاد باللسان.</a:t>
            </a:r>
            <a:endParaRPr lang="en-US" sz="3600" dirty="0"/>
          </a:p>
          <a:p>
            <a:r>
              <a:rPr lang="ar-IQ" sz="3600" dirty="0"/>
              <a:t> </a:t>
            </a:r>
            <a:endParaRPr lang="en-US" sz="3600" dirty="0"/>
          </a:p>
        </p:txBody>
      </p:sp>
    </p:spTree>
    <p:extLst>
      <p:ext uri="{BB962C8B-B14F-4D97-AF65-F5344CB8AC3E}">
        <p14:creationId xmlns:p14="http://schemas.microsoft.com/office/powerpoint/2010/main" val="317031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Autofit/>
          </a:bodyPr>
          <a:lstStyle/>
          <a:p>
            <a:r>
              <a:rPr lang="ar-IQ" b="1" dirty="0" smtClean="0"/>
              <a:t/>
            </a:r>
            <a:br>
              <a:rPr lang="ar-IQ" b="1" dirty="0" smtClean="0"/>
            </a:br>
            <a:r>
              <a:rPr lang="ar-IQ" b="1" dirty="0" smtClean="0"/>
              <a:t>مجاهدة </a:t>
            </a:r>
            <a:r>
              <a:rPr lang="ar-IQ" b="1" dirty="0"/>
              <a:t>الهوى والنفس</a:t>
            </a:r>
            <a:r>
              <a:rPr lang="en-US" dirty="0"/>
              <a:t/>
            </a:r>
            <a:br>
              <a:rPr lang="en-US" dirty="0"/>
            </a:br>
            <a:endParaRPr lang="ar-IQ" dirty="0"/>
          </a:p>
        </p:txBody>
      </p:sp>
      <p:sp>
        <p:nvSpPr>
          <p:cNvPr id="3" name="عنصر نائب للمحتوى 2"/>
          <p:cNvSpPr>
            <a:spLocks noGrp="1"/>
          </p:cNvSpPr>
          <p:nvPr>
            <p:ph idx="1"/>
          </p:nvPr>
        </p:nvSpPr>
        <p:spPr/>
        <p:txBody>
          <a:bodyPr>
            <a:normAutofit/>
          </a:bodyPr>
          <a:lstStyle/>
          <a:p>
            <a:pPr marL="0" indent="0" algn="just">
              <a:buNone/>
            </a:pPr>
            <a:r>
              <a:rPr lang="ar-IQ" sz="3600" dirty="0" smtClean="0"/>
              <a:t>ان </a:t>
            </a:r>
            <a:r>
              <a:rPr lang="ar-IQ" sz="3600" dirty="0"/>
              <a:t>صفات النفس لا تزول بالأماني ولا بمجرد الاطلاع على حكم تزكيتها، أو قراءة كتب الأخلاق والتصوف، بل لابد لها من مجاهدة وتزكية عملية. </a:t>
            </a:r>
            <a:endParaRPr lang="en-US" sz="3600" dirty="0"/>
          </a:p>
          <a:p>
            <a:pPr marL="0" indent="0" algn="just">
              <a:buNone/>
            </a:pPr>
            <a:r>
              <a:rPr lang="ar-IQ" sz="3600" dirty="0"/>
              <a:t>المجاهدة : مفاعلة من الجهد ، فإن الإنسان يجاهد نفسه باستعمالها فيما ينفعها ، وهي تجاهده بضد ذلك. </a:t>
            </a:r>
            <a:endParaRPr lang="en-US" sz="3600" dirty="0"/>
          </a:p>
          <a:p>
            <a:pPr marL="0" indent="0" algn="just">
              <a:buNone/>
            </a:pPr>
            <a:endParaRPr lang="ar-IQ" sz="3600" dirty="0"/>
          </a:p>
        </p:txBody>
      </p:sp>
    </p:spTree>
    <p:extLst>
      <p:ext uri="{BB962C8B-B14F-4D97-AF65-F5344CB8AC3E}">
        <p14:creationId xmlns:p14="http://schemas.microsoft.com/office/powerpoint/2010/main" val="4167821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332656"/>
            <a:ext cx="8363272" cy="5793507"/>
          </a:xfrm>
        </p:spPr>
        <p:style>
          <a:lnRef idx="1">
            <a:schemeClr val="accent2"/>
          </a:lnRef>
          <a:fillRef idx="2">
            <a:schemeClr val="accent2"/>
          </a:fillRef>
          <a:effectRef idx="1">
            <a:schemeClr val="accent2"/>
          </a:effectRef>
          <a:fontRef idx="minor">
            <a:schemeClr val="dk1"/>
          </a:fontRef>
        </p:style>
        <p:txBody>
          <a:bodyPr>
            <a:noAutofit/>
          </a:bodyPr>
          <a:lstStyle/>
          <a:p>
            <a:pPr algn="just"/>
            <a:r>
              <a:rPr lang="ar-IQ" sz="4000" dirty="0" smtClean="0"/>
              <a:t>الجهاد </a:t>
            </a:r>
            <a:r>
              <a:rPr lang="ar-IQ" sz="4000" dirty="0"/>
              <a:t>والمجاهدة: استفراغ الوسع في مدافعة العدو.  </a:t>
            </a:r>
            <a:endParaRPr lang="en-US" sz="4000" dirty="0"/>
          </a:p>
          <a:p>
            <a:pPr algn="just"/>
            <a:r>
              <a:rPr lang="ar-IQ" sz="4000" dirty="0"/>
              <a:t> حكمها: تزكية النفس فرض عين، ولاشك أن النفس الإنسانية قابلة لتغيير صفاتها الناقصة والمذمومة وتبديل عاداتها، وإلا لم يكن فائدة من بعثة الرسول الكرام- عليهم السلام-</a:t>
            </a:r>
            <a:endParaRPr lang="en-US" sz="4000" dirty="0"/>
          </a:p>
          <a:p>
            <a:pPr algn="just"/>
            <a:endParaRPr lang="ar-IQ" sz="4000" dirty="0"/>
          </a:p>
          <a:p>
            <a:pPr algn="just"/>
            <a:endParaRPr lang="ar-IQ" sz="4000" dirty="0"/>
          </a:p>
        </p:txBody>
      </p:sp>
    </p:spTree>
    <p:extLst>
      <p:ext uri="{BB962C8B-B14F-4D97-AF65-F5344CB8AC3E}">
        <p14:creationId xmlns:p14="http://schemas.microsoft.com/office/powerpoint/2010/main" val="3941753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ar-IQ" b="1" dirty="0" smtClean="0"/>
              <a:t/>
            </a:r>
            <a:br>
              <a:rPr lang="ar-IQ" b="1" dirty="0" smtClean="0"/>
            </a:br>
            <a:r>
              <a:rPr lang="ar-IQ" b="1" dirty="0" smtClean="0"/>
              <a:t>مجاهدة </a:t>
            </a:r>
            <a:r>
              <a:rPr lang="ar-IQ" b="1" dirty="0"/>
              <a:t>النفس على ثلاثة </a:t>
            </a:r>
            <a:r>
              <a:rPr lang="ar-IQ" b="1" dirty="0" smtClean="0"/>
              <a:t>أحوال</a:t>
            </a:r>
            <a:r>
              <a:rPr lang="en-US" dirty="0"/>
              <a:t/>
            </a:r>
            <a:br>
              <a:rPr lang="en-US" dirty="0"/>
            </a:br>
            <a:r>
              <a:rPr lang="ar-IQ" dirty="0" smtClean="0"/>
              <a:t> </a:t>
            </a:r>
            <a:endParaRPr lang="ar-IQ" dirty="0"/>
          </a:p>
        </p:txBody>
      </p:sp>
      <p:sp>
        <p:nvSpPr>
          <p:cNvPr id="3" name="عنصر نائب للمحتوى 2"/>
          <p:cNvSpPr>
            <a:spLocks noGrp="1"/>
          </p:cNvSpPr>
          <p:nvPr>
            <p:ph idx="1"/>
          </p:nvPr>
        </p:nvSpPr>
        <p:spPr>
          <a:xfrm>
            <a:off x="107504" y="1556792"/>
            <a:ext cx="8784976" cy="5112568"/>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ar-IQ" sz="4000" b="1" dirty="0" smtClean="0"/>
              <a:t>الأولى</a:t>
            </a:r>
            <a:r>
              <a:rPr lang="ar-IQ" sz="4000" b="1" dirty="0"/>
              <a:t>: </a:t>
            </a:r>
            <a:r>
              <a:rPr lang="ar-IQ" sz="4000" dirty="0"/>
              <a:t>أن يغلبه الهوى، فيملكه ولا يستطيع له خلافاً، وهو حال أكثر الخلق، وهو الذي قال الله تعالى فيه: { أَرَأَيْتَ مَنِ اتَّخَذَ إِلَهَهُ هَوَاهُ أَفَأَنْتَ تَكُونُ عَلَيْهِ وَكِيلًا} (سورة الفرقان: 43)، إذ لا معنى للإله إلا المعبود، والمعبود هو المتبوع </a:t>
            </a:r>
            <a:r>
              <a:rPr lang="ar-IQ" sz="4000" dirty="0" smtClean="0"/>
              <a:t>إشارته، </a:t>
            </a:r>
            <a:r>
              <a:rPr lang="ar-IQ" sz="4000" dirty="0"/>
              <a:t>فمن كان تردده في جميع أطواره خلف أغراضه البدنية وأوطاره، فقد اتخذ إلهه هواه. </a:t>
            </a:r>
            <a:endParaRPr lang="en-US" sz="4000" dirty="0"/>
          </a:p>
        </p:txBody>
      </p:sp>
    </p:spTree>
    <p:extLst>
      <p:ext uri="{BB962C8B-B14F-4D97-AF65-F5344CB8AC3E}">
        <p14:creationId xmlns:p14="http://schemas.microsoft.com/office/powerpoint/2010/main" val="2825782604"/>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251520" y="476672"/>
            <a:ext cx="8424936" cy="6120680"/>
          </a:xfrm>
        </p:spPr>
        <p:style>
          <a:lnRef idx="1">
            <a:schemeClr val="accent2"/>
          </a:lnRef>
          <a:fillRef idx="2">
            <a:schemeClr val="accent2"/>
          </a:fillRef>
          <a:effectRef idx="1">
            <a:schemeClr val="accent2"/>
          </a:effectRef>
          <a:fontRef idx="minor">
            <a:schemeClr val="dk1"/>
          </a:fontRef>
        </p:style>
        <p:txBody>
          <a:bodyPr>
            <a:noAutofit/>
          </a:bodyPr>
          <a:lstStyle/>
          <a:p>
            <a:pPr marL="0" indent="0" algn="just">
              <a:buNone/>
            </a:pPr>
            <a:r>
              <a:rPr lang="ar-IQ" sz="4400" b="1" dirty="0" smtClean="0"/>
              <a:t>الثانية</a:t>
            </a:r>
            <a:r>
              <a:rPr lang="ar-IQ" sz="4400" b="1" dirty="0"/>
              <a:t>: </a:t>
            </a:r>
            <a:r>
              <a:rPr lang="ar-IQ" sz="4400" dirty="0"/>
              <a:t>أن يغالبه </a:t>
            </a:r>
            <a:r>
              <a:rPr lang="ar-IQ" sz="4400" dirty="0" smtClean="0"/>
              <a:t>فيَقْهَرَه </a:t>
            </a:r>
            <a:r>
              <a:rPr lang="ar-IQ" sz="4400" dirty="0"/>
              <a:t>مرة ويقهرها مرة،  فهذا الرجل من المجاهدين، لأنه مشغول بامتثال قوله</a:t>
            </a:r>
            <a:r>
              <a:rPr lang="en-US" sz="4400" dirty="0">
                <a:sym typeface="Ali- Arabesque"/>
              </a:rPr>
              <a:t></a:t>
            </a:r>
            <a:r>
              <a:rPr lang="en-US" sz="4400" dirty="0"/>
              <a:t>-</a:t>
            </a:r>
            <a:r>
              <a:rPr lang="ar-IQ" sz="4400" dirty="0"/>
              <a:t>-: «المجاهِدُ مَن جاهَدَ نفسه ».</a:t>
            </a:r>
            <a:endParaRPr lang="en-US" sz="4400" dirty="0"/>
          </a:p>
          <a:p>
            <a:pPr marL="0" indent="0" algn="just">
              <a:buNone/>
            </a:pPr>
            <a:r>
              <a:rPr lang="ar-IQ" sz="4400" b="1" dirty="0" smtClean="0"/>
              <a:t>الثالثة </a:t>
            </a:r>
            <a:r>
              <a:rPr lang="ar-IQ" sz="4400" b="1" dirty="0"/>
              <a:t>:</a:t>
            </a:r>
            <a:r>
              <a:rPr lang="ar-IQ" sz="4400" dirty="0"/>
              <a:t> أن يغلب هواه فيصير مستولياً عليه لا </a:t>
            </a:r>
            <a:r>
              <a:rPr lang="ar-IQ" sz="4400" dirty="0" smtClean="0"/>
              <a:t>يقهَره </a:t>
            </a:r>
            <a:r>
              <a:rPr lang="ar-IQ" sz="4400" dirty="0"/>
              <a:t>بحال من الأحوال ولذلك قال </a:t>
            </a:r>
            <a:r>
              <a:rPr lang="en-US" sz="4400" dirty="0">
                <a:sym typeface="Ali- Arabesque"/>
              </a:rPr>
              <a:t></a:t>
            </a:r>
            <a:r>
              <a:rPr lang="en-US" sz="4400" dirty="0"/>
              <a:t>-</a:t>
            </a:r>
            <a:r>
              <a:rPr lang="ar-IQ" sz="4400" dirty="0"/>
              <a:t>-: « ما منكم من أحد إلا وله شيطان »، قال: ولك يا رسول الله ؟ قال: « ولي إلا أن الله أعانني عليه فأسلم » </a:t>
            </a:r>
            <a:endParaRPr lang="en-US" sz="4400" dirty="0"/>
          </a:p>
          <a:p>
            <a:pPr algn="just"/>
            <a:endParaRPr lang="ar-IQ" sz="4400" dirty="0"/>
          </a:p>
        </p:txBody>
      </p:sp>
    </p:spTree>
    <p:extLst>
      <p:ext uri="{BB962C8B-B14F-4D97-AF65-F5344CB8AC3E}">
        <p14:creationId xmlns:p14="http://schemas.microsoft.com/office/powerpoint/2010/main" val="5447674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algn="just"/>
            <a:r>
              <a:rPr lang="ar-IQ" sz="4000" dirty="0"/>
              <a:t> فكم من إنسان يظن أنه نال هذه الرتبة، وهو في الحقيقة شيطان مريد، فإنه يتبع أغراضه، ولكن يتعلل لأغراضه أنها من الدين. </a:t>
            </a:r>
          </a:p>
          <a:p>
            <a:pPr algn="just"/>
            <a:endParaRPr lang="ar-IQ" sz="4000" dirty="0"/>
          </a:p>
        </p:txBody>
      </p:sp>
    </p:spTree>
    <p:extLst>
      <p:ext uri="{BB962C8B-B14F-4D97-AF65-F5344CB8AC3E}">
        <p14:creationId xmlns:p14="http://schemas.microsoft.com/office/powerpoint/2010/main" val="12736261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ar-IQ" b="1" dirty="0" smtClean="0"/>
              <a:t/>
            </a:r>
            <a:br>
              <a:rPr lang="ar-IQ" b="1" dirty="0" smtClean="0"/>
            </a:br>
            <a:r>
              <a:rPr lang="ar-IQ" b="1" dirty="0" smtClean="0"/>
              <a:t>جهاد </a:t>
            </a:r>
            <a:r>
              <a:rPr lang="ar-IQ" b="1" dirty="0"/>
              <a:t>النفس في القرآن الكريم والسنة الشريفة</a:t>
            </a:r>
            <a:br>
              <a:rPr lang="ar-IQ" b="1" dirty="0"/>
            </a:br>
            <a:r>
              <a:rPr lang="ar-IQ" b="1" dirty="0"/>
              <a:t> 1-جهاد النفس في القرآن </a:t>
            </a:r>
            <a:r>
              <a:rPr lang="ar-IQ" b="1" dirty="0" smtClean="0"/>
              <a:t>الكريم</a:t>
            </a:r>
            <a:r>
              <a:rPr lang="en-US" dirty="0"/>
              <a:t/>
            </a:r>
            <a:br>
              <a:rPr lang="en-US" dirty="0"/>
            </a:br>
            <a:r>
              <a:rPr lang="ar-IQ" dirty="0" smtClean="0"/>
              <a:t> </a:t>
            </a:r>
            <a:endParaRPr lang="ar-IQ" dirty="0"/>
          </a:p>
        </p:txBody>
      </p:sp>
      <p:sp>
        <p:nvSpPr>
          <p:cNvPr id="3" name="عنصر نائب للمحتوى 2"/>
          <p:cNvSpPr>
            <a:spLocks noGrp="1"/>
          </p:cNvSpPr>
          <p:nvPr>
            <p:ph idx="1"/>
          </p:nvPr>
        </p:nvSpPr>
        <p:spPr>
          <a:xfrm>
            <a:off x="251520" y="1628800"/>
            <a:ext cx="8712968" cy="5040560"/>
          </a:xfrm>
        </p:spPr>
        <p:style>
          <a:lnRef idx="1">
            <a:schemeClr val="accent3"/>
          </a:lnRef>
          <a:fillRef idx="2">
            <a:schemeClr val="accent3"/>
          </a:fillRef>
          <a:effectRef idx="1">
            <a:schemeClr val="accent3"/>
          </a:effectRef>
          <a:fontRef idx="minor">
            <a:schemeClr val="dk1"/>
          </a:fontRef>
        </p:style>
        <p:txBody>
          <a:bodyPr>
            <a:noAutofit/>
          </a:bodyPr>
          <a:lstStyle/>
          <a:p>
            <a:pPr algn="just"/>
            <a:r>
              <a:rPr lang="ar-IQ" sz="3600" dirty="0" smtClean="0"/>
              <a:t>إن </a:t>
            </a:r>
            <a:r>
              <a:rPr lang="ar-IQ" sz="3600" dirty="0"/>
              <a:t>الله عز وجل الخالق الخبير، هو وحده الذي يعلم أغوار النفس الإنسانية والتواءاتها، وإن الإنسان ليجهل من نفسه أكثر مما يعلم منها، وقد أنزل الله هذا القرآن من أجل هذه النفس التي يصفها تارة بالإيمان والعمل الصالح الذي يترتب عليه الفلاح والفوز، وبما أعد الله لها من الكرامة في الدار الآخرة، والرضا بكل </a:t>
            </a:r>
            <a:r>
              <a:rPr lang="ar-IQ" sz="3600" dirty="0" smtClean="0"/>
              <a:t>ذلك، </a:t>
            </a:r>
            <a:r>
              <a:rPr lang="ar-IQ" sz="3600" dirty="0"/>
              <a:t>كما قال </a:t>
            </a:r>
            <a:r>
              <a:rPr lang="ar-IQ" sz="3600" dirty="0" smtClean="0"/>
              <a:t>تعالى:</a:t>
            </a:r>
          </a:p>
          <a:p>
            <a:pPr algn="just"/>
            <a:r>
              <a:rPr lang="ar-IQ" sz="3600" dirty="0" smtClean="0"/>
              <a:t>1- </a:t>
            </a:r>
            <a:r>
              <a:rPr lang="ar-IQ" sz="3600" dirty="0"/>
              <a:t>{يا أيتها النفسُ المطمئنة ارجعي إلى ربك راضيةً مرضيَّة، فادخلي في عبادي وادخلي جنَّتي(سورة  الفجر: 27-30) </a:t>
            </a:r>
            <a:r>
              <a:rPr lang="en-US" sz="3600" dirty="0"/>
              <a:t>.</a:t>
            </a:r>
          </a:p>
          <a:p>
            <a:pPr algn="just"/>
            <a:endParaRPr lang="ar-IQ" sz="3600" dirty="0"/>
          </a:p>
        </p:txBody>
      </p:sp>
    </p:spTree>
    <p:extLst>
      <p:ext uri="{BB962C8B-B14F-4D97-AF65-F5344CB8AC3E}">
        <p14:creationId xmlns:p14="http://schemas.microsoft.com/office/powerpoint/2010/main" val="419164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188640"/>
            <a:ext cx="8784976" cy="6480720"/>
          </a:xfrm>
        </p:spPr>
        <p:style>
          <a:lnRef idx="1">
            <a:schemeClr val="accent5"/>
          </a:lnRef>
          <a:fillRef idx="2">
            <a:schemeClr val="accent5"/>
          </a:fillRef>
          <a:effectRef idx="1">
            <a:schemeClr val="accent5"/>
          </a:effectRef>
          <a:fontRef idx="minor">
            <a:schemeClr val="dk1"/>
          </a:fontRef>
        </p:style>
        <p:txBody>
          <a:bodyPr>
            <a:normAutofit/>
          </a:bodyPr>
          <a:lstStyle/>
          <a:p>
            <a:pPr algn="just"/>
            <a:r>
              <a:rPr lang="ar-IQ" sz="4000" dirty="0"/>
              <a:t> </a:t>
            </a:r>
            <a:r>
              <a:rPr lang="ar-IQ" sz="4000" dirty="0" smtClean="0"/>
              <a:t>2- </a:t>
            </a:r>
            <a:r>
              <a:rPr lang="ar-IQ" sz="4000" dirty="0"/>
              <a:t>وقوله: { وَأَمَّا مَنْ خَافَ مَقَامَ رَبِّهِ وَنَهَى النَّفْسَ عَنِ الْهَوَى، فَإِنَّ الْجَنَّةَ هِيَ الْمَأْوَى } (سورة النازعات: 40، 41|) يقول: وأما من خاف مسألة الله إياه عند وقوفه يوم القيامة بين يديه، فاتقاه بأداء فرائضه، واجتناب معاصيه، ونهى نفسه عن هواها فيما يكرهه </a:t>
            </a:r>
            <a:r>
              <a:rPr lang="ar-IQ" sz="4000" dirty="0" smtClean="0"/>
              <a:t>الله </a:t>
            </a:r>
            <a:r>
              <a:rPr lang="ar-IQ" sz="4000" dirty="0"/>
              <a:t>ولا </a:t>
            </a:r>
            <a:r>
              <a:rPr lang="ar-IQ" sz="4000" dirty="0" err="1"/>
              <a:t>يرضاه</a:t>
            </a:r>
            <a:r>
              <a:rPr lang="ar-IQ" sz="4000" dirty="0"/>
              <a:t> منها، فزجرها عن ذلك، وخالف هواها إلى ما أمره به ربه، فإن الجنة هي مأواه ومنزله يوم </a:t>
            </a:r>
            <a:r>
              <a:rPr lang="ar-IQ" sz="4000" dirty="0" smtClean="0"/>
              <a:t>القيامة. </a:t>
            </a:r>
            <a:endParaRPr lang="ar-IQ" sz="4000" dirty="0"/>
          </a:p>
        </p:txBody>
      </p:sp>
    </p:spTree>
    <p:extLst>
      <p:ext uri="{BB962C8B-B14F-4D97-AF65-F5344CB8AC3E}">
        <p14:creationId xmlns:p14="http://schemas.microsoft.com/office/powerpoint/2010/main" val="4250595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p:style>
          <a:lnRef idx="3">
            <a:schemeClr val="lt1"/>
          </a:lnRef>
          <a:fillRef idx="1">
            <a:schemeClr val="accent2"/>
          </a:fillRef>
          <a:effectRef idx="1">
            <a:schemeClr val="accent2"/>
          </a:effectRef>
          <a:fontRef idx="minor">
            <a:schemeClr val="lt1"/>
          </a:fontRef>
        </p:style>
        <p:txBody>
          <a:bodyPr>
            <a:normAutofit/>
          </a:bodyPr>
          <a:lstStyle/>
          <a:p>
            <a:pPr algn="just"/>
            <a:endParaRPr lang="en-US" sz="3600" dirty="0"/>
          </a:p>
          <a:p>
            <a:pPr algn="just"/>
            <a:r>
              <a:rPr lang="ar-IQ" sz="3600" dirty="0"/>
              <a:t> 3- قوله تعالى: ( إِنَّ اللَّهَ لاَ يُغَيِّرُ مَا بِقَوْمٍ حَتَّى يُغَيِّرُواْ مَا بِأَنْفُسِهِمْ ) (سورة الرعد: 11)</a:t>
            </a:r>
            <a:endParaRPr lang="en-US" sz="3600" dirty="0"/>
          </a:p>
          <a:p>
            <a:pPr algn="just"/>
            <a:r>
              <a:rPr lang="ar-IQ" sz="3600" dirty="0"/>
              <a:t>يوضِّح لنا هذه الآية أن أعمال الجوارح ناشئةٌ من نَبْعِ نفس تُحرِّك الجوارح وحين تصلح النفس، تصبح الجوارح مستقيمة وحين تفسد النفس تصير الجوارح غير مستقيمة.  </a:t>
            </a:r>
            <a:endParaRPr lang="en-US" sz="3600" dirty="0"/>
          </a:p>
          <a:p>
            <a:pPr algn="just"/>
            <a:endParaRPr lang="ar-IQ" sz="3600" dirty="0"/>
          </a:p>
        </p:txBody>
      </p:sp>
    </p:spTree>
    <p:extLst>
      <p:ext uri="{BB962C8B-B14F-4D97-AF65-F5344CB8AC3E}">
        <p14:creationId xmlns:p14="http://schemas.microsoft.com/office/powerpoint/2010/main" val="2612775621"/>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188640"/>
            <a:ext cx="8784976" cy="648072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ar-IQ" sz="4000" dirty="0"/>
              <a:t>وإذا غيَّروا ما بهم إلى الطاعات غيَّر الله ما بهم منه من الإحسان والنعمة، وإذا كانوا في نعمة فغيَّروا ما بهم من الشكر لله تغيَّر عليهم ما مَنَّ به من الإنعام </a:t>
            </a:r>
            <a:r>
              <a:rPr lang="ar-IQ" sz="4000" dirty="0" smtClean="0"/>
              <a:t>فيسلبهم ما </a:t>
            </a:r>
            <a:r>
              <a:rPr lang="ar-IQ" sz="4000" dirty="0"/>
              <a:t>وهبهم من </a:t>
            </a:r>
            <a:r>
              <a:rPr lang="ar-IQ" sz="4000" dirty="0" smtClean="0"/>
              <a:t>ذلك، </a:t>
            </a:r>
            <a:r>
              <a:rPr lang="ar-IQ" sz="4000" dirty="0"/>
              <a:t>فالحق سبحانه وتعالى أخضع كل الجوارح </a:t>
            </a:r>
            <a:r>
              <a:rPr lang="ar-IQ" sz="4000" dirty="0" err="1" smtClean="0"/>
              <a:t>لِمُرادَات</a:t>
            </a:r>
            <a:r>
              <a:rPr lang="ar-IQ" sz="4000" dirty="0" smtClean="0"/>
              <a:t> </a:t>
            </a:r>
            <a:r>
              <a:rPr lang="ar-IQ" sz="4000" dirty="0"/>
              <a:t>النفس، فلو كانت النفسُ مخالفةً لمنهج الله، فاللسان خاضع لها؛ ولا ينطق رغم إرادته </a:t>
            </a:r>
            <a:r>
              <a:rPr lang="ar-IQ" sz="4000" dirty="0" smtClean="0"/>
              <a:t>بالتوحيد، </a:t>
            </a:r>
            <a:r>
              <a:rPr lang="ar-IQ" sz="4000" dirty="0"/>
              <a:t>لأن النفسَ التي تديره مخالفةٌ </a:t>
            </a:r>
            <a:r>
              <a:rPr lang="ar-IQ" sz="4000" dirty="0" smtClean="0"/>
              <a:t>للإيمان. </a:t>
            </a:r>
            <a:endParaRPr lang="en-US" sz="4000" dirty="0"/>
          </a:p>
          <a:p>
            <a:pPr algn="just"/>
            <a:endParaRPr lang="ar-IQ" sz="4000" dirty="0"/>
          </a:p>
        </p:txBody>
      </p:sp>
    </p:spTree>
    <p:extLst>
      <p:ext uri="{BB962C8B-B14F-4D97-AF65-F5344CB8AC3E}">
        <p14:creationId xmlns:p14="http://schemas.microsoft.com/office/powerpoint/2010/main" val="802324043"/>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r>
              <a:rPr lang="ar-IQ" sz="4000" dirty="0" smtClean="0"/>
              <a:t>1- </a:t>
            </a:r>
            <a:r>
              <a:rPr lang="ar-IQ" sz="4000" dirty="0"/>
              <a:t>الجهاد بالقول، في ذلك كما في قوله تعالى: {فَلَا تُطِعِ الْكَافِرِينَ وَجَاهِدْهُمْ بِهِ جِهَادًا كَبِيرًا} (سورة الفرقان: 52)،  أي بالقرآن كما أخرج ابن </a:t>
            </a:r>
            <a:r>
              <a:rPr lang="ar-IQ" sz="4000" dirty="0" smtClean="0"/>
              <a:t>جرير </a:t>
            </a:r>
            <a:r>
              <a:rPr lang="ar-IQ" sz="4000" dirty="0"/>
              <a:t>وابن المنذر عن ابن عباس- </a:t>
            </a:r>
            <a:r>
              <a:rPr lang="en-US" sz="4000" dirty="0">
                <a:sym typeface="Ali- Arabesque"/>
              </a:rPr>
              <a:t></a:t>
            </a:r>
            <a:r>
              <a:rPr lang="ar-IQ" sz="4000" dirty="0"/>
              <a:t> - وذلك بتلاوة ما فيه من البراهين والقوارع والزواجر والمواعظ. </a:t>
            </a:r>
            <a:endParaRPr lang="en-US" sz="4000" dirty="0"/>
          </a:p>
          <a:p>
            <a:pPr algn="just"/>
            <a:endParaRPr lang="ar-IQ" sz="4000" dirty="0"/>
          </a:p>
        </p:txBody>
      </p:sp>
    </p:spTree>
    <p:extLst>
      <p:ext uri="{BB962C8B-B14F-4D97-AF65-F5344CB8AC3E}">
        <p14:creationId xmlns:p14="http://schemas.microsoft.com/office/powerpoint/2010/main" val="3202322100"/>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ar-IQ" b="1" dirty="0" smtClean="0"/>
              <a:t/>
            </a:r>
            <a:br>
              <a:rPr lang="ar-IQ" b="1" dirty="0" smtClean="0"/>
            </a:br>
            <a:r>
              <a:rPr lang="ar-IQ" b="1" dirty="0"/>
              <a:t>قصة من القرآن الكريم في جهاد النفس: </a:t>
            </a:r>
            <a:br>
              <a:rPr lang="ar-IQ" b="1" dirty="0"/>
            </a:br>
            <a:r>
              <a:rPr lang="ar-IQ" b="1" dirty="0" smtClean="0"/>
              <a:t> </a:t>
            </a:r>
            <a:endParaRPr lang="ar-IQ" b="1" dirty="0"/>
          </a:p>
        </p:txBody>
      </p:sp>
      <p:sp>
        <p:nvSpPr>
          <p:cNvPr id="3" name="عنصر نائب للمحتوى 2"/>
          <p:cNvSpPr>
            <a:spLocks noGrp="1"/>
          </p:cNvSpPr>
          <p:nvPr>
            <p:ph idx="1"/>
          </p:nvPr>
        </p:nvSpPr>
        <p:spPr>
          <a:xfrm>
            <a:off x="323528" y="1700808"/>
            <a:ext cx="8640960" cy="4824536"/>
          </a:xfrm>
        </p:spPr>
        <p:style>
          <a:lnRef idx="1">
            <a:schemeClr val="accent5"/>
          </a:lnRef>
          <a:fillRef idx="2">
            <a:schemeClr val="accent5"/>
          </a:fillRef>
          <a:effectRef idx="1">
            <a:schemeClr val="accent5"/>
          </a:effectRef>
          <a:fontRef idx="minor">
            <a:schemeClr val="dk1"/>
          </a:fontRef>
        </p:style>
        <p:txBody>
          <a:bodyPr>
            <a:noAutofit/>
          </a:bodyPr>
          <a:lstStyle/>
          <a:p>
            <a:pPr marL="0" indent="0" algn="just">
              <a:buNone/>
            </a:pPr>
            <a:r>
              <a:rPr lang="ar-IQ" sz="3600" dirty="0" smtClean="0"/>
              <a:t>قصة </a:t>
            </a:r>
            <a:r>
              <a:rPr lang="ar-IQ" sz="3600" dirty="0"/>
              <a:t>طالوت: قال تعالى:</a:t>
            </a:r>
            <a:endParaRPr lang="en-US" sz="3600" dirty="0"/>
          </a:p>
          <a:p>
            <a:pPr algn="just"/>
            <a:r>
              <a:rPr lang="ar-IQ" sz="3600" dirty="0"/>
              <a:t>{فَلَمَّا فَصَلَ طَالُوتُ بِالْجُنُودِ قَالَ إِنَّ اللَّهَ </a:t>
            </a:r>
            <a:r>
              <a:rPr lang="ar-IQ" sz="3600" dirty="0" err="1"/>
              <a:t>مُبْتَلِيكُمْ</a:t>
            </a:r>
            <a:r>
              <a:rPr lang="ar-IQ" sz="3600" dirty="0"/>
              <a:t> بِنَهَرٍ فَمَنْ شَرِبَ مِنْهُ فَلَيْسَ مِنِّي وَمَنْ لَمْ يَطْعَمْهُ فَإِنَّهُ مِنِّي إِلَّا مَنِ اغْتَرَفَ غُرْفَةً بِيَدِهِ فَشَرِبُوا مِنْهُ إِلَّا قَلِيلًا </a:t>
            </a:r>
            <a:r>
              <a:rPr lang="ar-IQ" sz="3600" dirty="0" smtClean="0"/>
              <a:t>مِنْهُمْ فَلَمَّا </a:t>
            </a:r>
            <a:r>
              <a:rPr lang="ar-IQ" sz="3600" dirty="0"/>
              <a:t>جَاوَزَهُ هُوَ وَالَّذِينَ آمَنُوا مَعَهُ قَالُوا لَا طَاقَةَ لَنَا الْيَوْمَ بِجَالُوتَ وَجُنُودِهِ قَالَ الَّذِينَ يَظُنُّونَ أَنَّهُمْ مُلَاقُو اللَّهِ كَمْ مِنْ فِئَةٍ قَلِيلَةٍ غَلَبَتْ فِئَةً كَثِيرَةً بِإِذْنِ اللَّهِ وَاللَّهُ مَعَ الصَّابِرِينَ } (سورة البقرة: 249)،</a:t>
            </a:r>
          </a:p>
        </p:txBody>
      </p:sp>
    </p:spTree>
    <p:extLst>
      <p:ext uri="{BB962C8B-B14F-4D97-AF65-F5344CB8AC3E}">
        <p14:creationId xmlns:p14="http://schemas.microsoft.com/office/powerpoint/2010/main" val="364726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188640"/>
            <a:ext cx="8784976" cy="6480720"/>
          </a:xfrm>
        </p:spPr>
        <p:style>
          <a:lnRef idx="1">
            <a:schemeClr val="accent6"/>
          </a:lnRef>
          <a:fillRef idx="2">
            <a:schemeClr val="accent6"/>
          </a:fillRef>
          <a:effectRef idx="1">
            <a:schemeClr val="accent6"/>
          </a:effectRef>
          <a:fontRef idx="minor">
            <a:schemeClr val="dk1"/>
          </a:fontRef>
        </p:style>
        <p:txBody>
          <a:bodyPr>
            <a:normAutofit/>
          </a:bodyPr>
          <a:lstStyle/>
          <a:p>
            <a:pPr algn="just"/>
            <a:r>
              <a:rPr lang="ar-IQ" sz="4000" dirty="0" smtClean="0"/>
              <a:t>وكان طالوت قد </a:t>
            </a:r>
            <a:r>
              <a:rPr lang="ar-IQ" sz="4000" dirty="0"/>
              <a:t>أعد هذا الامتحان ليعرف من يطيعه من الجنود ومن يعصاه، وليعرف أيهم قوي الإرادة ويتحمل العطش، وأيهم ضعيف الإرادة ويستسلم بسرعة وذلك يتعلق بالاستعداد النفسي للقتال، وبذل النفس في سبيل الله، ولم ينجح فيه إلا قليل من </a:t>
            </a:r>
            <a:r>
              <a:rPr lang="ar-IQ" sz="4000" dirty="0" smtClean="0"/>
              <a:t>الجند. </a:t>
            </a:r>
            <a:endParaRPr lang="en-US" sz="4000" dirty="0"/>
          </a:p>
          <a:p>
            <a:pPr marL="0" indent="0" algn="just">
              <a:buNone/>
            </a:pPr>
            <a:endParaRPr lang="ar-IQ" sz="4000" dirty="0"/>
          </a:p>
        </p:txBody>
      </p:sp>
    </p:spTree>
    <p:extLst>
      <p:ext uri="{BB962C8B-B14F-4D97-AF65-F5344CB8AC3E}">
        <p14:creationId xmlns:p14="http://schemas.microsoft.com/office/powerpoint/2010/main" val="467248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ar-IQ" smtClean="0"/>
              <a:t/>
            </a:r>
            <a:br>
              <a:rPr lang="ar-IQ" smtClean="0"/>
            </a:br>
            <a:r>
              <a:rPr lang="ar-IQ" smtClean="0"/>
              <a:t>2</a:t>
            </a:r>
            <a:r>
              <a:rPr lang="ar-IQ" b="1" smtClean="0"/>
              <a:t>-جهاد </a:t>
            </a:r>
            <a:r>
              <a:rPr lang="ar-IQ" b="1" dirty="0"/>
              <a:t>النفس في السنة </a:t>
            </a:r>
            <a:r>
              <a:rPr lang="ar-IQ" b="1" dirty="0" smtClean="0"/>
              <a:t>المطهرة</a:t>
            </a:r>
            <a:r>
              <a:rPr lang="en-US" dirty="0"/>
              <a:t/>
            </a:r>
            <a:br>
              <a:rPr lang="en-US" dirty="0"/>
            </a:br>
            <a:r>
              <a:rPr lang="ar-IQ" dirty="0" smtClean="0"/>
              <a:t> </a:t>
            </a:r>
            <a:endParaRPr lang="ar-IQ" dirty="0"/>
          </a:p>
        </p:txBody>
      </p:sp>
      <p:sp>
        <p:nvSpPr>
          <p:cNvPr id="3" name="عنصر نائب للمحتوى 2"/>
          <p:cNvSpPr>
            <a:spLocks noGrp="1"/>
          </p:cNvSpPr>
          <p:nvPr>
            <p:ph idx="1"/>
          </p:nvPr>
        </p:nvSpPr>
        <p:spPr>
          <a:xfrm>
            <a:off x="251520" y="1628800"/>
            <a:ext cx="8712968" cy="4896544"/>
          </a:xfrm>
        </p:spPr>
        <p:style>
          <a:lnRef idx="1">
            <a:schemeClr val="accent2"/>
          </a:lnRef>
          <a:fillRef idx="2">
            <a:schemeClr val="accent2"/>
          </a:fillRef>
          <a:effectRef idx="1">
            <a:schemeClr val="accent2"/>
          </a:effectRef>
          <a:fontRef idx="minor">
            <a:schemeClr val="dk1"/>
          </a:fontRef>
        </p:style>
        <p:txBody>
          <a:bodyPr>
            <a:noAutofit/>
          </a:bodyPr>
          <a:lstStyle/>
          <a:p>
            <a:pPr algn="just"/>
            <a:r>
              <a:rPr lang="ar-IQ" sz="3600" dirty="0" smtClean="0"/>
              <a:t>والمجاهدة </a:t>
            </a:r>
            <a:r>
              <a:rPr lang="ar-IQ" sz="3600" dirty="0"/>
              <a:t>أمر رفيع القدر، عالي المنزلة يحتاج إلى صبر ورباطة جأش، ولذا قال -</a:t>
            </a:r>
            <a:r>
              <a:rPr lang="en-US" sz="3600" dirty="0">
                <a:sym typeface="Ali- Arabesque"/>
              </a:rPr>
              <a:t></a:t>
            </a:r>
            <a:r>
              <a:rPr lang="ar-IQ" sz="3600" dirty="0"/>
              <a:t>- عن فَضَالَةَ بْنَ عُبَيْدٍ يَقُولُ سَمِعْتُ: رَسُولَ اللَّهِ -</a:t>
            </a:r>
            <a:r>
              <a:rPr lang="en-US" sz="3600" dirty="0">
                <a:sym typeface="Ali- Arabesque"/>
              </a:rPr>
              <a:t></a:t>
            </a:r>
            <a:r>
              <a:rPr lang="ar-IQ" sz="3600" dirty="0"/>
              <a:t>- يَقُولُ: </a:t>
            </a:r>
            <a:r>
              <a:rPr lang="ar-SA" sz="3600" dirty="0"/>
              <a:t>«</a:t>
            </a:r>
            <a:r>
              <a:rPr lang="ar-IQ" sz="3600" dirty="0"/>
              <a:t> الْمُجَاهِدُ مَنْ جَاهَدَ نَفْسَهُ فِي سَبِيلِ اللَّهِ عَزَّ وَجَلَّ</a:t>
            </a:r>
            <a:r>
              <a:rPr lang="ar-SA" sz="3600" dirty="0" smtClean="0"/>
              <a:t>»</a:t>
            </a:r>
            <a:r>
              <a:rPr lang="ar-IQ" sz="3600" dirty="0" smtClean="0"/>
              <a:t>، </a:t>
            </a:r>
            <a:r>
              <a:rPr lang="ar-IQ" sz="3600" dirty="0"/>
              <a:t>يقول ابن عبد البر-رحمه الله-: (مجاهدة النفس في صرفها عن هواها أشد محاولة وأصعب مراماً وأفضل من مجاهدة العدو) ويقول ابن بطال رحمه الله -:(جهاد المرء نفسه هو الجهاد الأكمل، قال الله ـ تعالى ـ: {وَأَمَّا مَنْ خَافَ مَقَامَ رَبِّهِ وَنَهَى النَّفْسَ عَنِ الْهَوَى } </a:t>
            </a:r>
            <a:r>
              <a:rPr lang="ar-IQ" sz="3600" baseline="30000" dirty="0"/>
              <a:t>()</a:t>
            </a:r>
            <a:r>
              <a:rPr lang="ar-IQ" sz="3600" dirty="0"/>
              <a:t>،(سورة النازعات: 40) </a:t>
            </a:r>
            <a:endParaRPr lang="en-US" sz="3600" dirty="0"/>
          </a:p>
          <a:p>
            <a:pPr algn="just"/>
            <a:endParaRPr lang="ar-IQ" sz="3600" dirty="0"/>
          </a:p>
        </p:txBody>
      </p:sp>
    </p:spTree>
    <p:extLst>
      <p:ext uri="{BB962C8B-B14F-4D97-AF65-F5344CB8AC3E}">
        <p14:creationId xmlns:p14="http://schemas.microsoft.com/office/powerpoint/2010/main" val="145915627"/>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116632"/>
            <a:ext cx="8856984" cy="6480720"/>
          </a:xfrm>
        </p:spPr>
        <p:style>
          <a:lnRef idx="1">
            <a:schemeClr val="accent3"/>
          </a:lnRef>
          <a:fillRef idx="2">
            <a:schemeClr val="accent3"/>
          </a:fillRef>
          <a:effectRef idx="1">
            <a:schemeClr val="accent3"/>
          </a:effectRef>
          <a:fontRef idx="minor">
            <a:schemeClr val="dk1"/>
          </a:fontRef>
        </p:style>
        <p:txBody>
          <a:bodyPr>
            <a:noAutofit/>
          </a:bodyPr>
          <a:lstStyle/>
          <a:p>
            <a:pPr marL="0" indent="0" algn="just">
              <a:buNone/>
            </a:pPr>
            <a:r>
              <a:rPr lang="ar-IQ" sz="3600" dirty="0"/>
              <a:t>2</a:t>
            </a:r>
            <a:r>
              <a:rPr lang="ar-IQ" sz="3600" dirty="0" smtClean="0"/>
              <a:t>- </a:t>
            </a:r>
            <a:r>
              <a:rPr lang="ar-IQ" sz="3600" dirty="0"/>
              <a:t>عن ابن عمرو بن العاص -</a:t>
            </a:r>
            <a:r>
              <a:rPr lang="en-US" sz="3600" dirty="0">
                <a:sym typeface="AGA Arabesque"/>
              </a:rPr>
              <a:t></a:t>
            </a:r>
            <a:r>
              <a:rPr lang="ar-IQ" sz="3600" dirty="0"/>
              <a:t>-: </a:t>
            </a:r>
            <a:r>
              <a:rPr lang="ar-SA" sz="3600" dirty="0"/>
              <a:t>«</a:t>
            </a:r>
            <a:r>
              <a:rPr lang="ar-IQ" sz="3600" dirty="0"/>
              <a:t>أفضلُ </a:t>
            </a:r>
            <a:r>
              <a:rPr lang="ar-IQ" sz="3600" dirty="0" smtClean="0"/>
              <a:t>الْمُؤْمِنينَ إسْلاماً </a:t>
            </a:r>
            <a:r>
              <a:rPr lang="ar-IQ" sz="3600" dirty="0"/>
              <a:t>مَنْ سَلِمَ المُسْلِمُونَ مِنْ لِسانِهِ وَيَدِه وأفْضَلُ المُؤْمِنينَ إيمَاناً أحْسَنُهُمْ خُلُقاً وأفْضَلُ المُهاجِرِينَ مَنْ هَجَرَ ما نَهى اللَّهُ تعالى عَنْهُ وأفضلُ الجهادِ منْ جاهَدَ نَفْسَهُ في ذاتِ اللَّهِ عزّ وجَل </a:t>
            </a:r>
            <a:r>
              <a:rPr lang="ar-SA" sz="3600" dirty="0" smtClean="0"/>
              <a:t>»</a:t>
            </a:r>
            <a:r>
              <a:rPr lang="ar-IQ" sz="3600" dirty="0" smtClean="0"/>
              <a:t>.</a:t>
            </a:r>
            <a:endParaRPr lang="en-US" sz="3600" dirty="0"/>
          </a:p>
          <a:p>
            <a:pPr algn="just"/>
            <a:r>
              <a:rPr lang="ar-IQ" sz="3600" dirty="0"/>
              <a:t>قال -</a:t>
            </a:r>
            <a:r>
              <a:rPr lang="en-US" sz="3600" dirty="0">
                <a:sym typeface="Ali- Arabesque"/>
              </a:rPr>
              <a:t></a:t>
            </a:r>
            <a:r>
              <a:rPr lang="ar-IQ" sz="3600" dirty="0"/>
              <a:t>-: </a:t>
            </a:r>
            <a:r>
              <a:rPr lang="ar-SA" sz="3600" dirty="0"/>
              <a:t>«</a:t>
            </a:r>
            <a:r>
              <a:rPr lang="ar-IQ" sz="3600" dirty="0"/>
              <a:t>أعدى عدوك نفسك التي بين جنبيك</a:t>
            </a:r>
            <a:r>
              <a:rPr lang="ar-SA" sz="3600" dirty="0" smtClean="0"/>
              <a:t>»</a:t>
            </a:r>
            <a:r>
              <a:rPr lang="ar-IQ" sz="3600" dirty="0" smtClean="0"/>
              <a:t>.  </a:t>
            </a:r>
            <a:endParaRPr lang="en-US" sz="3600" dirty="0"/>
          </a:p>
          <a:p>
            <a:pPr algn="just"/>
            <a:r>
              <a:rPr lang="ar-IQ" sz="3600" dirty="0" smtClean="0"/>
              <a:t>ليس </a:t>
            </a:r>
            <a:r>
              <a:rPr lang="ar-IQ" sz="3600" dirty="0"/>
              <a:t>عدوك الذي يقتلك فيدخلك الله به الجنة، وإن قتلته كان لك نوراً ، ولكن أعدى الاعداء نفسك التي كانت سبباً لسخط الله تعالى ودخولك النار والعذاب والخلود فيها.</a:t>
            </a:r>
            <a:endParaRPr lang="en-US" sz="3600" dirty="0"/>
          </a:p>
          <a:p>
            <a:pPr algn="just"/>
            <a:r>
              <a:rPr lang="ar-IQ" sz="3600" dirty="0"/>
              <a:t>  عن جابر -</a:t>
            </a:r>
            <a:r>
              <a:rPr lang="en-US" sz="3600" dirty="0">
                <a:sym typeface="AGA Arabesque"/>
              </a:rPr>
              <a:t></a:t>
            </a:r>
            <a:r>
              <a:rPr lang="ar-IQ" sz="3600" dirty="0"/>
              <a:t>- قال: قدم على النبي -</a:t>
            </a:r>
            <a:r>
              <a:rPr lang="en-US" sz="3600" dirty="0">
                <a:sym typeface="Ali- Arabesque"/>
              </a:rPr>
              <a:t></a:t>
            </a:r>
            <a:r>
              <a:rPr lang="ar-IQ" sz="3600" dirty="0"/>
              <a:t>-قوم غزاة فقال:</a:t>
            </a:r>
            <a:r>
              <a:rPr lang="ar-SA" sz="3600" dirty="0"/>
              <a:t> «</a:t>
            </a:r>
            <a:r>
              <a:rPr lang="ar-IQ" sz="3600" dirty="0"/>
              <a:t>قدمتم خير مقدم، قدمتم من الجهاد الأصغر إلى الجهاد الأكبر مجاهدة العبد هواه</a:t>
            </a:r>
            <a:r>
              <a:rPr lang="ar-SA" sz="3600" dirty="0" smtClean="0"/>
              <a:t>»</a:t>
            </a:r>
            <a:r>
              <a:rPr lang="ar-IQ" sz="3600" dirty="0" smtClean="0"/>
              <a:t> </a:t>
            </a:r>
            <a:endParaRPr lang="en-US" sz="3600" dirty="0"/>
          </a:p>
        </p:txBody>
      </p:sp>
    </p:spTree>
    <p:extLst>
      <p:ext uri="{BB962C8B-B14F-4D97-AF65-F5344CB8AC3E}">
        <p14:creationId xmlns:p14="http://schemas.microsoft.com/office/powerpoint/2010/main" val="20741808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Autofit/>
          </a:bodyPr>
          <a:lstStyle/>
          <a:p>
            <a:r>
              <a:rPr lang="ar-IQ" dirty="0" smtClean="0"/>
              <a:t/>
            </a:r>
            <a:br>
              <a:rPr lang="ar-IQ" dirty="0" smtClean="0"/>
            </a:br>
            <a:r>
              <a:rPr lang="ar-IQ" b="1" dirty="0"/>
              <a:t>القواعد العامة في مجاهدة </a:t>
            </a:r>
            <a:r>
              <a:rPr lang="ar-IQ" b="1" dirty="0" smtClean="0"/>
              <a:t>النفس</a:t>
            </a:r>
            <a:r>
              <a:rPr lang="en-US" dirty="0"/>
              <a:t/>
            </a:r>
            <a:br>
              <a:rPr lang="en-US" dirty="0"/>
            </a:br>
            <a:r>
              <a:rPr lang="ar-IQ" dirty="0" smtClean="0"/>
              <a:t> </a:t>
            </a:r>
            <a:endParaRPr lang="ar-IQ" dirty="0"/>
          </a:p>
        </p:txBody>
      </p:sp>
      <p:sp>
        <p:nvSpPr>
          <p:cNvPr id="3" name="عنصر نائب للمحتوى 2"/>
          <p:cNvSpPr>
            <a:spLocks noGrp="1"/>
          </p:cNvSpPr>
          <p:nvPr>
            <p:ph idx="1"/>
          </p:nvPr>
        </p:nvSpPr>
        <p:spPr>
          <a:xfrm>
            <a:off x="251520" y="1484784"/>
            <a:ext cx="8712968" cy="5184576"/>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ar-IQ" dirty="0" smtClean="0"/>
              <a:t>1-إحياء </a:t>
            </a:r>
            <a:r>
              <a:rPr lang="ar-IQ" dirty="0"/>
              <a:t>حب الله تعالى في القلب حتى يكون حبه سبحانه أرقى من حب النفس والأهل والولد والمال وذلك بالإكثار من النظر في الكون المنظور والكتاب المسطور، ودوام الذكر، والتلذذ بالأوراد الإيمانية من صلاة في الليل وصيام في النهار.</a:t>
            </a:r>
            <a:endParaRPr lang="en-US" dirty="0"/>
          </a:p>
          <a:p>
            <a:pPr algn="just"/>
            <a:r>
              <a:rPr lang="ar-IQ" dirty="0"/>
              <a:t>قال الإمام أبو حامد الغزالي –رحمه الله: و المحبة يدعيها كل أحد وما أسهل الدعوى وما أعز المعنى فلا ينبغي أن يغتر الإنسان بتلبيس الشيطان، والمحبة شجرة طيبة أصلها ثابت وفرعها في السماء وثمارها تظهر في القلب واللسان والجوارح. </a:t>
            </a:r>
            <a:endParaRPr lang="en-US" dirty="0"/>
          </a:p>
          <a:p>
            <a:pPr algn="just"/>
            <a:r>
              <a:rPr lang="ar-IQ" dirty="0"/>
              <a:t>وتدل تلك الآثار الفائضة </a:t>
            </a:r>
            <a:r>
              <a:rPr lang="ar-IQ" dirty="0" smtClean="0"/>
              <a:t>على </a:t>
            </a:r>
            <a:r>
              <a:rPr lang="ar-IQ" dirty="0"/>
              <a:t>القلب والجوارح </a:t>
            </a:r>
            <a:r>
              <a:rPr lang="ar-IQ" dirty="0" smtClean="0"/>
              <a:t>كدلالة </a:t>
            </a:r>
            <a:r>
              <a:rPr lang="ar-IQ" dirty="0"/>
              <a:t>الدخان على النار ودلالة الثمار على الأشجار.</a:t>
            </a:r>
            <a:r>
              <a:rPr lang="en-US" dirty="0"/>
              <a:t> </a:t>
            </a:r>
            <a:r>
              <a:rPr lang="ar-IQ" dirty="0" smtClean="0"/>
              <a:t> </a:t>
            </a:r>
            <a:endParaRPr lang="en-US" dirty="0"/>
          </a:p>
          <a:p>
            <a:pPr algn="just"/>
            <a:endParaRPr lang="ar-IQ" dirty="0"/>
          </a:p>
        </p:txBody>
      </p:sp>
    </p:spTree>
    <p:extLst>
      <p:ext uri="{BB962C8B-B14F-4D97-AF65-F5344CB8AC3E}">
        <p14:creationId xmlns:p14="http://schemas.microsoft.com/office/powerpoint/2010/main" val="32734493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07504" y="116632"/>
            <a:ext cx="8856984" cy="6741368"/>
          </a:xfrm>
        </p:spPr>
        <p:style>
          <a:lnRef idx="1">
            <a:schemeClr val="accent2"/>
          </a:lnRef>
          <a:fillRef idx="2">
            <a:schemeClr val="accent2"/>
          </a:fillRef>
          <a:effectRef idx="1">
            <a:schemeClr val="accent2"/>
          </a:effectRef>
          <a:fontRef idx="minor">
            <a:schemeClr val="dk1"/>
          </a:fontRef>
        </p:style>
        <p:txBody>
          <a:bodyPr>
            <a:noAutofit/>
          </a:bodyPr>
          <a:lstStyle/>
          <a:p>
            <a:pPr algn="just"/>
            <a:r>
              <a:rPr lang="ar-IQ" sz="4000" dirty="0"/>
              <a:t>2- إحياء الخوف من الله تعالى بمطالعة قصص القرآن الكريم ومصارع الظالمين، ومهالك الفاسقين </a:t>
            </a:r>
            <a:r>
              <a:rPr lang="ar-IQ" sz="4000" dirty="0" err="1"/>
              <a:t>ومئآلات</a:t>
            </a:r>
            <a:r>
              <a:rPr lang="ar-IQ" sz="4000" dirty="0"/>
              <a:t> المفسدين، ويقارن الإنسان حاله بحالهم، ويتهم نفسه، ويعظم عنده الخوف على نفسه لكثرة النعم الإلهية، وقلة الأعمال الخيرية، وكثرة الذنوب اليومية، ويتذكر الموت وسكراته والقبر وظلماته، والحشر وأهواله، والصراط وسقطاته، والنار ولهيبها، وجهنَّم وسعيرها، والزقوم والحميم والمقامع الحديدية، والصرخات التي تخرج من العصاة وهم في النار يعذَّبون</a:t>
            </a:r>
            <a:r>
              <a:rPr lang="ar-IQ" sz="4000" dirty="0" smtClean="0"/>
              <a:t>.</a:t>
            </a:r>
          </a:p>
          <a:p>
            <a:pPr algn="just"/>
            <a:r>
              <a:rPr lang="ar-IQ" sz="4000" dirty="0" smtClean="0"/>
              <a:t> </a:t>
            </a:r>
            <a:endParaRPr lang="ar-IQ" sz="4000" dirty="0"/>
          </a:p>
        </p:txBody>
      </p:sp>
    </p:spTree>
    <p:extLst>
      <p:ext uri="{BB962C8B-B14F-4D97-AF65-F5344CB8AC3E}">
        <p14:creationId xmlns:p14="http://schemas.microsoft.com/office/powerpoint/2010/main" val="1964819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764704"/>
            <a:ext cx="8291264" cy="5361459"/>
          </a:xfrm>
        </p:spPr>
        <p:style>
          <a:lnRef idx="1">
            <a:schemeClr val="accent4"/>
          </a:lnRef>
          <a:fillRef idx="2">
            <a:schemeClr val="accent4"/>
          </a:fillRef>
          <a:effectRef idx="1">
            <a:schemeClr val="accent4"/>
          </a:effectRef>
          <a:fontRef idx="minor">
            <a:schemeClr val="dk1"/>
          </a:fontRef>
        </p:style>
        <p:txBody>
          <a:bodyPr>
            <a:normAutofit/>
          </a:bodyPr>
          <a:lstStyle/>
          <a:p>
            <a:pPr algn="just"/>
            <a:r>
              <a:rPr lang="ar-IQ" sz="3600" dirty="0"/>
              <a:t>3-قوة الإرادة والعزيمة على مواجهة النفس بقوة الجناحين:(الخوف والرجاء الرهبة والرغبة) واليقين أن العبد مهما كان ضعفه إذا لجأ إلى ربه واستعان به أعانه، وقد دعا سيدنا يوسف في الفتنة التي تعرض لها فقال : ( قَالَ رَبِّ السِّجْنُ أَحَبُّ إِلَيَّ مِمَّا يَدْعُونَنِي إِلَيْهِ وَإِلَّا تَصْرِفْ عَنِّي كَيْدَهُنَّ أَصْبُ إِلَيْهِنَّ وَأَكُنْ مِنَ الْجَاهِلِينَ فَاسْتَجَابَ لَهُ رَبُّهُ فَصَرَفَ عَنْهُ كَيْدَهُنَّ إِنَّهُ هُوَ السَّمِيعُ الْعَلِيمُ).  (سورة يوسف:33، 34).</a:t>
            </a:r>
            <a:endParaRPr lang="en-US" sz="3600" dirty="0"/>
          </a:p>
          <a:p>
            <a:pPr algn="just"/>
            <a:endParaRPr lang="ar-IQ" sz="3600" dirty="0"/>
          </a:p>
        </p:txBody>
      </p:sp>
    </p:spTree>
    <p:extLst>
      <p:ext uri="{BB962C8B-B14F-4D97-AF65-F5344CB8AC3E}">
        <p14:creationId xmlns:p14="http://schemas.microsoft.com/office/powerpoint/2010/main" val="38769669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ar-IQ" dirty="0" smtClean="0"/>
              <a:t> </a:t>
            </a:r>
            <a:r>
              <a:rPr lang="ar-IQ" b="1" dirty="0"/>
              <a:t>من أقوال السلف الصالح في جهاد </a:t>
            </a:r>
            <a:r>
              <a:rPr lang="ar-IQ" b="1" dirty="0" smtClean="0"/>
              <a:t>النفس</a:t>
            </a:r>
            <a:endParaRPr lang="en-US" dirty="0"/>
          </a:p>
        </p:txBody>
      </p:sp>
      <p:sp>
        <p:nvSpPr>
          <p:cNvPr id="3" name="عنصر نائب للمحتوى 2"/>
          <p:cNvSpPr>
            <a:spLocks noGrp="1"/>
          </p:cNvSpPr>
          <p:nvPr>
            <p:ph idx="1"/>
          </p:nvPr>
        </p:nvSpPr>
        <p:spPr>
          <a:xfrm>
            <a:off x="457200" y="1988840"/>
            <a:ext cx="8435280" cy="4137323"/>
          </a:xfrm>
        </p:spPr>
        <p:txBody>
          <a:bodyPr>
            <a:noAutofit/>
          </a:bodyPr>
          <a:lstStyle/>
          <a:p>
            <a:r>
              <a:rPr lang="ar-IQ" sz="3600" dirty="0" smtClean="0"/>
              <a:t>1-</a:t>
            </a:r>
            <a:r>
              <a:rPr lang="ar-IQ" sz="3600" dirty="0"/>
              <a:t>-يقول سفيان الثوري-</a:t>
            </a:r>
            <a:r>
              <a:rPr lang="en-US" sz="3600" dirty="0">
                <a:sym typeface="AGA Arabesque"/>
              </a:rPr>
              <a:t></a:t>
            </a:r>
            <a:r>
              <a:rPr lang="ar-IQ" sz="3600" dirty="0"/>
              <a:t>-: ما عالجت شيئاً أشد عليّ من نفسي، مرة لي ومرة </a:t>
            </a:r>
            <a:r>
              <a:rPr lang="ar-IQ" sz="3600" dirty="0" smtClean="0"/>
              <a:t>عليّ. </a:t>
            </a:r>
            <a:endParaRPr lang="en-US" sz="3600" dirty="0"/>
          </a:p>
          <a:p>
            <a:r>
              <a:rPr lang="ar-IQ" sz="3600" dirty="0"/>
              <a:t> 2-يقول الحسن البصري-</a:t>
            </a:r>
            <a:r>
              <a:rPr lang="en-US" sz="3600" dirty="0">
                <a:sym typeface="AGA Arabesque"/>
              </a:rPr>
              <a:t></a:t>
            </a:r>
            <a:r>
              <a:rPr lang="ar-IQ" sz="3600" dirty="0"/>
              <a:t>-: ما الدابة الجموح </a:t>
            </a:r>
            <a:r>
              <a:rPr lang="ar-IQ" sz="3600" dirty="0" err="1"/>
              <a:t>بأحوج</a:t>
            </a:r>
            <a:r>
              <a:rPr lang="ar-IQ" sz="3600" dirty="0"/>
              <a:t> إلى اللجام الشديد من نفسك. </a:t>
            </a:r>
            <a:endParaRPr lang="en-US" sz="3600" dirty="0"/>
          </a:p>
          <a:p>
            <a:r>
              <a:rPr lang="ar-IQ" sz="3600" dirty="0"/>
              <a:t>3-قال ابن رجب الحنبلي-رحمه الله-أن أبا بكر الصديق-</a:t>
            </a:r>
            <a:r>
              <a:rPr lang="en-US" sz="3600" dirty="0">
                <a:sym typeface="AGA Arabesque"/>
              </a:rPr>
              <a:t></a:t>
            </a:r>
            <a:r>
              <a:rPr lang="ar-IQ" sz="3600" dirty="0"/>
              <a:t>- كتب لعمر بن الخطاب-</a:t>
            </a:r>
            <a:r>
              <a:rPr lang="en-US" sz="3600" dirty="0">
                <a:sym typeface="AGA Arabesque"/>
              </a:rPr>
              <a:t></a:t>
            </a:r>
            <a:r>
              <a:rPr lang="ar-IQ" sz="3600" dirty="0"/>
              <a:t>-</a:t>
            </a:r>
            <a:r>
              <a:rPr lang="ar-IQ" sz="3600" dirty="0" smtClean="0"/>
              <a:t>عند ما </a:t>
            </a:r>
            <a:r>
              <a:rPr lang="ar-IQ" sz="3600" dirty="0"/>
              <a:t>أستخلفه : إن أول ما أحذرك منه نفسك التي بين </a:t>
            </a:r>
            <a:r>
              <a:rPr lang="ar-IQ" sz="3600" dirty="0" smtClean="0"/>
              <a:t>جنبيك</a:t>
            </a:r>
            <a:endParaRPr lang="ar-IQ" sz="3600" dirty="0"/>
          </a:p>
          <a:p>
            <a:endParaRPr lang="ar-IQ" sz="3600" dirty="0" smtClean="0"/>
          </a:p>
          <a:p>
            <a:endParaRPr lang="ar-IQ" sz="3600" dirty="0"/>
          </a:p>
          <a:p>
            <a:endParaRPr lang="ar-IQ" sz="3600" dirty="0" smtClean="0"/>
          </a:p>
          <a:p>
            <a:r>
              <a:rPr lang="ar-IQ" sz="3600" dirty="0" smtClean="0"/>
              <a:t>  </a:t>
            </a:r>
            <a:endParaRPr lang="en-US" sz="3600" dirty="0"/>
          </a:p>
          <a:p>
            <a:endParaRPr lang="ar-IQ" sz="3600" dirty="0"/>
          </a:p>
        </p:txBody>
      </p:sp>
    </p:spTree>
    <p:extLst>
      <p:ext uri="{BB962C8B-B14F-4D97-AF65-F5344CB8AC3E}">
        <p14:creationId xmlns:p14="http://schemas.microsoft.com/office/powerpoint/2010/main" val="4239019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67544" y="188640"/>
            <a:ext cx="8496944" cy="6336704"/>
          </a:xfrm>
        </p:spPr>
        <p:style>
          <a:lnRef idx="1">
            <a:schemeClr val="accent2"/>
          </a:lnRef>
          <a:fillRef idx="3">
            <a:schemeClr val="accent2"/>
          </a:fillRef>
          <a:effectRef idx="2">
            <a:schemeClr val="accent2"/>
          </a:effectRef>
          <a:fontRef idx="minor">
            <a:schemeClr val="lt1"/>
          </a:fontRef>
        </p:style>
        <p:txBody>
          <a:bodyPr>
            <a:noAutofit/>
          </a:bodyPr>
          <a:lstStyle/>
          <a:p>
            <a:pPr algn="just"/>
            <a:r>
              <a:rPr lang="ar-IQ" sz="4000" dirty="0" smtClean="0"/>
              <a:t>2- الجهاد </a:t>
            </a:r>
            <a:r>
              <a:rPr lang="ar-IQ" sz="4000" dirty="0"/>
              <a:t>بالسلاح، كما في قوله تعالى: {يَا أَيُّهَا النَّبِيُّ جَاهِدِ الْكُفَّارَ وَالْمُنَافِقِينَ وَاغْلُظْ عَلَيْهِمْ وَمَأْوَاهُمْ جَهَنَّمُ وَبِئْسَ الْمَصِيرُ} (سورة التحريم: 9).</a:t>
            </a:r>
            <a:endParaRPr lang="en-US" sz="4000" dirty="0"/>
          </a:p>
          <a:p>
            <a:pPr algn="just"/>
            <a:r>
              <a:rPr lang="ar-IQ" sz="4000" dirty="0" smtClean="0"/>
              <a:t>قال </a:t>
            </a:r>
            <a:r>
              <a:rPr lang="ar-IQ" sz="4000" dirty="0"/>
              <a:t>الإمام الطبري- رحمه الله -أمر الله نبيه عليه الصلاة والسلام أن يجاهد الكفار بالسيف، ويغلظ على المنافقين </a:t>
            </a:r>
            <a:r>
              <a:rPr lang="ar-IQ" sz="4000" dirty="0" smtClean="0"/>
              <a:t>بالحدود. </a:t>
            </a:r>
            <a:endParaRPr lang="en-US" sz="4000" dirty="0"/>
          </a:p>
          <a:p>
            <a:pPr algn="just"/>
            <a:r>
              <a:rPr lang="ar-IQ" sz="4000" dirty="0"/>
              <a:t> 3- الجهاد بالعمل، فذلك قوله تعالى: {وَمَنْ جَاهَدَ فَإِنَّمَا يُجَاهِدُ لِنَفْسِهِ إِنَّ اللَّهَ لَغَنِيٌّ عَنِ الْعَالَمِينَ } (سورة العنكبوت: 6</a:t>
            </a:r>
            <a:r>
              <a:rPr lang="ar-IQ" sz="4000" dirty="0" smtClean="0"/>
              <a:t>)</a:t>
            </a:r>
            <a:endParaRPr lang="en-US" sz="4000" dirty="0"/>
          </a:p>
        </p:txBody>
      </p:sp>
    </p:spTree>
    <p:extLst>
      <p:ext uri="{BB962C8B-B14F-4D97-AF65-F5344CB8AC3E}">
        <p14:creationId xmlns:p14="http://schemas.microsoft.com/office/powerpoint/2010/main" val="12081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4000" dirty="0"/>
              <a:t>يعني :ومن عمل الخير، فإنما يعمل لنفسه بالصبر على مضض الطاعة والكف عن الشهوات، لأن منفعته لها، فلا حاجة به إلى طاعتهم، وإنما كلف عباده رحمة عليهم ومراعاة لصلاحهم. </a:t>
            </a:r>
            <a:endParaRPr lang="en-US" sz="4000" dirty="0"/>
          </a:p>
          <a:p>
            <a:pPr algn="just"/>
            <a:r>
              <a:rPr lang="ar-SA" sz="4000" dirty="0"/>
              <a:t>  </a:t>
            </a:r>
            <a:endParaRPr lang="en-US" sz="4000" dirty="0"/>
          </a:p>
          <a:p>
            <a:pPr algn="just"/>
            <a:endParaRPr lang="ar-IQ" sz="4000" dirty="0"/>
          </a:p>
        </p:txBody>
      </p:sp>
    </p:spTree>
    <p:extLst>
      <p:ext uri="{BB962C8B-B14F-4D97-AF65-F5344CB8AC3E}">
        <p14:creationId xmlns:p14="http://schemas.microsoft.com/office/powerpoint/2010/main" val="3709377143"/>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404664"/>
            <a:ext cx="8712968" cy="6264696"/>
          </a:xfrm>
        </p:spPr>
        <p:style>
          <a:lnRef idx="1">
            <a:schemeClr val="accent5"/>
          </a:lnRef>
          <a:fillRef idx="2">
            <a:schemeClr val="accent5"/>
          </a:fillRef>
          <a:effectRef idx="1">
            <a:schemeClr val="accent5"/>
          </a:effectRef>
          <a:fontRef idx="minor">
            <a:schemeClr val="dk1"/>
          </a:fontRef>
        </p:style>
        <p:txBody>
          <a:bodyPr>
            <a:normAutofit/>
          </a:bodyPr>
          <a:lstStyle/>
          <a:p>
            <a:pPr algn="just"/>
            <a:r>
              <a:rPr lang="ar-IQ" sz="3600" dirty="0" smtClean="0"/>
              <a:t>4-جهاد </a:t>
            </a:r>
            <a:r>
              <a:rPr lang="ar-IQ" sz="3600" dirty="0"/>
              <a:t>النفس: وهي تزكيتها من الصفات الدنيئة وترويضها ومن ذلك قوله تعالى: [وَالَّذِينَ جَاهَدُوا فِينَا لَنَهْدِيَنَّهُمْ سُبُلَنَا وَإِنَّ اللَّهَ لَمَعَ الْمُحْسِنِينَ] (سورة العنكبوت: 69)، أي جاهدوا في الوصول إلينا بالسلوك </a:t>
            </a:r>
            <a:r>
              <a:rPr lang="ar-IQ" sz="3600" dirty="0" err="1"/>
              <a:t>العرفاني</a:t>
            </a:r>
            <a:r>
              <a:rPr lang="ar-IQ" sz="3600" dirty="0"/>
              <a:t> والسير الروحاني.</a:t>
            </a:r>
            <a:endParaRPr lang="en-US" sz="3600" dirty="0"/>
          </a:p>
          <a:p>
            <a:pPr algn="just"/>
            <a:r>
              <a:rPr lang="ar-IQ" sz="3600" dirty="0" smtClean="0"/>
              <a:t>والجهاد </a:t>
            </a:r>
            <a:r>
              <a:rPr lang="ar-IQ" sz="3600" dirty="0"/>
              <a:t>في سبيل الله باب واسع، فمنه جهاد النفس، وجهاد العلم، والحجة، واللسان، وجهاد المال، والبذل، والإنفاق، وجهاد العدو بالقتال والمبارزة.</a:t>
            </a:r>
            <a:br>
              <a:rPr lang="ar-IQ" sz="3600" dirty="0"/>
            </a:br>
            <a:r>
              <a:rPr lang="ar-IQ" sz="3600" dirty="0"/>
              <a:t> وقد حقق بعض العارفين القول في الجهاد، وبينوا مراتبه وعلى النحو الاتي:  </a:t>
            </a:r>
            <a:endParaRPr lang="en-US" sz="3600" dirty="0"/>
          </a:p>
          <a:p>
            <a:pPr algn="just"/>
            <a:endParaRPr lang="ar-IQ" sz="3600" dirty="0"/>
          </a:p>
        </p:txBody>
      </p:sp>
    </p:spTree>
    <p:extLst>
      <p:ext uri="{BB962C8B-B14F-4D97-AF65-F5344CB8AC3E}">
        <p14:creationId xmlns:p14="http://schemas.microsoft.com/office/powerpoint/2010/main" val="1432075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260648"/>
            <a:ext cx="8435280" cy="5865515"/>
          </a:xfrm>
        </p:spPr>
        <p:style>
          <a:lnRef idx="1">
            <a:schemeClr val="dk1"/>
          </a:lnRef>
          <a:fillRef idx="2">
            <a:schemeClr val="dk1"/>
          </a:fillRef>
          <a:effectRef idx="1">
            <a:schemeClr val="dk1"/>
          </a:effectRef>
          <a:fontRef idx="minor">
            <a:schemeClr val="dk1"/>
          </a:fontRef>
        </p:style>
        <p:txBody>
          <a:bodyPr>
            <a:normAutofit/>
          </a:bodyPr>
          <a:lstStyle/>
          <a:p>
            <a:pPr algn="ctr"/>
            <a:r>
              <a:rPr lang="ar-IQ" sz="4000" b="1" dirty="0" smtClean="0"/>
              <a:t>مراتب </a:t>
            </a:r>
            <a:r>
              <a:rPr lang="ar-IQ" sz="4000" b="1" dirty="0"/>
              <a:t>الجهاد</a:t>
            </a:r>
            <a:endParaRPr lang="en-US" sz="4000" dirty="0"/>
          </a:p>
          <a:p>
            <a:r>
              <a:rPr lang="ar-IQ" sz="4000" dirty="0"/>
              <a:t> الجهاد على أربع </a:t>
            </a:r>
            <a:r>
              <a:rPr lang="ar-IQ" sz="4000" dirty="0" smtClean="0"/>
              <a:t>مراتب: </a:t>
            </a:r>
            <a:endParaRPr lang="en-US" sz="4000" dirty="0"/>
          </a:p>
          <a:p>
            <a:r>
              <a:rPr lang="ar-IQ" sz="4000" dirty="0"/>
              <a:t>1-جهاد </a:t>
            </a:r>
            <a:r>
              <a:rPr lang="ar-IQ" sz="4000" dirty="0" smtClean="0"/>
              <a:t>النفس</a:t>
            </a:r>
          </a:p>
          <a:p>
            <a:r>
              <a:rPr lang="ar-IQ" sz="4000" dirty="0" smtClean="0"/>
              <a:t>2-جهاد الشيطان</a:t>
            </a:r>
          </a:p>
          <a:p>
            <a:r>
              <a:rPr lang="ar-IQ" sz="4000" dirty="0" smtClean="0"/>
              <a:t>3-جهاد الكفار</a:t>
            </a:r>
          </a:p>
          <a:p>
            <a:r>
              <a:rPr lang="ar-IQ" sz="4000" dirty="0" smtClean="0"/>
              <a:t>4- </a:t>
            </a:r>
            <a:r>
              <a:rPr lang="ar-IQ" sz="4000" dirty="0"/>
              <a:t>جهاد </a:t>
            </a:r>
            <a:r>
              <a:rPr lang="ar-IQ" sz="4000" dirty="0" smtClean="0"/>
              <a:t>المنافقين.</a:t>
            </a:r>
            <a:endParaRPr lang="en-US" sz="4000" dirty="0"/>
          </a:p>
          <a:p>
            <a:r>
              <a:rPr lang="ar-IQ" sz="4000" b="1" dirty="0"/>
              <a:t> </a:t>
            </a:r>
            <a:r>
              <a:rPr lang="ar-IQ" sz="4000" dirty="0" smtClean="0"/>
              <a:t> </a:t>
            </a:r>
            <a:endParaRPr lang="en-US" sz="4000" dirty="0"/>
          </a:p>
          <a:p>
            <a:endParaRPr lang="ar-IQ" sz="4000" dirty="0"/>
          </a:p>
        </p:txBody>
      </p:sp>
    </p:spTree>
    <p:extLst>
      <p:ext uri="{BB962C8B-B14F-4D97-AF65-F5344CB8AC3E}">
        <p14:creationId xmlns:p14="http://schemas.microsoft.com/office/powerpoint/2010/main" val="2385650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ar-IQ" b="1" dirty="0"/>
              <a:t>المرتبة الاولى</a:t>
            </a:r>
            <a:r>
              <a:rPr lang="ar-IQ" dirty="0"/>
              <a:t> :</a:t>
            </a:r>
            <a:r>
              <a:rPr lang="ar-IQ" b="1" dirty="0"/>
              <a:t>جهاد</a:t>
            </a:r>
            <a:r>
              <a:rPr lang="ar-IQ" dirty="0"/>
              <a:t> </a:t>
            </a:r>
            <a:r>
              <a:rPr lang="ar-IQ" b="1" dirty="0"/>
              <a:t>النفس</a:t>
            </a:r>
            <a:r>
              <a:rPr lang="ar-IQ" dirty="0" smtClean="0"/>
              <a:t>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
            <a:r>
              <a:rPr lang="ar-IQ" sz="4000" dirty="0" smtClean="0"/>
              <a:t>، </a:t>
            </a:r>
            <a:r>
              <a:rPr lang="ar-IQ" sz="4000" dirty="0"/>
              <a:t>وهو أيضاً أربع مراتب:</a:t>
            </a:r>
            <a:endParaRPr lang="en-US" sz="4000" dirty="0"/>
          </a:p>
          <a:p>
            <a:pPr algn="just"/>
            <a:r>
              <a:rPr lang="ar-IQ" sz="4000" dirty="0"/>
              <a:t> أحدها : أن يجاهدها على تعليم الدين والإسلام</a:t>
            </a:r>
            <a:r>
              <a:rPr lang="ar-IQ" sz="4000" dirty="0" smtClean="0"/>
              <a:t>.</a:t>
            </a:r>
          </a:p>
          <a:p>
            <a:pPr algn="just"/>
            <a:r>
              <a:rPr lang="ar-IQ" sz="4000" dirty="0"/>
              <a:t> الثانية : الجهاد على العمل به بعد علمه.</a:t>
            </a:r>
            <a:endParaRPr lang="en-US" sz="4000" dirty="0"/>
          </a:p>
          <a:p>
            <a:pPr algn="just"/>
            <a:r>
              <a:rPr lang="ar-IQ" sz="4000" dirty="0"/>
              <a:t>الثالثة : الجهاد على الدعوة إليه، وإلا كان من الذين يكتمون ما أنزل الله.</a:t>
            </a:r>
            <a:endParaRPr lang="en-US" sz="4000" dirty="0"/>
          </a:p>
          <a:p>
            <a:pPr algn="just"/>
            <a:endParaRPr lang="ar-IQ" sz="4000" dirty="0"/>
          </a:p>
        </p:txBody>
      </p:sp>
    </p:spTree>
    <p:extLst>
      <p:ext uri="{BB962C8B-B14F-4D97-AF65-F5344CB8AC3E}">
        <p14:creationId xmlns:p14="http://schemas.microsoft.com/office/powerpoint/2010/main" val="19507464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07504" y="116632"/>
            <a:ext cx="8856984" cy="6624736"/>
          </a:xfrm>
        </p:spPr>
        <p:style>
          <a:lnRef idx="1">
            <a:schemeClr val="accent3"/>
          </a:lnRef>
          <a:fillRef idx="2">
            <a:schemeClr val="accent3"/>
          </a:fillRef>
          <a:effectRef idx="1">
            <a:schemeClr val="accent3"/>
          </a:effectRef>
          <a:fontRef idx="minor">
            <a:schemeClr val="dk1"/>
          </a:fontRef>
        </p:style>
        <p:txBody>
          <a:bodyPr>
            <a:normAutofit/>
          </a:bodyPr>
          <a:lstStyle/>
          <a:p>
            <a:r>
              <a:rPr lang="ar-IQ" sz="4000" dirty="0" smtClean="0"/>
              <a:t>الرابعة </a:t>
            </a:r>
            <a:r>
              <a:rPr lang="ar-IQ" sz="4000" dirty="0"/>
              <a:t>: الجهاد على الصبر على مشاق الدعوة، ويتحمل ذلك كله لله.  </a:t>
            </a:r>
            <a:endParaRPr lang="en-US" sz="4000" dirty="0"/>
          </a:p>
          <a:p>
            <a:r>
              <a:rPr lang="ar-IQ" sz="4000" dirty="0"/>
              <a:t>فإذا استكمل هذه الأربع، صار من الربانيين، فإن السلف مجمعون على أن العالم لا يكون ربانياً، حتى يعرف الحق، ويعمل به، ويعلمه.</a:t>
            </a:r>
            <a:endParaRPr lang="en-US" sz="4000" dirty="0"/>
          </a:p>
          <a:p>
            <a:r>
              <a:rPr lang="ar-IQ" sz="4000" dirty="0"/>
              <a:t> </a:t>
            </a:r>
          </a:p>
        </p:txBody>
      </p:sp>
    </p:spTree>
    <p:extLst>
      <p:ext uri="{BB962C8B-B14F-4D97-AF65-F5344CB8AC3E}">
        <p14:creationId xmlns:p14="http://schemas.microsoft.com/office/powerpoint/2010/main" val="30788153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ar-IQ" sz="4000" dirty="0"/>
              <a:t> </a:t>
            </a:r>
            <a:r>
              <a:rPr lang="ar-IQ" sz="4000" b="1" dirty="0"/>
              <a:t>ثانيها جهاد الشيطان</a:t>
            </a:r>
            <a:r>
              <a:rPr lang="ar-IQ" sz="4000" dirty="0"/>
              <a:t>: وهو على مرتبتين:</a:t>
            </a:r>
            <a:endParaRPr lang="en-US" sz="4000" dirty="0"/>
          </a:p>
          <a:p>
            <a:r>
              <a:rPr lang="ar-IQ" sz="4000" dirty="0"/>
              <a:t>1-جهاده على دفع ما يلقي إلى العبد من الشبهات والشكوك القادحة في الإيمان.</a:t>
            </a:r>
            <a:endParaRPr lang="en-US" sz="4000" dirty="0"/>
          </a:p>
          <a:p>
            <a:r>
              <a:rPr lang="ar-IQ" sz="4000" dirty="0"/>
              <a:t>2- جهاده على دفع ما يلقي إلى العبد من الإرادات الفاسدة والشهوات.</a:t>
            </a:r>
            <a:endParaRPr lang="en-US" sz="4000" dirty="0"/>
          </a:p>
          <a:p>
            <a:endParaRPr lang="ar-IQ" sz="4000" dirty="0"/>
          </a:p>
        </p:txBody>
      </p:sp>
    </p:spTree>
    <p:extLst>
      <p:ext uri="{BB962C8B-B14F-4D97-AF65-F5344CB8AC3E}">
        <p14:creationId xmlns:p14="http://schemas.microsoft.com/office/powerpoint/2010/main" val="2659633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1221</TotalTime>
  <Words>1700</Words>
  <Application>Microsoft Office PowerPoint</Application>
  <PresentationFormat>عرض على الشاشة (3:4)‏</PresentationFormat>
  <Paragraphs>101</Paragraphs>
  <Slides>27</Slides>
  <Notes>1</Notes>
  <HiddenSlides>0</HiddenSlides>
  <MMClips>0</MMClips>
  <ScaleCrop>false</ScaleCrop>
  <HeadingPairs>
    <vt:vector size="4" baseType="variant">
      <vt:variant>
        <vt:lpstr>نسق</vt:lpstr>
      </vt:variant>
      <vt:variant>
        <vt:i4>1</vt:i4>
      </vt:variant>
      <vt:variant>
        <vt:lpstr>عناوين الشرائح</vt:lpstr>
      </vt:variant>
      <vt:variant>
        <vt:i4>27</vt:i4>
      </vt:variant>
    </vt:vector>
  </HeadingPairs>
  <TitlesOfParts>
    <vt:vector size="28" baseType="lpstr">
      <vt:lpstr>سمة Office</vt:lpstr>
      <vt:lpstr> </vt:lpstr>
      <vt:lpstr> </vt:lpstr>
      <vt:lpstr> </vt:lpstr>
      <vt:lpstr> </vt:lpstr>
      <vt:lpstr> </vt:lpstr>
      <vt:lpstr> </vt:lpstr>
      <vt:lpstr>المرتبة الاولى :جهاد النفس </vt:lpstr>
      <vt:lpstr> </vt:lpstr>
      <vt:lpstr> </vt:lpstr>
      <vt:lpstr> </vt:lpstr>
      <vt:lpstr> مجاهدة الهوى والنفس </vt:lpstr>
      <vt:lpstr> </vt:lpstr>
      <vt:lpstr> مجاهدة النفس على ثلاثة أحوال  </vt:lpstr>
      <vt:lpstr> </vt:lpstr>
      <vt:lpstr> </vt:lpstr>
      <vt:lpstr> جهاد النفس في القرآن الكريم والسنة الشريفة  1-جهاد النفس في القرآن الكريم  </vt:lpstr>
      <vt:lpstr> </vt:lpstr>
      <vt:lpstr> </vt:lpstr>
      <vt:lpstr> </vt:lpstr>
      <vt:lpstr> قصة من القرآن الكريم في جهاد النفس:   </vt:lpstr>
      <vt:lpstr> </vt:lpstr>
      <vt:lpstr> 2-جهاد النفس في السنة المطهرة  </vt:lpstr>
      <vt:lpstr> </vt:lpstr>
      <vt:lpstr> القواعد العامة في مجاهدة النفس  </vt:lpstr>
      <vt:lpstr> </vt:lpstr>
      <vt:lpstr> </vt:lpstr>
      <vt:lpstr> من أقوال السلف الصالح في جهاد النفس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karezan pc</dc:creator>
  <cp:lastModifiedBy>ZETTA</cp:lastModifiedBy>
  <cp:revision>85</cp:revision>
  <dcterms:created xsi:type="dcterms:W3CDTF">2015-11-29T06:25:00Z</dcterms:created>
  <dcterms:modified xsi:type="dcterms:W3CDTF">2021-02-23T20:24:31Z</dcterms:modified>
</cp:coreProperties>
</file>