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7" r:id="rId4"/>
    <p:sldId id="258" r:id="rId5"/>
    <p:sldId id="259" r:id="rId6"/>
    <p:sldId id="264" r:id="rId7"/>
    <p:sldId id="260" r:id="rId8"/>
    <p:sldId id="261" r:id="rId9"/>
    <p:sldId id="262"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15/04/1442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15/04/1442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15/04/1442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15/04/1442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332656"/>
            <a:ext cx="7772400" cy="1470025"/>
          </a:xfrm>
        </p:spPr>
        <p:txBody>
          <a:bodyPr/>
          <a:lstStyle/>
          <a:p>
            <a:r>
              <a:rPr lang="ar-IQ" dirty="0" smtClean="0"/>
              <a:t> </a:t>
            </a:r>
            <a:endParaRPr lang="ar-IQ" dirty="0"/>
          </a:p>
        </p:txBody>
      </p:sp>
      <p:sp>
        <p:nvSpPr>
          <p:cNvPr id="3" name="عنوان فرعي 2"/>
          <p:cNvSpPr>
            <a:spLocks noGrp="1"/>
          </p:cNvSpPr>
          <p:nvPr>
            <p:ph type="subTitle" idx="1"/>
          </p:nvPr>
        </p:nvSpPr>
        <p:spPr>
          <a:xfrm>
            <a:off x="323528" y="188640"/>
            <a:ext cx="8640960" cy="6552728"/>
          </a:xfrm>
        </p:spPr>
        <p:txBody>
          <a:bodyPr>
            <a:normAutofit/>
          </a:bodyPr>
          <a:lstStyle/>
          <a:p>
            <a:pPr algn="just"/>
            <a:r>
              <a:rPr lang="ar-IQ" b="1" dirty="0">
                <a:solidFill>
                  <a:schemeClr val="tx1"/>
                </a:solidFill>
              </a:rPr>
              <a:t>أهم مدارس لعلم </a:t>
            </a:r>
            <a:r>
              <a:rPr lang="ar-IQ" b="1" dirty="0" smtClean="0">
                <a:solidFill>
                  <a:schemeClr val="tx1"/>
                </a:solidFill>
              </a:rPr>
              <a:t>التصوف: </a:t>
            </a:r>
            <a:endParaRPr lang="en-US" dirty="0">
              <a:solidFill>
                <a:schemeClr val="tx1"/>
              </a:solidFill>
            </a:endParaRPr>
          </a:p>
          <a:p>
            <a:pPr algn="just"/>
            <a:r>
              <a:rPr lang="ar-IQ" dirty="0">
                <a:solidFill>
                  <a:schemeClr val="tx1"/>
                </a:solidFill>
              </a:rPr>
              <a:t> </a:t>
            </a:r>
            <a:r>
              <a:rPr lang="ar-IQ" sz="3600" dirty="0">
                <a:solidFill>
                  <a:schemeClr val="tx1"/>
                </a:solidFill>
              </a:rPr>
              <a:t> بعد انتهاء الخلافة </a:t>
            </a:r>
            <a:r>
              <a:rPr lang="ar-IQ" sz="3600" dirty="0" smtClean="0">
                <a:solidFill>
                  <a:schemeClr val="tx1"/>
                </a:solidFill>
              </a:rPr>
              <a:t>الراشدة </a:t>
            </a:r>
            <a:r>
              <a:rPr lang="ar-IQ" sz="3600" dirty="0">
                <a:solidFill>
                  <a:schemeClr val="tx1"/>
                </a:solidFill>
              </a:rPr>
              <a:t>ظهر على كثير من الناس الانغماس في الحياة الدنيوية، ممّا أدّى إلى حصول </a:t>
            </a:r>
            <a:r>
              <a:rPr lang="ar-IQ" sz="3600" dirty="0" smtClean="0">
                <a:solidFill>
                  <a:schemeClr val="tx1"/>
                </a:solidFill>
              </a:rPr>
              <a:t>تراجع </a:t>
            </a:r>
            <a:r>
              <a:rPr lang="ar-IQ" sz="3600" dirty="0">
                <a:solidFill>
                  <a:schemeClr val="tx1"/>
                </a:solidFill>
              </a:rPr>
              <a:t>ديني واضح عن عصر صدر الإسلام، ذلك نتيجة لحالة التدهور السياسي والاجتماعي والاقتصادي، فقد برز كبار من التابعين أمثال: (سعيد بن المسيب وسالم بن عبدالله-{-) وأمثالهم </a:t>
            </a:r>
            <a:r>
              <a:rPr lang="ar-IQ" sz="3600" dirty="0" smtClean="0">
                <a:solidFill>
                  <a:schemeClr val="tx1"/>
                </a:solidFill>
              </a:rPr>
              <a:t>لتنبيه </a:t>
            </a:r>
            <a:r>
              <a:rPr lang="ar-IQ" sz="3600" dirty="0">
                <a:solidFill>
                  <a:schemeClr val="tx1"/>
                </a:solidFill>
              </a:rPr>
              <a:t>الناس وإرجاعهم إلى دينهم، وبعد ذلك بدأ التصوف بأخذ صورته النهائية بمدارس اختصت كلّ واحدة منها بصفات ميزتها عن المدارس الأخرى، وأهمها</a:t>
            </a:r>
            <a:r>
              <a:rPr lang="ar-IQ" sz="3600" dirty="0" smtClean="0">
                <a:solidFill>
                  <a:schemeClr val="tx1"/>
                </a:solidFill>
              </a:rPr>
              <a:t>:</a:t>
            </a:r>
            <a:endParaRPr lang="ar-IQ" sz="3600" dirty="0">
              <a:solidFill>
                <a:schemeClr val="tx1"/>
              </a:solidFill>
            </a:endParaRPr>
          </a:p>
        </p:txBody>
      </p:sp>
    </p:spTree>
    <p:extLst>
      <p:ext uri="{BB962C8B-B14F-4D97-AF65-F5344CB8AC3E}">
        <p14:creationId xmlns:p14="http://schemas.microsoft.com/office/powerpoint/2010/main" val="2716778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sz="3600" dirty="0"/>
              <a:t>تمتاز هذه المدرسة عن غيرها بهذه الخصائص: محاسبة النفس والإثار والتضحية وكفّ الأذى وترك الشكّوى</a:t>
            </a:r>
            <a:r>
              <a:rPr lang="ar-IQ" sz="3600" baseline="30000" dirty="0"/>
              <a:t>.</a:t>
            </a:r>
            <a:endParaRPr lang="en-US" sz="3600" dirty="0"/>
          </a:p>
          <a:p>
            <a:pPr marL="0" indent="0" algn="just">
              <a:buNone/>
            </a:pPr>
            <a:r>
              <a:rPr lang="ar-IQ" sz="3600" dirty="0"/>
              <a:t>هذه المدارس التي ذكرنا تعدّ من أبرز المدارس الصوفية في الإسلام، ولهم دور بارز في تربية الروحية وتزكية النفس.   </a:t>
            </a:r>
            <a:endParaRPr lang="en-US" sz="3600" dirty="0"/>
          </a:p>
          <a:p>
            <a:pPr marL="0" indent="0" algn="just">
              <a:buNone/>
            </a:pPr>
            <a:endParaRPr lang="ar-IQ" sz="3600" dirty="0"/>
          </a:p>
        </p:txBody>
      </p:sp>
    </p:spTree>
    <p:extLst>
      <p:ext uri="{BB962C8B-B14F-4D97-AF65-F5344CB8AC3E}">
        <p14:creationId xmlns:p14="http://schemas.microsoft.com/office/powerpoint/2010/main" val="373666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rmAutofit/>
          </a:bodyPr>
          <a:lstStyle/>
          <a:p>
            <a:pPr algn="just"/>
            <a:r>
              <a:rPr lang="ar-IQ" sz="4000" b="1" dirty="0" smtClean="0">
                <a:solidFill>
                  <a:srgbClr val="FF0000"/>
                </a:solidFill>
              </a:rPr>
              <a:t>أولاً</a:t>
            </a:r>
            <a:r>
              <a:rPr lang="ar-IQ" sz="4000" b="1" dirty="0">
                <a:solidFill>
                  <a:srgbClr val="FF0000"/>
                </a:solidFill>
              </a:rPr>
              <a:t>: مدرسة المدينة المنورة: </a:t>
            </a:r>
            <a:endParaRPr lang="en-US" sz="4000" b="1" dirty="0">
              <a:solidFill>
                <a:srgbClr val="FF0000"/>
              </a:solidFill>
            </a:endParaRPr>
          </a:p>
          <a:p>
            <a:pPr marL="0" indent="0" algn="just">
              <a:buNone/>
            </a:pPr>
            <a:r>
              <a:rPr lang="ar-IQ" sz="4000" dirty="0"/>
              <a:t>تأسست هذه المدرسة على يد كبار التابعين-{- وهي أول مدرسة التصوف في الإسلام وكان (سالم بن عبدالله ابن عمر بن الخطاب-</a:t>
            </a:r>
            <a:r>
              <a:rPr lang="ar-IQ" sz="4000" dirty="0" smtClean="0"/>
              <a:t>{-إمام </a:t>
            </a:r>
            <a:r>
              <a:rPr lang="ar-IQ" sz="4000" dirty="0"/>
              <a:t>هذه المدرسة وكان مشهوراً بالزهد والتقوى ومعروفاً بمواجهة الظلم، ومن أشهر رجالها (سعيد بن المسيب-</a:t>
            </a:r>
            <a:r>
              <a:rPr lang="en-US" sz="4000" dirty="0">
                <a:sym typeface="AGA Arabesque"/>
              </a:rPr>
              <a:t></a:t>
            </a:r>
            <a:r>
              <a:rPr lang="ar-IQ" sz="4000" dirty="0"/>
              <a:t>-)</a:t>
            </a:r>
          </a:p>
          <a:p>
            <a:pPr marL="0" indent="0">
              <a:buNone/>
            </a:pPr>
            <a:endParaRPr lang="ar-IQ" sz="4000" dirty="0"/>
          </a:p>
        </p:txBody>
      </p:sp>
    </p:spTree>
    <p:extLst>
      <p:ext uri="{BB962C8B-B14F-4D97-AF65-F5344CB8AC3E}">
        <p14:creationId xmlns:p14="http://schemas.microsoft.com/office/powerpoint/2010/main" val="144683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332656"/>
            <a:ext cx="8640960" cy="6408712"/>
          </a:xfrm>
        </p:spPr>
        <p:txBody>
          <a:bodyPr/>
          <a:lstStyle/>
          <a:p>
            <a:r>
              <a:rPr lang="ar-IQ" b="1" dirty="0" smtClean="0">
                <a:solidFill>
                  <a:srgbClr val="FF0000"/>
                </a:solidFill>
              </a:rPr>
              <a:t>ثانياً</a:t>
            </a:r>
            <a:r>
              <a:rPr lang="ar-IQ" b="1" dirty="0">
                <a:solidFill>
                  <a:srgbClr val="FF0000"/>
                </a:solidFill>
              </a:rPr>
              <a:t>: مدرسة البصرة:</a:t>
            </a:r>
            <a:endParaRPr lang="en-US" b="1" dirty="0">
              <a:solidFill>
                <a:srgbClr val="FF0000"/>
              </a:solidFill>
            </a:endParaRPr>
          </a:p>
          <a:p>
            <a:pPr marL="0" indent="0" algn="just">
              <a:buNone/>
            </a:pPr>
            <a:r>
              <a:rPr lang="ar-IQ" sz="3600" dirty="0" smtClean="0"/>
              <a:t>شيخ </a:t>
            </a:r>
            <a:r>
              <a:rPr lang="ar-IQ" sz="3600" dirty="0"/>
              <a:t>هذه المدرسة هو العالم الرباني الزاهد الإمام (الحسن البصري-</a:t>
            </a:r>
            <a:r>
              <a:rPr lang="en-US" sz="3600" dirty="0">
                <a:sym typeface="AGA Arabesque"/>
              </a:rPr>
              <a:t></a:t>
            </a:r>
            <a:r>
              <a:rPr lang="en-US" sz="3600" dirty="0"/>
              <a:t> </a:t>
            </a:r>
            <a:r>
              <a:rPr lang="ar-IQ" sz="3600" dirty="0"/>
              <a:t>-) وهو معلمها الأول وأبرز شخصية فيها، حيث اتخذت البصرة موقعاً محايداً، فابتعد أهلها عن اشتغال بالسياسة، وحاولوا اقامة التصوف على اساس عقلي وديني، معتمدين على الكتاب والسنة وسيرة الصحابة، وعلى هذا الأساس، فقد امتازت هذه المدرسة بالزهد والانصراف عن ملذات الدنيا بالتقليل في المأكل والمشرب والورع الإخلاص، وامتثال أوامر </a:t>
            </a:r>
            <a:r>
              <a:rPr lang="ar-IQ" sz="3600" dirty="0" smtClean="0"/>
              <a:t>الله</a:t>
            </a:r>
            <a:r>
              <a:rPr lang="ar-IQ" sz="3600" dirty="0"/>
              <a:t> تعالى وسيرة النبي -</a:t>
            </a:r>
            <a:r>
              <a:rPr lang="en-US" sz="3600" dirty="0">
                <a:sym typeface="Ali- Arabesque"/>
              </a:rPr>
              <a:t></a:t>
            </a:r>
            <a:r>
              <a:rPr lang="ar-IQ" sz="3600" dirty="0"/>
              <a:t>-، واقتداء رجالها بصحابة رسول الله </a:t>
            </a:r>
            <a:r>
              <a:rPr lang="en-US" sz="3600" dirty="0">
                <a:sym typeface="Ali- Arabesque"/>
              </a:rPr>
              <a:t></a:t>
            </a:r>
            <a:r>
              <a:rPr lang="en-US" sz="3600" dirty="0"/>
              <a:t>-</a:t>
            </a:r>
            <a:r>
              <a:rPr lang="ar-IQ" sz="3600" dirty="0"/>
              <a:t>- والاشتغال </a:t>
            </a:r>
            <a:r>
              <a:rPr lang="ar-IQ" sz="3600" dirty="0" err="1"/>
              <a:t>بالتفقّه</a:t>
            </a:r>
            <a:r>
              <a:rPr lang="ar-IQ" sz="3600" dirty="0"/>
              <a:t> وطلب جميع العلوم </a:t>
            </a:r>
            <a:r>
              <a:rPr lang="ar-IQ" sz="3600" dirty="0" smtClean="0"/>
              <a:t>الشرعية.</a:t>
            </a:r>
            <a:endParaRPr lang="ar-IQ" sz="3600" dirty="0"/>
          </a:p>
        </p:txBody>
      </p:sp>
    </p:spTree>
    <p:extLst>
      <p:ext uri="{BB962C8B-B14F-4D97-AF65-F5344CB8AC3E}">
        <p14:creationId xmlns:p14="http://schemas.microsoft.com/office/powerpoint/2010/main" val="367202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84976" cy="6480720"/>
          </a:xfrm>
        </p:spPr>
        <p:txBody>
          <a:bodyPr/>
          <a:lstStyle/>
          <a:p>
            <a:pPr marL="0" indent="0" algn="just">
              <a:buNone/>
            </a:pPr>
            <a:r>
              <a:rPr lang="ar-IQ" dirty="0"/>
              <a:t>وأبرز رجالها: مالك بن دينار، وصالح المري، وعبدالواحد بن زيد، ورباح بن عمرو القيسي-</a:t>
            </a:r>
            <a:r>
              <a:rPr lang="en-US" dirty="0">
                <a:sym typeface="Ali- Arabesque"/>
              </a:rPr>
              <a:t></a:t>
            </a:r>
            <a:r>
              <a:rPr lang="ar-IQ" dirty="0" smtClean="0"/>
              <a:t>-</a:t>
            </a:r>
          </a:p>
          <a:p>
            <a:pPr marL="0" indent="0" algn="just">
              <a:buNone/>
            </a:pPr>
            <a:r>
              <a:rPr lang="ar-IQ" b="1" dirty="0">
                <a:solidFill>
                  <a:srgbClr val="FF0000"/>
                </a:solidFill>
              </a:rPr>
              <a:t>ثالثاً: مدرسة الكوفة: </a:t>
            </a:r>
            <a:endParaRPr lang="en-US" b="1" dirty="0">
              <a:solidFill>
                <a:srgbClr val="FF0000"/>
              </a:solidFill>
            </a:endParaRPr>
          </a:p>
          <a:p>
            <a:pPr marL="0" indent="0" algn="just">
              <a:buNone/>
            </a:pPr>
            <a:r>
              <a:rPr lang="ar-IQ" dirty="0"/>
              <a:t>تأسست هذه المدرسة على يد: ( أبي سليمان داود بن نصير الطائي-~- المتوفى سنة-162هـ-)، وهو إمام هذه المدرسة وأخذ العلم والطريقة من (أبي حنيفة النعمان-~-) الذي جمع بين الشريعة والحقيقة</a:t>
            </a:r>
            <a:r>
              <a:rPr lang="ar-IQ" baseline="30000" dirty="0"/>
              <a:t>()</a:t>
            </a:r>
            <a:r>
              <a:rPr lang="ar-IQ" dirty="0"/>
              <a:t>، وسمع الحديث، وتفقه ودرس كثيراً من شتّى العلوم، وهو من أزهد رجال عصره وصام أربعين سنة لا يعلم به أهله، ويحمل غذاءه ويتصدق به في </a:t>
            </a:r>
            <a:r>
              <a:rPr lang="ar-IQ" dirty="0" smtClean="0"/>
              <a:t>الطريق.</a:t>
            </a:r>
          </a:p>
          <a:p>
            <a:pPr marL="0" indent="0" algn="just">
              <a:buNone/>
            </a:pPr>
            <a:r>
              <a:rPr lang="ar-IQ" dirty="0"/>
              <a:t>شهدت الكوفة موجة عظيمة في تعليم وتدوين العلوم الشريعة من كافة جوانبها، وبدأ التصوف يشق طريقه إلى جانب هذه المعارف، فكانت نشأته في الكوفة تمهيداً لنشأته في </a:t>
            </a:r>
            <a:r>
              <a:rPr lang="ar-IQ" dirty="0" smtClean="0"/>
              <a:t>بغداد.</a:t>
            </a:r>
            <a:endParaRPr lang="ar-IQ" dirty="0"/>
          </a:p>
        </p:txBody>
      </p:sp>
    </p:spTree>
    <p:extLst>
      <p:ext uri="{BB962C8B-B14F-4D97-AF65-F5344CB8AC3E}">
        <p14:creationId xmlns:p14="http://schemas.microsoft.com/office/powerpoint/2010/main" val="1026973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640960" cy="6480720"/>
          </a:xfrm>
        </p:spPr>
        <p:txBody>
          <a:bodyPr>
            <a:normAutofit/>
          </a:bodyPr>
          <a:lstStyle/>
          <a:p>
            <a:pPr marL="0" indent="0" algn="just">
              <a:buNone/>
            </a:pPr>
            <a:r>
              <a:rPr lang="ar-IQ" sz="3600" dirty="0"/>
              <a:t>وامتازت هذه المدرسة بلزوم العبادة الله تعالى، والانقياد لأوامره والإخلاص والزهد والقناعة بما يكفيهم من </a:t>
            </a:r>
            <a:r>
              <a:rPr lang="ar-IQ" sz="3600" dirty="0" smtClean="0"/>
              <a:t>العيش.</a:t>
            </a:r>
          </a:p>
          <a:p>
            <a:pPr marL="0" indent="0" algn="just">
              <a:buNone/>
            </a:pPr>
            <a:r>
              <a:rPr lang="ar-IQ" sz="3600" b="1" dirty="0">
                <a:solidFill>
                  <a:srgbClr val="FF0000"/>
                </a:solidFill>
              </a:rPr>
              <a:t>رابعاً: مدرسة بغداد: </a:t>
            </a:r>
            <a:endParaRPr lang="en-US" sz="3600" b="1" dirty="0">
              <a:solidFill>
                <a:srgbClr val="FF0000"/>
              </a:solidFill>
            </a:endParaRPr>
          </a:p>
          <a:p>
            <a:pPr marL="0" indent="0" algn="just">
              <a:buNone/>
            </a:pPr>
            <a:r>
              <a:rPr lang="ar-IQ" sz="3600" dirty="0"/>
              <a:t>إمام هذه المدرسة هو الإمام (الحارث بن أسد المحاسبي، أبو عبد الله، المتوفى:243هـ) والذي جمعت بين تصوف البصرة والمدينة المنورة، ولمدرسة بغداد الصوفية مكانة خاصة في تأريخ التصوف الإسلامي، لكونها مركز الخلافة العباسية والحضارة الإسلامية آنذاك، وكانت ملتقى للعلماء والأدباء من كلّ بقاع المعمورة، ولقبت ببرج </a:t>
            </a:r>
            <a:r>
              <a:rPr lang="ar-IQ" sz="3600" dirty="0" smtClean="0"/>
              <a:t>الأولياء</a:t>
            </a:r>
            <a:r>
              <a:rPr lang="ar-IQ" sz="3600" dirty="0" smtClean="0"/>
              <a:t>.</a:t>
            </a:r>
            <a:endParaRPr lang="ar-IQ" sz="3600" dirty="0" smtClean="0"/>
          </a:p>
        </p:txBody>
      </p:sp>
    </p:spTree>
    <p:extLst>
      <p:ext uri="{BB962C8B-B14F-4D97-AF65-F5344CB8AC3E}">
        <p14:creationId xmlns:p14="http://schemas.microsoft.com/office/powerpoint/2010/main" val="1441288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noAutofit/>
          </a:bodyPr>
          <a:lstStyle/>
          <a:p>
            <a:pPr marL="0" indent="0" algn="just">
              <a:buNone/>
            </a:pPr>
            <a:r>
              <a:rPr lang="ar-IQ" sz="3600" dirty="0"/>
              <a:t>تمتاز هذه المدرسة بالالتزام بالقرآن الكريم والسنة  المطهرة، والحثّ على طلب العلوم الشرعية، والورع والتقوى ومجاهدة النفس والزهد والرجاء والخوف من الله تعالى</a:t>
            </a:r>
            <a:r>
              <a:rPr lang="ar-IQ" sz="3600" dirty="0" smtClean="0"/>
              <a:t>.</a:t>
            </a:r>
          </a:p>
          <a:p>
            <a:pPr marL="0" indent="0" algn="just">
              <a:buNone/>
            </a:pPr>
            <a:r>
              <a:rPr lang="ar-IQ" sz="3600" dirty="0"/>
              <a:t>لهذه المدرسة أعلام وشخصيات المعروفة، منها: الشيخ (معروف </a:t>
            </a:r>
            <a:r>
              <a:rPr lang="ar-IQ" sz="3600" dirty="0" err="1"/>
              <a:t>الكرخي</a:t>
            </a:r>
            <a:r>
              <a:rPr lang="ar-IQ" sz="3600" dirty="0"/>
              <a:t>، والسري السقطي، والإمام أبو قاسم الجنيد البغدادي، وأبو سعيد الخراز، وأبو الحسين النوري-</a:t>
            </a:r>
            <a:r>
              <a:rPr lang="en-US" sz="3600" dirty="0">
                <a:sym typeface="Ali- Arabesque"/>
              </a:rPr>
              <a:t></a:t>
            </a:r>
            <a:r>
              <a:rPr lang="ar-IQ" sz="3600" dirty="0"/>
              <a:t>-).</a:t>
            </a:r>
          </a:p>
          <a:p>
            <a:pPr algn="just"/>
            <a:endParaRPr lang="ar-IQ" sz="3600" dirty="0"/>
          </a:p>
          <a:p>
            <a:pPr algn="just"/>
            <a:endParaRPr lang="ar-IQ" sz="3600" dirty="0"/>
          </a:p>
        </p:txBody>
      </p:sp>
    </p:spTree>
    <p:extLst>
      <p:ext uri="{BB962C8B-B14F-4D97-AF65-F5344CB8AC3E}">
        <p14:creationId xmlns:p14="http://schemas.microsoft.com/office/powerpoint/2010/main" val="92846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88640"/>
            <a:ext cx="8856984" cy="6480720"/>
          </a:xfrm>
        </p:spPr>
        <p:txBody>
          <a:bodyPr>
            <a:noAutofit/>
          </a:bodyPr>
          <a:lstStyle/>
          <a:p>
            <a:pPr algn="just"/>
            <a:r>
              <a:rPr lang="ar-IQ" sz="3600" b="1" dirty="0" smtClean="0">
                <a:solidFill>
                  <a:srgbClr val="FF0000"/>
                </a:solidFill>
              </a:rPr>
              <a:t>خامساً</a:t>
            </a:r>
            <a:r>
              <a:rPr lang="ar-IQ" sz="3600" b="1" dirty="0">
                <a:solidFill>
                  <a:srgbClr val="FF0000"/>
                </a:solidFill>
              </a:rPr>
              <a:t>: مدرسة الشام:</a:t>
            </a:r>
            <a:endParaRPr lang="en-US" sz="3600" b="1" dirty="0">
              <a:solidFill>
                <a:srgbClr val="FF0000"/>
              </a:solidFill>
            </a:endParaRPr>
          </a:p>
          <a:p>
            <a:pPr marL="0" indent="0" algn="just">
              <a:buNone/>
            </a:pPr>
            <a:r>
              <a:rPr lang="ar-IQ" sz="3600" dirty="0"/>
              <a:t>مؤسس هذه المدرسة هو العالم الرباني (أبو سليمان </a:t>
            </a:r>
            <a:r>
              <a:rPr lang="ar-IQ" sz="3600" dirty="0" err="1"/>
              <a:t>الداراني</a:t>
            </a:r>
            <a:r>
              <a:rPr lang="ar-IQ" sz="3600" dirty="0"/>
              <a:t> عبدالرحمن بن أحمد بن عطية </a:t>
            </a:r>
            <a:r>
              <a:rPr lang="ar-IQ" sz="3600" dirty="0" smtClean="0"/>
              <a:t>العبسي، </a:t>
            </a:r>
            <a:r>
              <a:rPr lang="ar-IQ" sz="3600" dirty="0"/>
              <a:t>المتوفى:205هـ)، تميّز رجال هذه المدرسة غيرهم بخائص تفردوا بها عن غيرهم من المدارس الصوفية الأخرى، فقد عرفوا باسم </a:t>
            </a:r>
            <a:r>
              <a:rPr lang="ar-IQ" sz="3600" dirty="0" err="1"/>
              <a:t>الجوعيّة</a:t>
            </a:r>
            <a:r>
              <a:rPr lang="ar-IQ" sz="3600" dirty="0"/>
              <a:t>، لأنهم ينالون من الطعام قدر ما يقيم الصلب للضرورة، قالوا: إن الشبع يورث الكسل والنأي بالنفس ويمنع السالك من التفكير في </a:t>
            </a:r>
            <a:r>
              <a:rPr lang="ar-IQ" sz="3600" dirty="0" smtClean="0"/>
              <a:t>غيره.</a:t>
            </a:r>
            <a:r>
              <a:rPr lang="ar-IQ" sz="3600" dirty="0"/>
              <a:t> من مميزات هذه المدرسة: البكاء الشديد، والذكر الدائم والصلاة في جوف الليل، حتى سمّوا (بأهل الليل) ومن أشهر رجالها: ابن الجلاء أبو عبدالله أحمد بن يحيى وذا النون المصري، وأبو عبيد </a:t>
            </a:r>
            <a:r>
              <a:rPr lang="ar-IQ" sz="3600" dirty="0" err="1"/>
              <a:t>اليسري</a:t>
            </a:r>
            <a:r>
              <a:rPr lang="ar-IQ" sz="3600" dirty="0"/>
              <a:t> -</a:t>
            </a:r>
            <a:r>
              <a:rPr lang="en-US" sz="3600" dirty="0">
                <a:sym typeface="Ali- Arabesque"/>
              </a:rPr>
              <a:t></a:t>
            </a:r>
            <a:r>
              <a:rPr lang="ar-IQ" sz="3600" dirty="0" smtClean="0"/>
              <a:t>-.</a:t>
            </a:r>
            <a:endParaRPr lang="ar-IQ" sz="3600" dirty="0"/>
          </a:p>
        </p:txBody>
      </p:sp>
    </p:spTree>
    <p:extLst>
      <p:ext uri="{BB962C8B-B14F-4D97-AF65-F5344CB8AC3E}">
        <p14:creationId xmlns:p14="http://schemas.microsoft.com/office/powerpoint/2010/main" val="3727001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84976" cy="6480720"/>
          </a:xfrm>
        </p:spPr>
        <p:txBody>
          <a:bodyPr>
            <a:normAutofit/>
          </a:bodyPr>
          <a:lstStyle/>
          <a:p>
            <a:pPr algn="just"/>
            <a:r>
              <a:rPr lang="ar-IQ" sz="3600" b="1" dirty="0">
                <a:solidFill>
                  <a:srgbClr val="FF0000"/>
                </a:solidFill>
              </a:rPr>
              <a:t>سادساً: مدرسة خراسان:</a:t>
            </a:r>
            <a:endParaRPr lang="en-US" sz="3600" b="1" dirty="0">
              <a:solidFill>
                <a:srgbClr val="FF0000"/>
              </a:solidFill>
            </a:endParaRPr>
          </a:p>
          <a:p>
            <a:pPr marL="0" indent="0" algn="just">
              <a:buNone/>
            </a:pPr>
            <a:r>
              <a:rPr lang="ar-IQ" sz="3600" dirty="0"/>
              <a:t>بدأت ملامح علم التصوف تظهر خارج نطاق محدد، نتيجة للفتوحات الإسلامية وتوسيع رقعة بلاد الإسلامية، ومن أشهر هذه البلدان مدينة (خراسان)، ولهذه المدرسة خصائصها من أهمها: معرفة ارادة النفس ومعالجتها، واحتقار الدنيا، والرجوع إلى الله تعالى، ومن أبرز رجالها هو: (إبراهيم بن أدهم، ت: 162هـ، وأبو علي الفضيل بن عياض، ت:187هـ، وأبو علي شقيق بن إبراهيم البلخي، ت:194هـ-</a:t>
            </a:r>
            <a:r>
              <a:rPr lang="en-US" sz="3600" dirty="0">
                <a:sym typeface="Ali- Arabesque"/>
              </a:rPr>
              <a:t></a:t>
            </a:r>
            <a:r>
              <a:rPr lang="ar-IQ" sz="3600" dirty="0" smtClean="0"/>
              <a:t>-).</a:t>
            </a:r>
          </a:p>
          <a:p>
            <a:pPr algn="just"/>
            <a:endParaRPr lang="ar-IQ" sz="3600" dirty="0"/>
          </a:p>
        </p:txBody>
      </p:sp>
    </p:spTree>
    <p:extLst>
      <p:ext uri="{BB962C8B-B14F-4D97-AF65-F5344CB8AC3E}">
        <p14:creationId xmlns:p14="http://schemas.microsoft.com/office/powerpoint/2010/main" val="3963849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260648"/>
            <a:ext cx="8856984" cy="6408712"/>
          </a:xfrm>
        </p:spPr>
        <p:txBody>
          <a:bodyPr>
            <a:normAutofit/>
          </a:bodyPr>
          <a:lstStyle/>
          <a:p>
            <a:pPr algn="just"/>
            <a:r>
              <a:rPr lang="ar-IQ" sz="3600" b="1" dirty="0">
                <a:solidFill>
                  <a:srgbClr val="FF0000"/>
                </a:solidFill>
              </a:rPr>
              <a:t>سابعاً: مدرسة نيسابور:</a:t>
            </a:r>
            <a:endParaRPr lang="en-US" sz="3600" b="1" dirty="0">
              <a:solidFill>
                <a:srgbClr val="FF0000"/>
              </a:solidFill>
            </a:endParaRPr>
          </a:p>
          <a:p>
            <a:pPr marL="0" indent="0" algn="just">
              <a:buNone/>
            </a:pPr>
            <a:r>
              <a:rPr lang="ar-IQ" sz="3600" dirty="0" smtClean="0"/>
              <a:t>تأسست </a:t>
            </a:r>
            <a:r>
              <a:rPr lang="ar-IQ" sz="3600" dirty="0"/>
              <a:t>هذه المدرسة على يد (أبي حفص عمرو بن سلمة الحداد-</a:t>
            </a:r>
            <a:r>
              <a:rPr lang="en-US" sz="3600" dirty="0">
                <a:sym typeface="AGA Arabesque"/>
              </a:rPr>
              <a:t></a:t>
            </a:r>
            <a:r>
              <a:rPr lang="ar-IQ" sz="3600" dirty="0"/>
              <a:t>-، ت: 264هـ</a:t>
            </a:r>
            <a:r>
              <a:rPr lang="ar-IQ" sz="3600" dirty="0" smtClean="0"/>
              <a:t>)</a:t>
            </a:r>
            <a:r>
              <a:rPr lang="ar-IQ" sz="3600" baseline="30000" dirty="0" smtClean="0"/>
              <a:t> </a:t>
            </a:r>
            <a:r>
              <a:rPr lang="ar-IQ" sz="3600" dirty="0" smtClean="0"/>
              <a:t>وكانت </a:t>
            </a:r>
            <a:r>
              <a:rPr lang="ar-IQ" sz="3600" dirty="0"/>
              <a:t>على تواصل دائم مع مدرستي (بلخ وبغداد)، ولعل أبرز ملامح هذه الصلة تكون على يد (أبي هاشم الصوفي الزاهد-</a:t>
            </a:r>
            <a:r>
              <a:rPr lang="en-US" sz="3600" dirty="0">
                <a:sym typeface="AGA Arabesque"/>
              </a:rPr>
              <a:t></a:t>
            </a:r>
            <a:r>
              <a:rPr lang="ar-IQ" sz="3600" dirty="0"/>
              <a:t>-، ت:150هـ)، وتلاميذه، وهو أول شخصية صوفية تظهر في بغداد ومن قدماء زهّاد بغداد، وقال الإمام (سفيان الثوري-</a:t>
            </a:r>
            <a:r>
              <a:rPr lang="en-US" sz="3600" dirty="0">
                <a:sym typeface="AGA Arabesque"/>
              </a:rPr>
              <a:t></a:t>
            </a:r>
            <a:r>
              <a:rPr lang="ar-IQ" sz="3600" dirty="0"/>
              <a:t>-): لولا أبو هاشم الصوفي ما عرفت دقيق الرياء</a:t>
            </a:r>
            <a:r>
              <a:rPr lang="ar-IQ" sz="3600" dirty="0" smtClean="0"/>
              <a:t>).</a:t>
            </a:r>
            <a:endParaRPr lang="en-US" sz="3600" dirty="0"/>
          </a:p>
          <a:p>
            <a:pPr algn="just"/>
            <a:r>
              <a:rPr lang="ar-IQ" sz="3600" dirty="0" smtClean="0"/>
              <a:t> </a:t>
            </a:r>
            <a:endParaRPr lang="ar-IQ" sz="3600" dirty="0"/>
          </a:p>
        </p:txBody>
      </p:sp>
    </p:spTree>
    <p:extLst>
      <p:ext uri="{BB962C8B-B14F-4D97-AF65-F5344CB8AC3E}">
        <p14:creationId xmlns:p14="http://schemas.microsoft.com/office/powerpoint/2010/main" val="87368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807</Words>
  <Application>Microsoft Office PowerPoint</Application>
  <PresentationFormat>عرض على الشاشة (3:4)‏</PresentationFormat>
  <Paragraphs>34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qasm</dc:creator>
  <cp:lastModifiedBy>ZETTA</cp:lastModifiedBy>
  <cp:revision>17</cp:revision>
  <dcterms:created xsi:type="dcterms:W3CDTF">2017-10-26T18:57:40Z</dcterms:created>
  <dcterms:modified xsi:type="dcterms:W3CDTF">2020-11-30T18:53:45Z</dcterms:modified>
</cp:coreProperties>
</file>