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2" r:id="rId2"/>
    <p:sldId id="263" r:id="rId3"/>
    <p:sldId id="257" r:id="rId4"/>
    <p:sldId id="258" r:id="rId5"/>
    <p:sldId id="259" r:id="rId6"/>
    <p:sldId id="260" r:id="rId7"/>
    <p:sldId id="261"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24/03/1442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24/03/1442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24/03/1442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24/03/1442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24/03/1442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24/03/1442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24/03/1442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24/03/1442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24/03/1442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24/03/1442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24/03/1442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24/03/1442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r>
              <a:rPr lang="en-US" b="1" dirty="0" smtClean="0"/>
              <a:t/>
            </a:r>
            <a:br>
              <a:rPr lang="en-US" b="1" dirty="0" smtClean="0"/>
            </a:br>
            <a:r>
              <a:rPr lang="en-US" b="1" dirty="0" smtClean="0"/>
              <a:t> </a:t>
            </a:r>
            <a:r>
              <a:rPr lang="ar-IQ" b="1" dirty="0"/>
              <a:t>(أسماء هذا العلم)</a:t>
            </a:r>
            <a:r>
              <a:rPr lang="en-US" dirty="0"/>
              <a:t/>
            </a:r>
            <a:br>
              <a:rPr lang="en-US" dirty="0"/>
            </a:br>
            <a:endParaRPr lang="ar-IQ" dirty="0"/>
          </a:p>
        </p:txBody>
      </p:sp>
      <p:sp>
        <p:nvSpPr>
          <p:cNvPr id="3" name="عنصر نائب للمحتوى 2"/>
          <p:cNvSpPr>
            <a:spLocks noGrp="1"/>
          </p:cNvSpPr>
          <p:nvPr>
            <p:ph idx="1"/>
          </p:nvPr>
        </p:nvSpPr>
        <p:spPr/>
        <p:txBody>
          <a:bodyPr>
            <a:noAutofit/>
          </a:bodyPr>
          <a:lstStyle/>
          <a:p>
            <a:pPr algn="just"/>
            <a:r>
              <a:rPr lang="ar-IQ" sz="3600" dirty="0"/>
              <a:t>بعد تطور هذا العلم ووقوفه إلى جانب العلوم الشرعية الأخرى، أخذ يعرف بأسماء علمية أخرى أطلقها عليه علماء هذا العلم (رحمهم الله) من حيث مفهومه وأهدافه وغاياته وأصوله، ومن أشهر تلك الأسماء:</a:t>
            </a:r>
            <a:endParaRPr lang="en-US" sz="3600" dirty="0"/>
          </a:p>
          <a:p>
            <a:pPr algn="just"/>
            <a:r>
              <a:rPr lang="ar-IQ" sz="3600" dirty="0"/>
              <a:t>   1-علم التزكية: لغة من (زكا) وذلك بمعنى: النمو والبركة والطهارة والصلاح والثناء الجميل.</a:t>
            </a:r>
            <a:endParaRPr lang="en-US" sz="3600" dirty="0"/>
          </a:p>
          <a:p>
            <a:pPr algn="just"/>
            <a:r>
              <a:rPr lang="ar-IQ" sz="3600" dirty="0"/>
              <a:t>     </a:t>
            </a:r>
          </a:p>
        </p:txBody>
      </p:sp>
    </p:spTree>
    <p:extLst>
      <p:ext uri="{BB962C8B-B14F-4D97-AF65-F5344CB8AC3E}">
        <p14:creationId xmlns:p14="http://schemas.microsoft.com/office/powerpoint/2010/main" val="3096714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457200" y="404664"/>
            <a:ext cx="8435280" cy="5721499"/>
          </a:xfrm>
        </p:spPr>
        <p:txBody>
          <a:bodyPr>
            <a:normAutofit/>
          </a:bodyPr>
          <a:lstStyle/>
          <a:p>
            <a:pPr marL="0" indent="0" algn="just">
              <a:buNone/>
            </a:pPr>
            <a:r>
              <a:rPr lang="ar-IQ" sz="3600" dirty="0" smtClean="0"/>
              <a:t>وبهذه </a:t>
            </a:r>
            <a:r>
              <a:rPr lang="ar-IQ" sz="3600" dirty="0"/>
              <a:t>المعاني فالتزكية: هي التطهير والإصلاح، ومنها قوله تعالى: [وَلَوْلَا فَضْلُ اللَّهِ عَلَيْكُمْ وَرَحْمَتُهُ مَا زَكَا مِنْكُمْ مِنْ أَحَدٍ أَبَدًا وَلَكِنَّ اللَّهَ يُزَكِّي مَنْ يَشَاءُ وَاللَّهُ سَمِيعٌ عَلِيمٌ] (سورة النور:21)،  أي ما طهر من دنس الذنوب .</a:t>
            </a:r>
            <a:endParaRPr lang="en-US" sz="3600" dirty="0"/>
          </a:p>
          <a:p>
            <a:pPr algn="just"/>
            <a:r>
              <a:rPr lang="ar-IQ" sz="3600" dirty="0"/>
              <a:t>ليست التزكية شيئاً عارضاً في الإسلام بل هي شعبة عظيمة من شعبه، ويكفي أن الله سبحانه جعلها من المهام التي أرسل سيدنا محمداً-</a:t>
            </a:r>
            <a:r>
              <a:rPr lang="en-US" sz="3600" dirty="0">
                <a:sym typeface="Ali- Arabesque"/>
              </a:rPr>
              <a:t></a:t>
            </a:r>
            <a:r>
              <a:rPr lang="ar-IQ" sz="3600" dirty="0"/>
              <a:t>-</a:t>
            </a:r>
          </a:p>
        </p:txBody>
      </p:sp>
    </p:spTree>
    <p:extLst>
      <p:ext uri="{BB962C8B-B14F-4D97-AF65-F5344CB8AC3E}">
        <p14:creationId xmlns:p14="http://schemas.microsoft.com/office/powerpoint/2010/main" val="822585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251520" y="332656"/>
            <a:ext cx="8661648" cy="6192688"/>
          </a:xfrm>
        </p:spPr>
        <p:txBody>
          <a:bodyPr>
            <a:noAutofit/>
          </a:bodyPr>
          <a:lstStyle/>
          <a:p>
            <a:pPr marL="0" indent="0" algn="just">
              <a:buNone/>
            </a:pPr>
            <a:r>
              <a:rPr lang="ar-IQ" sz="3600" dirty="0" smtClean="0"/>
              <a:t>بقوله</a:t>
            </a:r>
            <a:r>
              <a:rPr lang="ar-IQ" sz="3600" dirty="0"/>
              <a:t>: [هُوَ الَّذِي بَعَثَ فِي الْأُمِّيِّينَ رَسُولًا مِنْهُمْ يَتْلُو عَلَيْهِمْ آَيَاتِهِ وَيُزَكِّيهِمْ وَيُعَلِّمُهُمُ الْكِتَابَ وَالْحِكْمَةَ وَإِنْ كَانُوا مِنْ قَبْلُ لَفِي ضَلَالٍ مُبِينٍ]  (الجمعة2)، أي يحملهم على ما يصيرون به </a:t>
            </a:r>
            <a:r>
              <a:rPr lang="ar-IQ" sz="3600" dirty="0" err="1"/>
              <a:t>أزكياء</a:t>
            </a:r>
            <a:r>
              <a:rPr lang="ar-IQ" sz="3600" dirty="0"/>
              <a:t> طاهرين من خبائث العقائد والأعمال. </a:t>
            </a:r>
            <a:endParaRPr lang="en-US" sz="3600" dirty="0"/>
          </a:p>
          <a:p>
            <a:pPr algn="just"/>
            <a:r>
              <a:rPr lang="ar-IQ" sz="3600" dirty="0"/>
              <a:t> 2-التربية الروحية: هي التربية التي تعمل ضمن منهج قرآني إلى تملك القدرة النفسية بطريقة المجاهدات لتسخيرها طواعية في تطبيق حقائق الأمور الشرعية باطمئنان ورضاءٍ </a:t>
            </a:r>
            <a:r>
              <a:rPr lang="ar-IQ" sz="3600" dirty="0" smtClean="0"/>
              <a:t>ويقين.</a:t>
            </a:r>
          </a:p>
          <a:p>
            <a:pPr algn="just"/>
            <a:r>
              <a:rPr lang="ar-IQ" sz="3600" dirty="0"/>
              <a:t>وذلك منه قوله تعالى: [وَالَّذِينَ جَاهَدُوا فِينَا لَنَهْدِيَنَّهُمْ سُبُلَنَا وَإِنَّ اللَّهَ لَمَعَ الْمُحْسِنِينَ]. (سورة الروم: 69).</a:t>
            </a:r>
            <a:endParaRPr lang="en-US" sz="3600" dirty="0"/>
          </a:p>
          <a:p>
            <a:pPr algn="just"/>
            <a:endParaRPr lang="ar-IQ" sz="3600" dirty="0"/>
          </a:p>
        </p:txBody>
      </p:sp>
    </p:spTree>
    <p:extLst>
      <p:ext uri="{BB962C8B-B14F-4D97-AF65-F5344CB8AC3E}">
        <p14:creationId xmlns:p14="http://schemas.microsoft.com/office/powerpoint/2010/main" val="1815051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07504" y="116632"/>
            <a:ext cx="8784976" cy="6624736"/>
          </a:xfrm>
        </p:spPr>
        <p:txBody>
          <a:bodyPr>
            <a:noAutofit/>
          </a:bodyPr>
          <a:lstStyle/>
          <a:p>
            <a:pPr marL="0" indent="0" algn="just">
              <a:buNone/>
            </a:pPr>
            <a:r>
              <a:rPr lang="ar-IQ" sz="3600" dirty="0" smtClean="0"/>
              <a:t>قال </a:t>
            </a:r>
            <a:r>
              <a:rPr lang="ar-IQ" sz="3600" dirty="0"/>
              <a:t>الإمام أبو القاسم القشيري(رحمه الله) في تفسيره :((الذين زَيَّنُوا ظواهرَهم بالمجاهدات حَسُنَتْ سرائرُهم بالمشاهدات الذين شغلوا ظواهرهم بالوظائف أوصلنا إلى سرائرهم اللطائف</a:t>
            </a:r>
            <a:r>
              <a:rPr lang="ar-IQ" sz="3600" dirty="0" smtClean="0"/>
              <a:t>). </a:t>
            </a:r>
            <a:endParaRPr lang="en-US" sz="3600" dirty="0"/>
          </a:p>
          <a:p>
            <a:pPr marL="0" indent="0" algn="just">
              <a:buNone/>
            </a:pPr>
            <a:r>
              <a:rPr lang="ar-IQ" sz="3600" dirty="0"/>
              <a:t>3-علم الإشارة: وهو العلم الذي تفردت به الصوفية، لأن مشاهدات القلوب و </a:t>
            </a:r>
            <a:r>
              <a:rPr lang="ar-IQ" sz="3600" dirty="0" err="1"/>
              <a:t>مكاشفات</a:t>
            </a:r>
            <a:r>
              <a:rPr lang="ar-IQ" sz="3600" dirty="0"/>
              <a:t> الأسرار لا يمكن التعبير عنها على التحقيق، ولا يعرفها إلاّ من نازل تلك الأحوال، وعرف تلك </a:t>
            </a:r>
            <a:r>
              <a:rPr lang="ar-IQ" sz="3600" dirty="0" smtClean="0"/>
              <a:t>المقامات.</a:t>
            </a:r>
            <a:endParaRPr lang="en-US" sz="3600" dirty="0"/>
          </a:p>
          <a:p>
            <a:pPr marL="0" indent="0" algn="just">
              <a:buNone/>
            </a:pPr>
            <a:r>
              <a:rPr lang="ar-IQ" sz="3600" dirty="0"/>
              <a:t>4-علم الطريقة: وهو عبارة عن تزكية النفس من الأخلاق الرديئة وتصفية القلب عن الأغراض </a:t>
            </a:r>
            <a:r>
              <a:rPr lang="ar-IQ" sz="3600" dirty="0" smtClean="0"/>
              <a:t>الدنية</a:t>
            </a:r>
            <a:r>
              <a:rPr lang="ar-IQ" sz="3600" dirty="0"/>
              <a:t>.</a:t>
            </a:r>
            <a:r>
              <a:rPr lang="en-US" sz="3600" dirty="0" smtClean="0"/>
              <a:t> </a:t>
            </a:r>
            <a:r>
              <a:rPr lang="ar-IQ" sz="3600" dirty="0" smtClean="0"/>
              <a:t> </a:t>
            </a:r>
            <a:endParaRPr lang="en-US" sz="3600" dirty="0"/>
          </a:p>
        </p:txBody>
      </p:sp>
    </p:spTree>
    <p:extLst>
      <p:ext uri="{BB962C8B-B14F-4D97-AF65-F5344CB8AC3E}">
        <p14:creationId xmlns:p14="http://schemas.microsoft.com/office/powerpoint/2010/main" val="6606003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79512" y="260648"/>
            <a:ext cx="8784976" cy="6336704"/>
          </a:xfrm>
        </p:spPr>
        <p:txBody>
          <a:bodyPr>
            <a:normAutofit lnSpcReduction="10000"/>
          </a:bodyPr>
          <a:lstStyle/>
          <a:p>
            <a:pPr marL="0" indent="0" algn="just">
              <a:buNone/>
            </a:pPr>
            <a:r>
              <a:rPr lang="ar-IQ" dirty="0" smtClean="0"/>
              <a:t>5-علم </a:t>
            </a:r>
            <a:r>
              <a:rPr lang="ar-IQ" dirty="0"/>
              <a:t>المكاشفة: هو عبارة عن نور يظهر في القلب عند تطهيره، وتزكيته من صفاته </a:t>
            </a:r>
            <a:r>
              <a:rPr lang="ar-IQ" dirty="0" smtClean="0"/>
              <a:t>المذمومة.   </a:t>
            </a:r>
            <a:endParaRPr lang="en-US" dirty="0"/>
          </a:p>
          <a:p>
            <a:pPr marL="0" indent="0" algn="just">
              <a:buNone/>
            </a:pPr>
            <a:r>
              <a:rPr lang="ar-IQ" dirty="0"/>
              <a:t>6-علم </a:t>
            </a:r>
            <a:r>
              <a:rPr lang="ar-IQ" dirty="0" err="1"/>
              <a:t>اللّدني</a:t>
            </a:r>
            <a:r>
              <a:rPr lang="ar-IQ" dirty="0"/>
              <a:t>: وهو ما كان محكماً على الأسرار من غير ظن فيه، ولا خلاف واقع، وهو علم إلهامي موهوب من غير كسب، بل </a:t>
            </a:r>
            <a:r>
              <a:rPr lang="ar-IQ" dirty="0" err="1"/>
              <a:t>يستفيده</a:t>
            </a:r>
            <a:r>
              <a:rPr lang="ar-IQ" dirty="0"/>
              <a:t> بالذوق والرياضة </a:t>
            </a:r>
            <a:r>
              <a:rPr lang="ar-IQ" dirty="0" smtClean="0"/>
              <a:t>الروحية.   </a:t>
            </a:r>
            <a:endParaRPr lang="en-US" dirty="0"/>
          </a:p>
          <a:p>
            <a:pPr marL="0" indent="0" algn="just">
              <a:buNone/>
            </a:pPr>
            <a:r>
              <a:rPr lang="ar-IQ" dirty="0"/>
              <a:t>7-المعالم الروحية:</a:t>
            </a:r>
            <a:endParaRPr lang="en-US" dirty="0"/>
          </a:p>
          <a:p>
            <a:pPr marL="0" indent="0" algn="just">
              <a:buNone/>
            </a:pPr>
            <a:r>
              <a:rPr lang="ar-IQ" dirty="0" smtClean="0"/>
              <a:t>وهو </a:t>
            </a:r>
            <a:r>
              <a:rPr lang="ar-IQ" dirty="0"/>
              <a:t>العلم الذي يتكفل بتزكية النفوس و تهذيبها وتحليتها بالفضائل الشرعية وتخليتها عن الرذائل النفسية والخلقية، ويدعو إلى كمال الإيمان والحصول على درجة الإحسان، والتخلق بأخلاق النبي-</a:t>
            </a:r>
            <a:r>
              <a:rPr lang="en-US" dirty="0">
                <a:sym typeface="Ali- Arabesque"/>
              </a:rPr>
              <a:t></a:t>
            </a:r>
            <a:r>
              <a:rPr lang="ar-IQ" dirty="0"/>
              <a:t>- في صفاته الباطنية وكيفياته </a:t>
            </a:r>
            <a:r>
              <a:rPr lang="ar-IQ" dirty="0" smtClean="0"/>
              <a:t>الإيمانية.</a:t>
            </a:r>
            <a:endParaRPr lang="en-US" dirty="0"/>
          </a:p>
          <a:p>
            <a:pPr marL="0" indent="0" algn="just">
              <a:buNone/>
            </a:pPr>
            <a:r>
              <a:rPr lang="ar-IQ" dirty="0"/>
              <a:t>8-علم التصوف والسلوك:  التصوف: اسم يطلق على الطرق إلى الحق تعالى، يسلكها الصوفي والمتصوفة، وهو المجاهدة المستمرة والمراقبة </a:t>
            </a:r>
            <a:r>
              <a:rPr lang="ar-IQ" dirty="0" smtClean="0"/>
              <a:t> </a:t>
            </a:r>
            <a:endParaRPr lang="en-US" dirty="0"/>
          </a:p>
          <a:p>
            <a:pPr algn="just"/>
            <a:endParaRPr lang="ar-IQ" dirty="0"/>
          </a:p>
        </p:txBody>
      </p:sp>
    </p:spTree>
    <p:extLst>
      <p:ext uri="{BB962C8B-B14F-4D97-AF65-F5344CB8AC3E}">
        <p14:creationId xmlns:p14="http://schemas.microsoft.com/office/powerpoint/2010/main" val="41489526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251520" y="332656"/>
            <a:ext cx="8568952" cy="6192688"/>
          </a:xfrm>
        </p:spPr>
        <p:txBody>
          <a:bodyPr>
            <a:normAutofit/>
          </a:bodyPr>
          <a:lstStyle/>
          <a:p>
            <a:r>
              <a:rPr lang="ar-IQ" dirty="0"/>
              <a:t>الدائمة لإزالة جميع أشكال الأخلاق الذميمة عنه وتخلّيه عنها، وإقامة الخصال الحميدة الرفيعة وتحلّيه </a:t>
            </a:r>
            <a:r>
              <a:rPr lang="ar-IQ" dirty="0" smtClean="0"/>
              <a:t>بها.</a:t>
            </a:r>
            <a:endParaRPr lang="en-US" dirty="0"/>
          </a:p>
          <a:p>
            <a:r>
              <a:rPr lang="ar-IQ" dirty="0"/>
              <a:t>قال أبو قاسم الجنيد البغدادي-رحمه الله- التصوف: هو الفناء في الله والبقاء </a:t>
            </a:r>
            <a:r>
              <a:rPr lang="ar-IQ" dirty="0" smtClean="0"/>
              <a:t>بالله.</a:t>
            </a:r>
            <a:endParaRPr lang="en-US" dirty="0"/>
          </a:p>
          <a:p>
            <a:r>
              <a:rPr lang="ar-IQ" dirty="0"/>
              <a:t>وكذلك له أسماء أخرى، منها</a:t>
            </a:r>
            <a:r>
              <a:rPr lang="en-US" dirty="0"/>
              <a:t>:</a:t>
            </a:r>
            <a:r>
              <a:rPr lang="ar-IQ" dirty="0"/>
              <a:t>(علم القلب و علم الحقيقة، وعلم الوراثة</a:t>
            </a:r>
            <a:r>
              <a:rPr lang="ar-IQ" dirty="0" smtClean="0"/>
              <a:t>).</a:t>
            </a:r>
            <a:endParaRPr lang="en-US" dirty="0"/>
          </a:p>
          <a:p>
            <a:r>
              <a:rPr lang="ar-IQ" dirty="0"/>
              <a:t>والتصوف طريق مفتوح إلى المعرفة الربانية وعمل دائب جاد، لا محل للهزل واللهو والعبث، وأصله: الاعتصام بأسس الدين بقوة، ومراعاة أوامره ونواهيه بدقة ومجانبة حظوظ النفس قدر المستطاع، بملازمة الجوع </a:t>
            </a:r>
            <a:r>
              <a:rPr lang="ar-IQ" dirty="0" smtClean="0"/>
              <a:t>واليقظة.</a:t>
            </a:r>
            <a:endParaRPr lang="en-US" dirty="0"/>
          </a:p>
          <a:p>
            <a:r>
              <a:rPr lang="ar-IQ" dirty="0" smtClean="0"/>
              <a:t> </a:t>
            </a:r>
            <a:endParaRPr lang="en-US" dirty="0"/>
          </a:p>
          <a:p>
            <a:endParaRPr lang="ar-IQ" dirty="0"/>
          </a:p>
        </p:txBody>
      </p:sp>
    </p:spTree>
    <p:extLst>
      <p:ext uri="{BB962C8B-B14F-4D97-AF65-F5344CB8AC3E}">
        <p14:creationId xmlns:p14="http://schemas.microsoft.com/office/powerpoint/2010/main" val="2719356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ar-IQ" b="1" dirty="0" smtClean="0"/>
              <a:t/>
            </a:r>
            <a:br>
              <a:rPr lang="ar-IQ" b="1" dirty="0" smtClean="0"/>
            </a:br>
            <a:r>
              <a:rPr lang="ar-IQ" b="1" dirty="0" smtClean="0"/>
              <a:t>موضوع </a:t>
            </a:r>
            <a:r>
              <a:rPr lang="ar-IQ" b="1" dirty="0"/>
              <a:t>علم التصوف وفائدته </a:t>
            </a:r>
            <a:r>
              <a:rPr lang="ar-IQ" b="1" dirty="0" smtClean="0"/>
              <a:t>وأساسه</a:t>
            </a:r>
            <a:r>
              <a:rPr lang="en-US" dirty="0"/>
              <a:t/>
            </a:r>
            <a:br>
              <a:rPr lang="en-US" dirty="0"/>
            </a:br>
            <a:r>
              <a:rPr lang="ar-IQ" dirty="0" smtClean="0"/>
              <a:t> </a:t>
            </a:r>
            <a:endParaRPr lang="ar-IQ" dirty="0"/>
          </a:p>
        </p:txBody>
      </p:sp>
      <p:sp>
        <p:nvSpPr>
          <p:cNvPr id="3" name="عنصر نائب للمحتوى 2"/>
          <p:cNvSpPr>
            <a:spLocks noGrp="1"/>
          </p:cNvSpPr>
          <p:nvPr>
            <p:ph idx="1"/>
          </p:nvPr>
        </p:nvSpPr>
        <p:spPr>
          <a:xfrm>
            <a:off x="179512" y="1484784"/>
            <a:ext cx="8784976" cy="5256584"/>
          </a:xfrm>
        </p:spPr>
        <p:txBody>
          <a:bodyPr>
            <a:noAutofit/>
          </a:bodyPr>
          <a:lstStyle/>
          <a:p>
            <a:pPr marL="0" indent="0" algn="just">
              <a:buNone/>
            </a:pPr>
            <a:r>
              <a:rPr lang="ar-IQ" b="1" dirty="0" smtClean="0"/>
              <a:t>موضوعه</a:t>
            </a:r>
            <a:r>
              <a:rPr lang="ar-IQ" dirty="0"/>
              <a:t>: رفع الإنسان إلى مستوى الحياة القلبية </a:t>
            </a:r>
            <a:r>
              <a:rPr lang="ar-IQ" dirty="0" smtClean="0"/>
              <a:t>والروحية</a:t>
            </a:r>
          </a:p>
          <a:p>
            <a:pPr marL="0" indent="0" algn="just">
              <a:buNone/>
            </a:pPr>
            <a:r>
              <a:rPr lang="ar-IQ" dirty="0" smtClean="0"/>
              <a:t>وتصفية </a:t>
            </a:r>
            <a:r>
              <a:rPr lang="ar-IQ" dirty="0"/>
              <a:t>القلب، وتوجيه اللطائف إلى مرجعها الأصلية.</a:t>
            </a:r>
            <a:endParaRPr lang="en-US" dirty="0"/>
          </a:p>
          <a:p>
            <a:pPr marL="0" indent="0" algn="just">
              <a:buNone/>
            </a:pPr>
            <a:r>
              <a:rPr lang="ar-IQ" b="1" dirty="0" smtClean="0"/>
              <a:t>فائدته</a:t>
            </a:r>
            <a:r>
              <a:rPr lang="ar-IQ" dirty="0"/>
              <a:t>: تحفيز الإنسان لتنمية جوانبه الملكية واستشعار الإيمان الإجمالي والبدائي كرة أخرى كشفاً وذوقاً والعيش فيه.</a:t>
            </a:r>
            <a:endParaRPr lang="en-US" dirty="0"/>
          </a:p>
          <a:p>
            <a:pPr marL="0" indent="0" algn="just">
              <a:buNone/>
            </a:pPr>
            <a:r>
              <a:rPr lang="ar-IQ" b="1" dirty="0" smtClean="0"/>
              <a:t>أساسه</a:t>
            </a:r>
            <a:r>
              <a:rPr lang="ar-IQ" dirty="0"/>
              <a:t>: ان أساس التصوف هو الرعاية لآداب الشرعية ظاهراً والوقوف على تلك الآداب باطناً.</a:t>
            </a:r>
            <a:endParaRPr lang="en-US" dirty="0"/>
          </a:p>
          <a:p>
            <a:pPr marL="0" indent="0" algn="just">
              <a:buNone/>
            </a:pPr>
            <a:r>
              <a:rPr lang="ar-IQ" dirty="0" smtClean="0"/>
              <a:t>وتعميق </a:t>
            </a:r>
            <a:r>
              <a:rPr lang="ar-IQ" dirty="0"/>
              <a:t>الشعور السطحي وترسيخه بالمواظبة على العبادة والطاعة وجعله جانباً مهماً لطبيعة الإنسان وبلوغ الروحانية المنضبطة والوصول إلى أقصى مراتب السعادة في الدارين.</a:t>
            </a:r>
            <a:endParaRPr lang="en-US" dirty="0"/>
          </a:p>
          <a:p>
            <a:pPr marL="0" indent="0" algn="just">
              <a:buNone/>
            </a:pPr>
            <a:r>
              <a:rPr lang="ar-IQ" dirty="0"/>
              <a:t> </a:t>
            </a:r>
            <a:endParaRPr lang="en-US" dirty="0"/>
          </a:p>
          <a:p>
            <a:pPr marL="0" indent="0" algn="just">
              <a:buNone/>
            </a:pPr>
            <a:r>
              <a:rPr lang="ar-IQ" dirty="0"/>
              <a:t> </a:t>
            </a:r>
            <a:endParaRPr lang="en-US" dirty="0"/>
          </a:p>
          <a:p>
            <a:pPr marL="0" indent="0" algn="just">
              <a:buNone/>
            </a:pPr>
            <a:endParaRPr lang="en-US" dirty="0"/>
          </a:p>
          <a:p>
            <a:pPr algn="just"/>
            <a:endParaRPr lang="ar-IQ" dirty="0"/>
          </a:p>
        </p:txBody>
      </p:sp>
    </p:spTree>
    <p:extLst>
      <p:ext uri="{BB962C8B-B14F-4D97-AF65-F5344CB8AC3E}">
        <p14:creationId xmlns:p14="http://schemas.microsoft.com/office/powerpoint/2010/main" val="3789241925"/>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576</Words>
  <Application>Microsoft Office PowerPoint</Application>
  <PresentationFormat>عرض على الشاشة (3:4)‏</PresentationFormat>
  <Paragraphs>35</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سمة Office</vt:lpstr>
      <vt:lpstr>  (أسماء هذا العلم) </vt:lpstr>
      <vt:lpstr> </vt:lpstr>
      <vt:lpstr> </vt:lpstr>
      <vt:lpstr> </vt:lpstr>
      <vt:lpstr> </vt:lpstr>
      <vt:lpstr> </vt:lpstr>
      <vt:lpstr> موضوع علم التصوف وفائدته وأساسه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Dr. Qasm Ghafur</dc:creator>
  <cp:lastModifiedBy>ZETTA</cp:lastModifiedBy>
  <cp:revision>17</cp:revision>
  <dcterms:created xsi:type="dcterms:W3CDTF">2017-10-12T16:26:10Z</dcterms:created>
  <dcterms:modified xsi:type="dcterms:W3CDTF">2020-11-09T16:10:44Z</dcterms:modified>
</cp:coreProperties>
</file>