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اشتقاق </a:t>
            </a:r>
            <a:r>
              <a:rPr lang="ar-IQ" b="1" dirty="0"/>
              <a:t>كلمة (التصوف) </a:t>
            </a:r>
            <a:r>
              <a:rPr lang="ar-IQ" b="1" baseline="30000" dirty="0"/>
              <a:t> </a:t>
            </a:r>
            <a:r>
              <a:rPr lang="ar-IQ" b="1" dirty="0"/>
              <a:t> عند </a:t>
            </a:r>
            <a:r>
              <a:rPr lang="ar-IQ" b="1" dirty="0" smtClean="0"/>
              <a:t>العلماء</a:t>
            </a:r>
            <a:r>
              <a:rPr lang="en-US" b="1" dirty="0"/>
              <a:t/>
            </a:r>
            <a:br>
              <a:rPr lang="en-US" b="1" dirty="0"/>
            </a:b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568952" cy="4608512"/>
          </a:xfrm>
        </p:spPr>
        <p:txBody>
          <a:bodyPr>
            <a:normAutofit fontScale="92500"/>
          </a:bodyPr>
          <a:lstStyle/>
          <a:p>
            <a:pPr algn="just"/>
            <a:r>
              <a:rPr lang="ar-IQ" dirty="0" smtClean="0">
                <a:solidFill>
                  <a:schemeClr val="tx1"/>
                </a:solidFill>
              </a:rPr>
              <a:t>أصل </a:t>
            </a:r>
            <a:r>
              <a:rPr lang="ar-IQ" dirty="0">
                <a:solidFill>
                  <a:schemeClr val="tx1"/>
                </a:solidFill>
              </a:rPr>
              <a:t>اشتقاقه قديماً وحديثاً على النحوي الآتي: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1-صوفة: ينسب التصوف إلى كلمة (صوفة)، وهي: قبيلة في الجاهلية انقطع قومها إلى الله تعالى، واشتهروا بخدمة بيت الله الحرام وخدمة الحجاج، وقطنوا الكعبة، فمن تشبه بهم فهو الصوفية. 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2-أهل الصفة: لتقارب أهل التصوّف من أهل الصفّة، لأن أهل الصفة منقطعون إلى الله تعالى ولزموا الفقر، فبنيت لهم صفة وزاوية في مسجد رسول الله –</a:t>
            </a:r>
            <a:r>
              <a:rPr lang="en-US" dirty="0">
                <a:solidFill>
                  <a:schemeClr val="tx1"/>
                </a:solidFill>
                <a:sym typeface="Ali- Arabesque"/>
              </a:rPr>
              <a:t></a:t>
            </a:r>
            <a:r>
              <a:rPr lang="ar-IQ" dirty="0">
                <a:solidFill>
                  <a:schemeClr val="tx1"/>
                </a:solidFill>
              </a:rPr>
              <a:t>-.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3-الصفاء: ونسبة التصوف إليه لصفاء الظاهر والباطن، ونقاء سرائرهم وطاهرة نفسهم من الرذائل.</a:t>
            </a:r>
            <a:r>
              <a:rPr lang="ar-IQ" baseline="30000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dirty="0" smtClean="0"/>
              <a:t>4-الصف </a:t>
            </a:r>
            <a:r>
              <a:rPr lang="ar-IQ" sz="3600" dirty="0"/>
              <a:t>الأول: انتساباً إلى الذين يحافظون على الصلوات في جميع أوقاتهم، ويأتون مبتكرين إلى المساجد، ليكونوا في الصف الأول، كان الصوفي في الصف الأول بين يدي الله تعالى في العبادة والخضوع.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 smtClean="0"/>
              <a:t>5-الصُوف:وكان </a:t>
            </a:r>
            <a:r>
              <a:rPr lang="ar-IQ" sz="3600" dirty="0"/>
              <a:t>لاختيارهم لبس الصوف، و يقال: لغة تصوف إذا لبس الصوف، كما يقال: </a:t>
            </a:r>
            <a:r>
              <a:rPr lang="ar-IQ" sz="3600" dirty="0" err="1"/>
              <a:t>تمقّص</a:t>
            </a:r>
            <a:r>
              <a:rPr lang="ar-IQ" sz="3600" dirty="0"/>
              <a:t> إذا لبس القميص.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القول الراجح عند المحققين: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 smtClean="0"/>
              <a:t>مع </a:t>
            </a:r>
            <a:r>
              <a:rPr lang="ar-IQ" sz="3600" dirty="0"/>
              <a:t>أن جميع ما ذكر من المعاني تندرج تحت علم التصوف ومراتبه وقواعده، و لكن الاشتقاق الأخير هو الراجح عند المحققين، وذلك بدليل:</a:t>
            </a:r>
            <a:r>
              <a:rPr lang="en-US" sz="3600" dirty="0"/>
              <a:t> </a:t>
            </a:r>
            <a:r>
              <a:rPr lang="ar-IQ" sz="3600" dirty="0"/>
              <a:t> </a:t>
            </a:r>
            <a:endParaRPr lang="en-US" sz="3600" dirty="0"/>
          </a:p>
          <a:p>
            <a:pPr algn="just"/>
            <a:endParaRPr lang="ar-IQ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9931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dirty="0"/>
              <a:t>1</a:t>
            </a:r>
            <a:r>
              <a:rPr lang="ar-IQ" sz="3600" dirty="0" smtClean="0"/>
              <a:t>-إن </a:t>
            </a:r>
            <a:r>
              <a:rPr lang="ar-IQ" sz="3600" dirty="0"/>
              <a:t>اسم الصوفية قد أطلق على هؤلاء القوم نسبة إلى ظاهر اللبسة، كحال طائفة من خوّاص أصحاب سيدنا (عيسى-</a:t>
            </a:r>
            <a:r>
              <a:rPr lang="en-US" sz="3600" dirty="0">
                <a:sym typeface="AGA Arabesque"/>
              </a:rPr>
              <a:t></a:t>
            </a:r>
            <a:r>
              <a:rPr lang="ar-IQ" sz="3600" dirty="0"/>
              <a:t>-) الذين ذكرهم الله تعالى في القرآن الكريم، بقوله: [وَإِذْ أَوْحَيْتُ إِلَى الْحَوَارِيِّينَ أَنْ آمِنُوا بِي وَبِرَسُولِي قَالُوا آمَنَّا وَاشْهَدْ بِأَنَّنَا مُسْلِمُون] [المائدة: 111]. 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فالحَوار هو البياض الشديد من الثياب، وكانوا معروفين بلبس الثياب البيض</a:t>
            </a:r>
            <a:r>
              <a:rPr lang="ar-IQ" sz="3600" baseline="30000" dirty="0"/>
              <a:t> ،</a:t>
            </a:r>
            <a:r>
              <a:rPr lang="ar-IQ" sz="3600" dirty="0"/>
              <a:t> ونسبهم الله تعالى إليه، ولم ينسبهم إلى نوع آخر من العلوم والأعمال والأخلاق التي كانوا متسمين به</a:t>
            </a:r>
            <a:r>
              <a:rPr lang="ar-IQ" sz="3600" baseline="30000" dirty="0"/>
              <a:t>.</a:t>
            </a:r>
            <a:r>
              <a:rPr lang="ar-IQ" sz="3600" dirty="0"/>
              <a:t>  </a:t>
            </a:r>
            <a:endParaRPr lang="en-US" sz="3600" dirty="0"/>
          </a:p>
          <a:p>
            <a:pPr algn="just"/>
            <a:endParaRPr lang="ar-IQ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5590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2-روى عبدالله بن مَسْعُودٍ -</a:t>
            </a:r>
            <a:r>
              <a:rPr lang="en-US" sz="3600" dirty="0">
                <a:sym typeface="AGA Arabesque"/>
              </a:rPr>
              <a:t></a:t>
            </a:r>
            <a:r>
              <a:rPr lang="ar-IQ" sz="3600" dirty="0"/>
              <a:t>- عَنِ النَّبِيِّ -</a:t>
            </a:r>
            <a:r>
              <a:rPr lang="en-US" sz="3600" dirty="0">
                <a:sym typeface="Ali- Arabesque"/>
              </a:rPr>
              <a:t></a:t>
            </a:r>
            <a:r>
              <a:rPr lang="ar-IQ" sz="3600" dirty="0"/>
              <a:t>-: «يَوْمَ كَلَّمَ اللَّهُ مُوسَى عَلَيْهِ السَّلَامُ، كَانَ عَلَيْهِ جُبَّةٌ صُوفٍ، وَكِسَاءٌ صُوفٍ، وَسَرَاوِيلُ صُوفٍ، وَكُمَّةُ صُوفٍ، وَنَعْلَانِ مِنْ جَلْدِ حِمَارٍ غَيْرِ ذَكِيٍّ».</a:t>
            </a:r>
            <a:endParaRPr lang="en-US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5250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dirty="0"/>
              <a:t>انَّ الصُّوفَ من لباس الْأَنْبِيَاء وزِيِّ الْأَوْلِيَاء، كما قال: الْحسن الْبصرِيّ- رحمه الله - أَدْرَكْت سَبْعِينَ بَدْرِيًّا مَا كَانَ لِبَاسُهُمْ إلَّا الصُّوفَ.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3- قال الْحسن الْبصرِيّ-~- ( رأيت صوفياً في الطواف فأعطيته شيئاً، فلم يأخذه، وقال: معي أربعة دوانيق فيكفيني ما معي).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وبهذا تبيّن أن نسبة التصوف إلى (الصوّف) من ارجح الأقوال والله أعلم.  </a:t>
            </a:r>
            <a:endParaRPr lang="en-US" sz="3600" dirty="0"/>
          </a:p>
          <a:p>
            <a:pPr marL="0" indent="0" algn="just">
              <a:buNone/>
            </a:pPr>
            <a:r>
              <a:rPr lang="ar-IQ" sz="3600" dirty="0"/>
              <a:t> </a:t>
            </a:r>
            <a:endParaRPr lang="en-US" sz="3600" dirty="0"/>
          </a:p>
          <a:p>
            <a:pPr algn="just"/>
            <a:endParaRPr lang="ar-IQ" sz="3600" dirty="0"/>
          </a:p>
          <a:p>
            <a:pPr algn="just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199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352928" cy="6192688"/>
          </a:xfrm>
        </p:spPr>
        <p:txBody>
          <a:bodyPr>
            <a:noAutofit/>
          </a:bodyPr>
          <a:lstStyle/>
          <a:p>
            <a:r>
              <a:rPr lang="ar-IQ" sz="4000" b="1" dirty="0">
                <a:solidFill>
                  <a:schemeClr val="tx1"/>
                </a:solidFill>
              </a:rPr>
              <a:t>أركان علم التصوف</a:t>
            </a:r>
            <a:endParaRPr lang="en-US" sz="4000" b="1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  بناءً على تعريفه وموضوعه وأساسه، فيمكن أن يقول أن أركانه على النحو </a:t>
            </a:r>
            <a:r>
              <a:rPr lang="ar-IQ" sz="2800" dirty="0" smtClean="0">
                <a:solidFill>
                  <a:schemeClr val="tx1"/>
                </a:solidFill>
              </a:rPr>
              <a:t>الآتي: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1- بلوغ مرتبة التوحيد الحقيقي بطريقي النظر الاستدلال والشهود والكمال.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 وهو: أن يستقر فيها معرفة الله وعظمته ومحبته وخشيته ومهابته ورجاؤه والتوكل عليه ويمتلئ من ذلك كله، وهذا هو الوصول إلى حقيقة التوحيد وهو معنى قول لا إله إلا الله</a:t>
            </a:r>
            <a:r>
              <a:rPr lang="ar-IQ" sz="2800" baseline="30000" dirty="0">
                <a:solidFill>
                  <a:schemeClr val="tx1"/>
                </a:solidFill>
              </a:rPr>
              <a:t>()</a:t>
            </a:r>
            <a:r>
              <a:rPr lang="ar-IQ" sz="2800" dirty="0">
                <a:solidFill>
                  <a:schemeClr val="tx1"/>
                </a:solidFill>
              </a:rPr>
              <a:t>.  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2-قراءة الأوامر الإلهية بتدبر معانيها، وفهمها على الوجه المطلوب.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3-الإمتلاء بمحبة الحق سبحانه، والنظر لأجله إلى الموجودات أنها مهد الأخوة والقيام بحسن المعاشرة مع الناس جميعاً، بل مع كل شيء موجود مدرَك.   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27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/>
          <a:lstStyle/>
          <a:p>
            <a:pPr algn="just"/>
            <a:r>
              <a:rPr lang="ar-IQ" dirty="0"/>
              <a:t>4-العمل بروح الإيثار في كل وقت بتفضيل الآخرين قدر المستطاع على النفس.</a:t>
            </a:r>
            <a:endParaRPr lang="en-US" dirty="0"/>
          </a:p>
          <a:p>
            <a:pPr algn="just"/>
            <a:r>
              <a:rPr lang="ar-IQ" dirty="0"/>
              <a:t> كما قال تعالى: [وَيُؤْثِرُونَ عَلَى أَنْفُسِهِمْ وَلَوْ كَانَ بِهِمْ خَصَاصَةٌ وَمَنْ يُوقَ شُحَّ نَفْسِهِ فَأُولَئِكَ هُمُ الْمُفْلِحُونَ] (سورة الحشر: 9).</a:t>
            </a:r>
            <a:endParaRPr lang="en-US" dirty="0"/>
          </a:p>
          <a:p>
            <a:r>
              <a:rPr lang="ar-IQ" dirty="0"/>
              <a:t>-تقديم مراد الله تعالى على مراده. </a:t>
            </a:r>
            <a:endParaRPr lang="en-US" dirty="0"/>
          </a:p>
          <a:p>
            <a:r>
              <a:rPr lang="ar-IQ" dirty="0"/>
              <a:t>6- محاولة عدم نسيان ذكر الله تعالى ولو لحظة واحدة، كما قال: تعالى: [وَاذْكُرْ رَبَّكَ فِي نَفْسِكَ تَضَرُّعًا وَخِيفَةً وَدُونَ الْجَهْرِ مِنَ الْقَوْلِ بِالْغُدُوِّ وَالْآصَالِ وَلَا تَكُنْ مِنَ الْغَافِلِين] (سورة الأعراف: 205).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1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531</Words>
  <Application>Microsoft Office PowerPoint</Application>
  <PresentationFormat>عرض على الشاشة (3:4)‏</PresentationFormat>
  <Paragraphs>34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 اشتقاق كلمة (التصوف)   عند العلماء </vt:lpstr>
      <vt:lpstr> </vt:lpstr>
      <vt:lpstr> </vt:lpstr>
      <vt:lpstr> </vt:lpstr>
      <vt:lpstr> </vt:lpstr>
      <vt:lpstr>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اشتقاق كلمة (التصوف)   عند العلماء: </dc:title>
  <dc:creator>ZETTA</dc:creator>
  <cp:lastModifiedBy>ZETTA</cp:lastModifiedBy>
  <cp:revision>7</cp:revision>
  <dcterms:created xsi:type="dcterms:W3CDTF">2020-10-08T14:16:08Z</dcterms:created>
  <dcterms:modified xsi:type="dcterms:W3CDTF">2020-11-17T13:29:48Z</dcterms:modified>
</cp:coreProperties>
</file>