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05/08/1440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05/08/1440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05/08/1440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05/08/1440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476672"/>
            <a:ext cx="8435280" cy="6264696"/>
          </a:xfrm>
        </p:spPr>
        <p:txBody>
          <a:bodyPr>
            <a:normAutofit lnSpcReduction="10000"/>
          </a:bodyPr>
          <a:lstStyle/>
          <a:p>
            <a:r>
              <a:rPr lang="ar-IQ" b="1" dirty="0"/>
              <a:t>ثانياً: العجب تعريفه ودليله وعلاجه</a:t>
            </a:r>
            <a:endParaRPr lang="en-US" dirty="0"/>
          </a:p>
          <a:p>
            <a:r>
              <a:rPr lang="ar-IQ" dirty="0"/>
              <a:t>العجب: لغة  الزَّهْوُ وهو: </a:t>
            </a:r>
            <a:r>
              <a:rPr lang="ar-IQ" dirty="0" smtClean="0"/>
              <a:t>الفَخْرُ.</a:t>
            </a:r>
            <a:endParaRPr lang="en-US" dirty="0"/>
          </a:p>
          <a:p>
            <a:r>
              <a:rPr lang="ar-IQ" dirty="0"/>
              <a:t>      وفي الاصطلاح: عبارة عن تصور استحقاق الشخص رتبة لا يكون مستحقاً، وتغير النفس بما خفي سببه وخرج عن العادة </a:t>
            </a:r>
            <a:r>
              <a:rPr lang="ar-IQ" dirty="0" smtClean="0"/>
              <a:t>مثله.</a:t>
            </a:r>
            <a:endParaRPr lang="en-US" dirty="0"/>
          </a:p>
          <a:p>
            <a:r>
              <a:rPr lang="ar-IQ" dirty="0"/>
              <a:t>     وعرّفه حجة الإسلام أبو حامد الغزالي-رحمه الله- بأنه: استعظام النعمة والركون إليها مع نسيان إضافتها إلى </a:t>
            </a:r>
            <a:r>
              <a:rPr lang="ar-IQ" dirty="0" smtClean="0"/>
              <a:t>المنعم.</a:t>
            </a:r>
            <a:endParaRPr lang="en-US" dirty="0"/>
          </a:p>
          <a:p>
            <a:r>
              <a:rPr lang="ar-IQ" dirty="0"/>
              <a:t>العجب يزين الخطأ والزلل، ويعمى القلب حتى يرى المسيء نفسه محسناً، ويرى نجاته وهو هالك، ويرى اصابته وهو </a:t>
            </a:r>
            <a:r>
              <a:rPr lang="ar-IQ" dirty="0" err="1"/>
              <a:t>مخطيء</a:t>
            </a:r>
            <a:r>
              <a:rPr lang="ar-IQ" dirty="0"/>
              <a:t>، فيركن إلى العزة فيستصغر ذنوبه ويستكثر عمله، فيقل خوفه وتشتد بالله –عز وجل- وقد يصل المعجب إلى رؤية الكذب على الله -عز وجل- صدقاً، ورؤية هدايته فيما يكون </a:t>
            </a:r>
            <a:r>
              <a:rPr lang="ar-IQ" dirty="0" smtClean="0"/>
              <a:t>ضلالته. </a:t>
            </a:r>
            <a:endParaRPr lang="en-US" dirty="0"/>
          </a:p>
          <a:p>
            <a:endParaRPr lang="ar-IQ" dirty="0"/>
          </a:p>
        </p:txBody>
      </p:sp>
    </p:spTree>
    <p:extLst>
      <p:ext uri="{BB962C8B-B14F-4D97-AF65-F5344CB8AC3E}">
        <p14:creationId xmlns:p14="http://schemas.microsoft.com/office/powerpoint/2010/main" val="2317968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260648"/>
            <a:ext cx="8507288" cy="5865515"/>
          </a:xfrm>
        </p:spPr>
        <p:txBody>
          <a:bodyPr/>
          <a:lstStyle/>
          <a:p>
            <a:r>
              <a:rPr lang="en-US" dirty="0"/>
              <a:t> </a:t>
            </a:r>
            <a:r>
              <a:rPr lang="ar-IQ" dirty="0"/>
              <a:t>ولا شكّ فهو مذموم في القرآن الكريم وسنة رسوله-</a:t>
            </a:r>
            <a:r>
              <a:rPr lang="en-US" dirty="0">
                <a:sym typeface="Ali- Arabesque"/>
              </a:rPr>
              <a:t></a:t>
            </a:r>
            <a:r>
              <a:rPr lang="ar-IQ" dirty="0"/>
              <a:t>-:</a:t>
            </a:r>
            <a:endParaRPr lang="en-US" dirty="0"/>
          </a:p>
          <a:p>
            <a:r>
              <a:rPr lang="ar-IQ" dirty="0"/>
              <a:t>فمن القرآن الكريم: </a:t>
            </a:r>
            <a:endParaRPr lang="en-US" dirty="0"/>
          </a:p>
          <a:p>
            <a:r>
              <a:rPr lang="ar-IQ" dirty="0"/>
              <a:t> 1- قوله تعالى: [لَقَدْ نَصَرَكُمُ اللَّهُ فِي مَوَاطِنَ كَثِيرَةٍ وَيَوْمَ حُنَيْنٍ إِذْ أَعْجَبَتْكُمْ كَثْرَتُكُمْ فَلَمْ تُغْنِ عَنْكُمْ شَيْئًا وَضَاقَتْ عَلَيْكُمُ الْأَرْضُ بِمَا رَحُبَتْ ثُمَّ وَلَّيْتُمْ مُدْبِرِينَ] (سورة التوبة:25).</a:t>
            </a:r>
            <a:endParaRPr lang="en-US" dirty="0"/>
          </a:p>
          <a:p>
            <a:r>
              <a:rPr lang="ar-IQ" dirty="0"/>
              <a:t> قال الحافظ ابن كثير- رحمه الله -:</a:t>
            </a:r>
            <a:endParaRPr lang="en-US" dirty="0"/>
          </a:p>
          <a:p>
            <a:r>
              <a:rPr lang="ar-IQ" dirty="0"/>
              <a:t>     ((يذكر تعالى للمؤمنين فضله عليهم وإحسانه لديهم في نصره إياهم في مواطن كثيرة من غزواتهم مع رسوله -</a:t>
            </a:r>
            <a:r>
              <a:rPr lang="en-US" dirty="0">
                <a:sym typeface="Ali- Arabesque"/>
              </a:rPr>
              <a:t></a:t>
            </a:r>
            <a:r>
              <a:rPr lang="ar-IQ" dirty="0"/>
              <a:t>- وأن ذلك من عنده تعالى، وبتأييده وتقديره، لا بعَددهم ولا بعُددهم ونبههم على أن النصر من عنده، سواء قل الجمع أو كثر، فإن يوم حُنين أعجبتهم كثرتهم))</a:t>
            </a:r>
          </a:p>
        </p:txBody>
      </p:sp>
    </p:spTree>
    <p:extLst>
      <p:ext uri="{BB962C8B-B14F-4D97-AF65-F5344CB8AC3E}">
        <p14:creationId xmlns:p14="http://schemas.microsoft.com/office/powerpoint/2010/main" val="1570230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260648"/>
            <a:ext cx="8435280" cy="5865515"/>
          </a:xfrm>
        </p:spPr>
        <p:txBody>
          <a:bodyPr/>
          <a:lstStyle/>
          <a:p>
            <a:r>
              <a:rPr lang="en-US" dirty="0"/>
              <a:t> </a:t>
            </a:r>
            <a:r>
              <a:rPr lang="ar-IQ" dirty="0"/>
              <a:t>2- قوله تعالى: [هُوَ الَّذِي أَخْرَجَ الَّذِينَ كَفَرُوا مِنْ أَهْلِ الْكِتَابِ مِنْ دِيَارِهِمْ لِأَوَّلِ الْحَشْرِ مَا ظَنَنْتُمْ أَنْ يَخْرُجُوا وَظَنُّوا أَنَّهُمْ مَانِعَتُهُمْ حُصُونُهُمْ مِنَ اللَّهِ فَأَتَاهُمُ اللَّهُ مِنْ حَيْثُ لَمْ يَحْتَسِبُوا وَقَذَفَ فِي قُلُوبِهِمُ الرُّعْبَ يُخْرِبُونَ بُيُوتَهُمْ بِأَيْدِيهِمْ وَأَيْدِي الْمُؤْمِنِينَ فَاعْتَبِرُوا يَا أُولِي </a:t>
            </a:r>
            <a:r>
              <a:rPr lang="ar-IQ" dirty="0" smtClean="0"/>
              <a:t>الْأَبْصَار] </a:t>
            </a:r>
            <a:r>
              <a:rPr lang="ar-IQ" dirty="0"/>
              <a:t>(سورة الحشر: 2) قال الفخر الرازي-رحمه الله-</a:t>
            </a:r>
            <a:r>
              <a:rPr lang="en-US" dirty="0"/>
              <a:t>: </a:t>
            </a:r>
            <a:r>
              <a:rPr lang="ar-IQ" dirty="0"/>
              <a:t>((أي فاتعظوا بحالهم يا أصحاب العقول ولا تغتروا ولا تعتمدوا إلا على الله سبحانه وتعالى، لأن الله تعالى نعتهم بالعجب</a:t>
            </a:r>
            <a:r>
              <a:rPr lang="ar-IQ" dirty="0" smtClean="0"/>
              <a:t>).</a:t>
            </a:r>
            <a:endParaRPr lang="ar-IQ" dirty="0"/>
          </a:p>
        </p:txBody>
      </p:sp>
    </p:spTree>
    <p:extLst>
      <p:ext uri="{BB962C8B-B14F-4D97-AF65-F5344CB8AC3E}">
        <p14:creationId xmlns:p14="http://schemas.microsoft.com/office/powerpoint/2010/main" val="1367471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188640"/>
            <a:ext cx="8507288" cy="5937523"/>
          </a:xfrm>
        </p:spPr>
        <p:txBody>
          <a:bodyPr>
            <a:normAutofit/>
          </a:bodyPr>
          <a:lstStyle/>
          <a:p>
            <a:r>
              <a:rPr lang="ar-IQ" dirty="0"/>
              <a:t>من السنة المطهرة:</a:t>
            </a:r>
            <a:endParaRPr lang="en-US" dirty="0"/>
          </a:p>
          <a:p>
            <a:r>
              <a:rPr lang="ar-IQ" dirty="0"/>
              <a:t> 1-قوله -</a:t>
            </a:r>
            <a:r>
              <a:rPr lang="en-US" dirty="0">
                <a:sym typeface="Ali- Arabesque"/>
              </a:rPr>
              <a:t></a:t>
            </a:r>
            <a:r>
              <a:rPr lang="ar-IQ" dirty="0"/>
              <a:t>-: من رواية أبي  هرَيْرَةَ -</a:t>
            </a:r>
            <a:r>
              <a:rPr lang="en-US" dirty="0">
                <a:sym typeface="AGA Arabesque"/>
              </a:rPr>
              <a:t></a:t>
            </a:r>
            <a:r>
              <a:rPr lang="ar-IQ" dirty="0"/>
              <a:t>-: « بَيْنَمَا رَجُلٌ يَمْشِى </a:t>
            </a:r>
            <a:r>
              <a:rPr lang="ar-IQ" dirty="0" err="1"/>
              <a:t>فِى</a:t>
            </a:r>
            <a:r>
              <a:rPr lang="ar-IQ" dirty="0"/>
              <a:t> حُلَّةٍ تُعْجِبُهُ نَفْسُهُ مُرَجِّلٌ جُمَّتَهُ، إِذْ خَسَفَ اللَّهُ بِهِ الأرض، فَهُوَ يَتَجَلْجَلُ</a:t>
            </a:r>
            <a:r>
              <a:rPr lang="ar-IQ" baseline="30000" dirty="0"/>
              <a:t>()</a:t>
            </a:r>
            <a:r>
              <a:rPr lang="ar-IQ" dirty="0"/>
              <a:t>,  إِلَى يَوْمِ الْقِيَامَةِ </a:t>
            </a:r>
            <a:r>
              <a:rPr lang="ar-IQ" dirty="0" smtClean="0"/>
              <a:t>».</a:t>
            </a:r>
            <a:endParaRPr lang="en-US" dirty="0"/>
          </a:p>
          <a:p>
            <a:pPr marL="0" indent="0">
              <a:buNone/>
            </a:pPr>
            <a:r>
              <a:rPr lang="ar-IQ" dirty="0" smtClean="0"/>
              <a:t>(</a:t>
            </a:r>
            <a:r>
              <a:rPr lang="ar-IQ" dirty="0" smtClean="0">
                <a:solidFill>
                  <a:srgbClr val="FF0000"/>
                </a:solidFill>
              </a:rPr>
              <a:t>مرجل</a:t>
            </a:r>
            <a:r>
              <a:rPr lang="ar-IQ" dirty="0"/>
              <a:t>) أي: مسرح شعره. </a:t>
            </a:r>
            <a:endParaRPr lang="ar-IQ" dirty="0" smtClean="0"/>
          </a:p>
          <a:p>
            <a:pPr marL="0" indent="0">
              <a:buNone/>
            </a:pPr>
            <a:r>
              <a:rPr lang="ar-IQ" dirty="0" smtClean="0"/>
              <a:t>(</a:t>
            </a:r>
            <a:r>
              <a:rPr lang="ar-IQ" dirty="0">
                <a:solidFill>
                  <a:srgbClr val="FF0000"/>
                </a:solidFill>
              </a:rPr>
              <a:t>جمته</a:t>
            </a:r>
            <a:r>
              <a:rPr lang="ar-IQ" dirty="0"/>
              <a:t>) بضم الجيم وتشديد الميم: مجتمع شعر رأسه المتدلي إلى المنكبين</a:t>
            </a:r>
            <a:r>
              <a:rPr lang="ar-IQ" dirty="0" smtClean="0"/>
              <a:t>.</a:t>
            </a:r>
          </a:p>
          <a:p>
            <a:pPr marL="0" indent="0">
              <a:buNone/>
            </a:pPr>
            <a:r>
              <a:rPr lang="ar-IQ" dirty="0" smtClean="0"/>
              <a:t>( </a:t>
            </a:r>
            <a:r>
              <a:rPr lang="ar-IQ" dirty="0" smtClean="0">
                <a:solidFill>
                  <a:srgbClr val="FF0000"/>
                </a:solidFill>
              </a:rPr>
              <a:t>يتجلجل</a:t>
            </a:r>
            <a:r>
              <a:rPr lang="ar-IQ" dirty="0" smtClean="0"/>
              <a:t>) </a:t>
            </a:r>
            <a:r>
              <a:rPr lang="ar-IQ" dirty="0"/>
              <a:t>فيها :أي : يسوخ فيها ، والجلجلة : الحركة مع صوت  أي: يتحرك فيها.  </a:t>
            </a:r>
            <a:endParaRPr lang="en-US" dirty="0"/>
          </a:p>
          <a:p>
            <a:pPr marL="0" indent="0">
              <a:buNone/>
            </a:pPr>
            <a:endParaRPr lang="ar-IQ" dirty="0"/>
          </a:p>
        </p:txBody>
      </p:sp>
    </p:spTree>
    <p:extLst>
      <p:ext uri="{BB962C8B-B14F-4D97-AF65-F5344CB8AC3E}">
        <p14:creationId xmlns:p14="http://schemas.microsoft.com/office/powerpoint/2010/main" val="1385482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332656"/>
            <a:ext cx="8568952" cy="6336704"/>
          </a:xfrm>
        </p:spPr>
        <p:txBody>
          <a:bodyPr>
            <a:normAutofit lnSpcReduction="10000"/>
          </a:bodyPr>
          <a:lstStyle/>
          <a:p>
            <a:r>
              <a:rPr lang="ar-IQ" b="1" dirty="0"/>
              <a:t>أقسام العجب:</a:t>
            </a:r>
            <a:endParaRPr lang="en-US" dirty="0"/>
          </a:p>
          <a:p>
            <a:r>
              <a:rPr lang="ar-IQ" dirty="0"/>
              <a:t>اقسام العجب على ثلاث ركائز:</a:t>
            </a:r>
            <a:endParaRPr lang="en-US" dirty="0"/>
          </a:p>
          <a:p>
            <a:r>
              <a:rPr lang="ar-IQ" dirty="0"/>
              <a:t>    أولاً: العجب بالبدن والهيئة والجسم والصحة والقوة والبطش، وهي حقيقة أسبغها الله تعالى عليه مع العيوب التي فيه، ومتى شاء الله تعالى سلبها منه بأدنى آفة يسلطها عليه.</a:t>
            </a:r>
            <a:endParaRPr lang="en-US" dirty="0"/>
          </a:p>
          <a:p>
            <a:r>
              <a:rPr lang="ar-IQ" dirty="0" smtClean="0"/>
              <a:t>ثانياً</a:t>
            </a:r>
            <a:r>
              <a:rPr lang="ar-IQ" dirty="0"/>
              <a:t>: الدين وهي حمد النفس على ما علمت </a:t>
            </a:r>
            <a:r>
              <a:rPr lang="ar-IQ"/>
              <a:t>أو </a:t>
            </a:r>
            <a:r>
              <a:rPr lang="ar-IQ" smtClean="0"/>
              <a:t>عملتَ</a:t>
            </a:r>
            <a:r>
              <a:rPr lang="ar-IQ" dirty="0"/>
              <a:t>، وهو على ثلاثة أوجه:</a:t>
            </a:r>
            <a:endParaRPr lang="en-US" dirty="0"/>
          </a:p>
          <a:p>
            <a:r>
              <a:rPr lang="ar-IQ" dirty="0"/>
              <a:t>1- العلم: ما حفظ وفهم من الكتاب والسنة وأقوال علماء الأمة، وقد يتعدى هذا المفهوم ليشمل كل العلوم الأخرى من الطب والهندسة </a:t>
            </a:r>
            <a:r>
              <a:rPr lang="ar-IQ" dirty="0" err="1"/>
              <a:t>والكمياء</a:t>
            </a:r>
            <a:r>
              <a:rPr lang="ar-IQ" dirty="0"/>
              <a:t> </a:t>
            </a:r>
            <a:r>
              <a:rPr lang="ar-IQ" dirty="0" err="1"/>
              <a:t>والفزياء</a:t>
            </a:r>
            <a:r>
              <a:rPr lang="ar-IQ" dirty="0"/>
              <a:t>.</a:t>
            </a:r>
            <a:endParaRPr lang="en-US" dirty="0"/>
          </a:p>
          <a:p>
            <a:r>
              <a:rPr lang="ar-IQ" dirty="0"/>
              <a:t>2- العمل: بأن يكون يستكثره ويستعظمه في عينه، ويرى في نفسه أنه استحق الثواب الأعظم عمله. </a:t>
            </a:r>
            <a:endParaRPr lang="en-US" dirty="0"/>
          </a:p>
          <a:p>
            <a:endParaRPr lang="ar-IQ" dirty="0"/>
          </a:p>
        </p:txBody>
      </p:sp>
    </p:spTree>
    <p:extLst>
      <p:ext uri="{BB962C8B-B14F-4D97-AF65-F5344CB8AC3E}">
        <p14:creationId xmlns:p14="http://schemas.microsoft.com/office/powerpoint/2010/main" val="2183217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188640"/>
            <a:ext cx="8507288" cy="5937523"/>
          </a:xfrm>
        </p:spPr>
        <p:txBody>
          <a:bodyPr/>
          <a:lstStyle/>
          <a:p>
            <a:r>
              <a:rPr lang="ar-IQ" dirty="0"/>
              <a:t> </a:t>
            </a:r>
            <a:endParaRPr lang="en-US" dirty="0"/>
          </a:p>
          <a:p>
            <a:r>
              <a:rPr lang="ar-IQ" dirty="0"/>
              <a:t>3-الرأي الصواب: فيما استنبط قياساً على الكتاب والسنة والإجماع في تأصيل مسائل الفروع الفقهية وغيرها من العلوم،  وقد يتعدى ذلك ليشمل ما في العلوم الأخرى.</a:t>
            </a:r>
            <a:endParaRPr lang="en-US" dirty="0"/>
          </a:p>
          <a:p>
            <a:r>
              <a:rPr lang="ar-IQ" dirty="0"/>
              <a:t> ثالثاً: العجب بالمال وكثرة الأولاد والعدد والعشيرة والأقارب والنسب </a:t>
            </a:r>
            <a:r>
              <a:rPr lang="ar-IQ" dirty="0" smtClean="0"/>
              <a:t>والأتباع.</a:t>
            </a:r>
            <a:endParaRPr lang="ar-IQ" dirty="0"/>
          </a:p>
        </p:txBody>
      </p:sp>
    </p:spTree>
    <p:extLst>
      <p:ext uri="{BB962C8B-B14F-4D97-AF65-F5344CB8AC3E}">
        <p14:creationId xmlns:p14="http://schemas.microsoft.com/office/powerpoint/2010/main" val="1731243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260648"/>
            <a:ext cx="8435280" cy="5865515"/>
          </a:xfrm>
        </p:spPr>
        <p:txBody>
          <a:bodyPr>
            <a:noAutofit/>
          </a:bodyPr>
          <a:lstStyle/>
          <a:p>
            <a:pPr algn="just"/>
            <a:r>
              <a:rPr lang="ar-IQ" sz="3600" b="1" dirty="0"/>
              <a:t>علاج العجب:</a:t>
            </a:r>
            <a:endParaRPr lang="en-US" sz="3600" dirty="0"/>
          </a:p>
          <a:p>
            <a:pPr algn="just"/>
            <a:r>
              <a:rPr lang="ar-IQ" sz="3600" dirty="0"/>
              <a:t>   </a:t>
            </a:r>
            <a:r>
              <a:rPr lang="ar-IQ" sz="3600" dirty="0" smtClean="0"/>
              <a:t>  </a:t>
            </a:r>
            <a:r>
              <a:rPr lang="ar-IQ" sz="3600" dirty="0"/>
              <a:t>إنّ علاج هذا المرض في الغالب يستلزم شهود المنة من الله تعالى، فإنها توجب الشكر،  للتقصير في شكر النعمة، وعلاج كل علة بمقابلة سببها الباعث عليها بضده، وعلة العجب الجهل المحض، فعلاجه المعرفة المضادة لذلك </a:t>
            </a:r>
            <a:r>
              <a:rPr lang="ar-IQ" sz="3600" dirty="0" smtClean="0"/>
              <a:t>الجهل، </a:t>
            </a:r>
            <a:r>
              <a:rPr lang="ar-IQ" sz="3600" dirty="0"/>
              <a:t>وقال تعالى: [وَلَوْلَا فَضْلُ اللَّهِ عَلَيْكَ وَرَحْمَتُهُ لَهَمَّتْ طَائِفَةٌ مِنْهُمْ أَنْ يُضِلُّوكَ وَمَا يُضِلُّونَ إِلَّا أَنْفُسَهُمْ وَمَا يَضُرُّونَكَ مِنْ شَيْءٍ وَأَنْزَلَ اللَّهُ عَلَيْكَ الْكِتَابَ وَالْحِكْمَةَ وَعَلَّمَكَ مَا لَمْ تَكُنْ تَعْلَمُ وَكَانَ فَضْلُ اللَّهِ عَلَيْكَ عَظِيمًا] (سورة النساء:113</a:t>
            </a:r>
            <a:r>
              <a:rPr lang="ar-IQ" sz="3600" dirty="0" smtClean="0"/>
              <a:t>).</a:t>
            </a:r>
            <a:endParaRPr lang="en-US" sz="3600" dirty="0"/>
          </a:p>
        </p:txBody>
      </p:sp>
    </p:spTree>
    <p:extLst>
      <p:ext uri="{BB962C8B-B14F-4D97-AF65-F5344CB8AC3E}">
        <p14:creationId xmlns:p14="http://schemas.microsoft.com/office/powerpoint/2010/main" val="1157071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0" y="116632"/>
            <a:ext cx="9036496" cy="6624736"/>
          </a:xfrm>
        </p:spPr>
        <p:txBody>
          <a:bodyPr>
            <a:normAutofit/>
          </a:bodyPr>
          <a:lstStyle/>
          <a:p>
            <a:r>
              <a:rPr lang="ar-IQ" dirty="0"/>
              <a:t> وقوله تعالى: [يَا أَيُّهَا الَّذِينَ آَمَنُوا لَا تَتَّبِعُوا خُطُوَاتِ الشَّيْطَانِ وَمَنْ يَتَّبِعْ خُطُوَاتِ الشَّيْطَانِ فَإِنَّهُ يَأْمُرُ بِالْفَحْشَاءِ وَالْمُنْكَرِ وَلَوْلَا فَضْلُ اللَّهِ عَلَيْكُمْ وَرَحْمَتُهُ مَا زَكَا مِنْكُمْ مِنْ أَحَدٍ أَبَدًا وَلَكِنَّ اللَّهَ يُزَكِّي مَنْ يَشَاءُ وَاللَّهُ سَمِيعٌ عَلِيمٌ ] (سورة النور:21). </a:t>
            </a:r>
            <a:endParaRPr lang="en-US" dirty="0"/>
          </a:p>
          <a:p>
            <a:r>
              <a:rPr lang="ar-IQ" dirty="0"/>
              <a:t>     وقول الرسول-</a:t>
            </a:r>
            <a:r>
              <a:rPr lang="en-US" dirty="0">
                <a:sym typeface="Ali- Arabesque"/>
              </a:rPr>
              <a:t></a:t>
            </a:r>
            <a:r>
              <a:rPr lang="ar-IQ" dirty="0"/>
              <a:t>-:من رواية أبي هُرَيْرَةَ -</a:t>
            </a:r>
            <a:r>
              <a:rPr lang="en-US" dirty="0">
                <a:sym typeface="AGA Arabesque"/>
              </a:rPr>
              <a:t></a:t>
            </a:r>
            <a:r>
              <a:rPr lang="ar-IQ" dirty="0"/>
              <a:t>-قالَ سَمِعْتُ رَسُولَ اللَّهِ -</a:t>
            </a:r>
            <a:r>
              <a:rPr lang="en-US" dirty="0">
                <a:sym typeface="Ali- Arabesque"/>
              </a:rPr>
              <a:t></a:t>
            </a:r>
            <a:r>
              <a:rPr lang="ar-IQ" dirty="0"/>
              <a:t>-يَقُولُ :« لَنْ يُدْخِلَ أَحَدًا الْجَنَّةَ عَمَلُهُ » قَالُوا: وَلاَ أَنْتَ يَا رَسُولَ اللَّهِ قَالَ :« وَلَا أَنَا إِلَّا أَنْ </a:t>
            </a:r>
            <a:r>
              <a:rPr lang="ar-IQ" dirty="0" err="1"/>
              <a:t>يَتَغَمَّدَنِي</a:t>
            </a:r>
            <a:r>
              <a:rPr lang="ar-IQ" dirty="0"/>
              <a:t> اللَّهُ بِفَضْلٍ وَرَحْمَةٍ فَسَدِّدُوا وَقَارِبُوا وَلَا يَتَمَنَّيَنَّ أَحَدُكُمْ الْمَوْتَ إِمَّا مُحْسِنًا فَلَعَلَّهُ أَنْ يَزْدَادَ خَيْرًا وَإِمَّا مُسِيئًا فَلَعَلَّهُ أَنْ يَسْتَعْتِبَ»</a:t>
            </a:r>
            <a:r>
              <a:rPr lang="ar-IQ" baseline="30000" dirty="0"/>
              <a:t>()</a:t>
            </a:r>
            <a:r>
              <a:rPr lang="ar-IQ" dirty="0"/>
              <a:t>.</a:t>
            </a:r>
            <a:endParaRPr lang="en-US" dirty="0"/>
          </a:p>
          <a:p>
            <a:r>
              <a:rPr lang="ar-IQ" dirty="0" smtClean="0"/>
              <a:t> </a:t>
            </a:r>
            <a:endParaRPr lang="ar-IQ" dirty="0"/>
          </a:p>
        </p:txBody>
      </p:sp>
    </p:spTree>
    <p:extLst>
      <p:ext uri="{BB962C8B-B14F-4D97-AF65-F5344CB8AC3E}">
        <p14:creationId xmlns:p14="http://schemas.microsoft.com/office/powerpoint/2010/main" val="1580439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p:txBody>
          <a:bodyPr/>
          <a:lstStyle/>
          <a:p>
            <a:r>
              <a:rPr lang="ar-IQ" dirty="0"/>
              <a:t> قال حجة الإسلام أبو حامد الغزالي-رحمه الله-</a:t>
            </a:r>
            <a:r>
              <a:rPr lang="en-US" dirty="0"/>
              <a:t>: </a:t>
            </a:r>
            <a:r>
              <a:rPr lang="ar-IQ" dirty="0"/>
              <a:t>((والصحابة الكرام –</a:t>
            </a:r>
            <a:r>
              <a:rPr lang="en-US" dirty="0">
                <a:sym typeface="Ali- Arabesque"/>
              </a:rPr>
              <a:t></a:t>
            </a:r>
            <a:r>
              <a:rPr lang="ar-IQ" dirty="0"/>
              <a:t>- من بعده كانوا يتمنون أن يكونوا تراباً، أو أنهم لم يولدوا، وغير ذلك مما ورد من الآثار مع أنهم خير الناس في صفاء قلوبهم وأعمالهم ومعارفهم، فكيف يكون لذي بصيرة بعمله أو يدل به ولا يخاف على نفسه))</a:t>
            </a:r>
            <a:r>
              <a:rPr lang="ar-IQ" baseline="30000" dirty="0"/>
              <a:t>()</a:t>
            </a:r>
            <a:r>
              <a:rPr lang="ar-IQ" dirty="0"/>
              <a:t>.</a:t>
            </a:r>
          </a:p>
        </p:txBody>
      </p:sp>
    </p:spTree>
    <p:extLst>
      <p:ext uri="{BB962C8B-B14F-4D97-AF65-F5344CB8AC3E}">
        <p14:creationId xmlns:p14="http://schemas.microsoft.com/office/powerpoint/2010/main" val="2540473678"/>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759</Words>
  <Application>Microsoft Office PowerPoint</Application>
  <PresentationFormat>عرض على الشاشة (3:4)‏</PresentationFormat>
  <Paragraphs>40</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سمة Office</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qasm</dc:creator>
  <cp:lastModifiedBy>ZETTA</cp:lastModifiedBy>
  <cp:revision>7</cp:revision>
  <dcterms:created xsi:type="dcterms:W3CDTF">2018-02-05T14:24:55Z</dcterms:created>
  <dcterms:modified xsi:type="dcterms:W3CDTF">2019-04-10T06:15:37Z</dcterms:modified>
</cp:coreProperties>
</file>