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3" d="100"/>
          <a:sy n="53" d="100"/>
        </p:scale>
        <p:origin x="-1866" y="-3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22/08/1441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22/08/1441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22/08/1441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22/08/1441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 </a:t>
            </a:r>
            <a:endParaRPr lang="ar-IQ" dirty="0"/>
          </a:p>
        </p:txBody>
      </p:sp>
      <p:sp>
        <p:nvSpPr>
          <p:cNvPr id="3" name="عنوان فرعي 2"/>
          <p:cNvSpPr>
            <a:spLocks noGrp="1"/>
          </p:cNvSpPr>
          <p:nvPr>
            <p:ph type="subTitle" idx="1"/>
          </p:nvPr>
        </p:nvSpPr>
        <p:spPr>
          <a:xfrm>
            <a:off x="539552" y="332656"/>
            <a:ext cx="8136904" cy="5976664"/>
          </a:xfrm>
        </p:spPr>
        <p:txBody>
          <a:bodyPr>
            <a:normAutofit lnSpcReduction="10000"/>
          </a:bodyPr>
          <a:lstStyle/>
          <a:p>
            <a:r>
              <a:rPr lang="ar-IQ" sz="3600" b="1" dirty="0">
                <a:solidFill>
                  <a:schemeClr val="tx1"/>
                </a:solidFill>
              </a:rPr>
              <a:t>الفصل الرابع</a:t>
            </a:r>
            <a:endParaRPr lang="en-US" sz="3600" dirty="0">
              <a:solidFill>
                <a:schemeClr val="tx1"/>
              </a:solidFill>
            </a:endParaRPr>
          </a:p>
          <a:p>
            <a:r>
              <a:rPr lang="ar-IQ" sz="3600" b="1" dirty="0">
                <a:solidFill>
                  <a:schemeClr val="tx1"/>
                </a:solidFill>
              </a:rPr>
              <a:t>منهج تهذيب النفس والوصول إلى مقام الإحسان.</a:t>
            </a:r>
            <a:endParaRPr lang="en-US" sz="3600" dirty="0">
              <a:solidFill>
                <a:schemeClr val="tx1"/>
              </a:solidFill>
            </a:endParaRPr>
          </a:p>
          <a:p>
            <a:r>
              <a:rPr lang="ar-IQ" sz="3600" b="1" dirty="0">
                <a:solidFill>
                  <a:schemeClr val="tx1"/>
                </a:solidFill>
              </a:rPr>
              <a:t>وذلك في خمسة مباحث:</a:t>
            </a:r>
            <a:endParaRPr lang="en-US" sz="3600" dirty="0">
              <a:solidFill>
                <a:schemeClr val="tx1"/>
              </a:solidFill>
            </a:endParaRPr>
          </a:p>
          <a:p>
            <a:r>
              <a:rPr lang="ar-IQ" sz="3600" b="1" dirty="0">
                <a:solidFill>
                  <a:schemeClr val="tx1"/>
                </a:solidFill>
              </a:rPr>
              <a:t>المبحث الأول: مقام التوبة تعريفها وأقسامها وحكمها</a:t>
            </a:r>
            <a:endParaRPr lang="en-US" sz="3600" dirty="0">
              <a:solidFill>
                <a:schemeClr val="tx1"/>
              </a:solidFill>
            </a:endParaRPr>
          </a:p>
          <a:p>
            <a:r>
              <a:rPr lang="ar-IQ" sz="3600" b="1" dirty="0">
                <a:solidFill>
                  <a:schemeClr val="tx1"/>
                </a:solidFill>
              </a:rPr>
              <a:t>المبحث الثاني: </a:t>
            </a:r>
            <a:r>
              <a:rPr lang="ar-IQ" sz="3600" b="1" dirty="0" smtClean="0">
                <a:solidFill>
                  <a:schemeClr val="tx1"/>
                </a:solidFill>
              </a:rPr>
              <a:t>مقام الصحبة تعريفها</a:t>
            </a:r>
            <a:r>
              <a:rPr lang="ar-IQ" sz="3600" b="1" dirty="0">
                <a:solidFill>
                  <a:schemeClr val="tx1"/>
                </a:solidFill>
              </a:rPr>
              <a:t>، أهميتها، فائدتها، أدلتها، آثارها</a:t>
            </a:r>
            <a:endParaRPr lang="en-US" sz="3600" dirty="0">
              <a:solidFill>
                <a:schemeClr val="tx1"/>
              </a:solidFill>
            </a:endParaRPr>
          </a:p>
          <a:p>
            <a:r>
              <a:rPr lang="ar-IQ" sz="3600" b="1" dirty="0">
                <a:solidFill>
                  <a:schemeClr val="tx1"/>
                </a:solidFill>
              </a:rPr>
              <a:t>المبحث الثالث: مقام الاستقامة تعريفها وأقسامها ومراتبها</a:t>
            </a:r>
            <a:endParaRPr lang="en-US" sz="3600" dirty="0">
              <a:solidFill>
                <a:schemeClr val="tx1"/>
              </a:solidFill>
            </a:endParaRPr>
          </a:p>
          <a:p>
            <a:r>
              <a:rPr lang="ar-IQ" sz="3600" b="1" dirty="0">
                <a:solidFill>
                  <a:schemeClr val="tx1"/>
                </a:solidFill>
              </a:rPr>
              <a:t>المبحث الرابع: مقام الزهد تعريفه ودليله</a:t>
            </a:r>
            <a:endParaRPr lang="en-US" sz="3600" dirty="0">
              <a:solidFill>
                <a:schemeClr val="tx1"/>
              </a:solidFill>
            </a:endParaRPr>
          </a:p>
          <a:p>
            <a:r>
              <a:rPr lang="ar-IQ" sz="3600" b="1" dirty="0">
                <a:solidFill>
                  <a:schemeClr val="tx1"/>
                </a:solidFill>
              </a:rPr>
              <a:t>  المبحث الخامس: الاخلاص تعريفه  وآثره </a:t>
            </a:r>
            <a:endParaRPr lang="en-US" sz="3600" dirty="0">
              <a:solidFill>
                <a:schemeClr val="tx1"/>
              </a:solidFill>
            </a:endParaRPr>
          </a:p>
          <a:p>
            <a:endParaRPr lang="ar-IQ" dirty="0"/>
          </a:p>
        </p:txBody>
      </p:sp>
    </p:spTree>
    <p:extLst>
      <p:ext uri="{BB962C8B-B14F-4D97-AF65-F5344CB8AC3E}">
        <p14:creationId xmlns:p14="http://schemas.microsoft.com/office/powerpoint/2010/main" val="130704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0" y="116632"/>
            <a:ext cx="8964488" cy="6552728"/>
          </a:xfrm>
        </p:spPr>
        <p:txBody>
          <a:bodyPr>
            <a:normAutofit fontScale="92500" lnSpcReduction="10000"/>
          </a:bodyPr>
          <a:lstStyle/>
          <a:p>
            <a:r>
              <a:rPr lang="ar-SA" b="1" dirty="0"/>
              <a:t>أقسام التوبة</a:t>
            </a:r>
            <a:endParaRPr lang="en-US" dirty="0"/>
          </a:p>
          <a:p>
            <a:r>
              <a:rPr lang="ar-IQ" dirty="0"/>
              <a:t>تنقسم التوبة حسب الاعتبارات إلى أقسام مختلفة:</a:t>
            </a:r>
            <a:endParaRPr lang="en-US" dirty="0"/>
          </a:p>
          <a:p>
            <a:r>
              <a:rPr lang="ar-IQ" b="1" dirty="0"/>
              <a:t>التقسيم الأول: </a:t>
            </a:r>
            <a:r>
              <a:rPr lang="ar-SA" b="1" dirty="0"/>
              <a:t>التوبة باعتبار التائبين و أوصافهم على ثلاثة </a:t>
            </a:r>
            <a:r>
              <a:rPr lang="ar-SA" b="1" dirty="0" smtClean="0"/>
              <a:t>أنواع</a:t>
            </a:r>
            <a:r>
              <a:rPr lang="ar-IQ" b="1" dirty="0" smtClean="0"/>
              <a:t>:</a:t>
            </a:r>
          </a:p>
          <a:p>
            <a:r>
              <a:rPr lang="ar-SA" dirty="0"/>
              <a:t>1-توبة عوام الناس: </a:t>
            </a:r>
            <a:r>
              <a:rPr lang="ar-IQ" dirty="0"/>
              <a:t>هي الرجوع عن جميع المعاصي كبيرة، أو صغيرة في حق الله تعالى، أو حق العبد.</a:t>
            </a:r>
            <a:endParaRPr lang="en-US" dirty="0"/>
          </a:p>
          <a:p>
            <a:r>
              <a:rPr lang="ar-IQ" dirty="0"/>
              <a:t> وهي الشعور بغموم مخالفة الله تعالى، فيدرك المسلم إثمه بسريان هذا الشعور في وجدانه، ويتوجه بكل كيانه إلى بابه تعالى معبراً بكلمات التوبة وعبارات الاستغفار المعروفة.   </a:t>
            </a:r>
            <a:endParaRPr lang="en-US" dirty="0"/>
          </a:p>
          <a:p>
            <a:r>
              <a:rPr lang="ar-IQ" dirty="0"/>
              <a:t>  2-توبة الخواص: وهي الرجوع عن الأفكار الدنيوية ووساوسها وعن العمل بالرخص عند الإمكان بالعزائم.</a:t>
            </a:r>
            <a:endParaRPr lang="en-US" dirty="0"/>
          </a:p>
          <a:p>
            <a:r>
              <a:rPr lang="ar-IQ" dirty="0"/>
              <a:t>هم الذين بدأوا بالتنبّه إلى حقائق ما وراء البصر والستار، إذ ينشرون أجنحة الهمة عقب كل حركة وفكرة تخالف أدب الحضور والمعية أمام كل غفلة صغيرة، كانت أم كبيرة تكثفت في القلب وغشيت أفق البصيرة.</a:t>
            </a:r>
            <a:endParaRPr lang="en-US" dirty="0"/>
          </a:p>
        </p:txBody>
      </p:sp>
    </p:spTree>
    <p:extLst>
      <p:ext uri="{BB962C8B-B14F-4D97-AF65-F5344CB8AC3E}">
        <p14:creationId xmlns:p14="http://schemas.microsoft.com/office/powerpoint/2010/main" val="3141979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0"/>
            <a:ext cx="8928992" cy="6741368"/>
          </a:xfrm>
        </p:spPr>
        <p:txBody>
          <a:bodyPr>
            <a:normAutofit fontScale="92500"/>
          </a:bodyPr>
          <a:lstStyle/>
          <a:p>
            <a:r>
              <a:rPr lang="ar-IQ" smtClean="0"/>
              <a:t>3-توبة </a:t>
            </a:r>
            <a:r>
              <a:rPr lang="ar-IQ" dirty="0"/>
              <a:t>أخص الخواص: وهي الرجوع من اشتغال القلب بغير ذكر الله تعالى، ولو خطر بالقلب ولو لحظة غير الله تعالى تابوا من ساعته، فهم يستغرقون بمطالعة الله تعالى في جميع أحوالهم وهذا مقام الأنبياء –عليهم السلام- ونبيّنا الأكرم -</a:t>
            </a:r>
            <a:r>
              <a:rPr lang="en-US" dirty="0">
                <a:sym typeface="Ali- Arabesque"/>
              </a:rPr>
              <a:t></a:t>
            </a:r>
            <a:r>
              <a:rPr lang="ar-IQ" dirty="0"/>
              <a:t>- ولهذا يقول: -</a:t>
            </a:r>
            <a:r>
              <a:rPr lang="en-US" dirty="0">
                <a:sym typeface="Ali- Arabesque"/>
              </a:rPr>
              <a:t></a:t>
            </a:r>
            <a:r>
              <a:rPr lang="ar-IQ" dirty="0"/>
              <a:t>- « وَاللَّهِ إِنِّي لأَسْتَغْفِرُ اللَّهَ وَأَتُوبُ إِلَيْهِ فِي الْيَوْمِ أَكْثَرَ مِنْ سَبْعِينَ مَرَّةً »</a:t>
            </a:r>
            <a:r>
              <a:rPr lang="ar-IQ" baseline="30000" dirty="0"/>
              <a:t>()</a:t>
            </a:r>
            <a:r>
              <a:rPr lang="ar-IQ" dirty="0"/>
              <a:t>.</a:t>
            </a:r>
            <a:endParaRPr lang="en-US" dirty="0"/>
          </a:p>
          <a:p>
            <a:r>
              <a:rPr lang="ar-IQ" dirty="0" smtClean="0"/>
              <a:t>  </a:t>
            </a:r>
            <a:r>
              <a:rPr lang="ar-IQ" dirty="0"/>
              <a:t>ان الالتجاء إلى الله تعالى خوف العقوبة هو التوبة، وهو صفة جميع المؤمنين كما قال تعالى: [ وَتُوبُوا إِلَى اللَّهِ جَمِيعًا أَيُّهَ الْمُؤْمِنُونَ لَعَلَّكُمْ تُفْلِحُون] (سورة النور: 31)، وأما الفناء في الله تعالى برغبة الحفاظ على المقامات والدرجات هو الإنابة وهي صفة المقربين من </a:t>
            </a:r>
            <a:r>
              <a:rPr lang="ar-IQ" dirty="0" smtClean="0"/>
              <a:t>الأولياء</a:t>
            </a:r>
          </a:p>
          <a:p>
            <a:pPr marL="0" indent="0">
              <a:buNone/>
            </a:pPr>
            <a:r>
              <a:rPr lang="ar-IQ" dirty="0"/>
              <a:t>والصالحين، قال تعالى: [وَأَنِيبُوا إِلَى رَبِّكُمْ وَأَسْلِمُوا لَهُ ] (سورة الزمر: 54)، والانغلاق تجاه كل ما سواه تعالى هو الأوبة وهي خاصية  الأنبياء والمرسلين عليهم الصلاة والسلام، قال تعالى: [نعْمَ الْعَبْدُ إِنَّهُ أَوَّاب</a:t>
            </a:r>
            <a:r>
              <a:rPr lang="ar-IQ" dirty="0" smtClean="0"/>
              <a:t>].</a:t>
            </a:r>
            <a:r>
              <a:rPr lang="ar-IQ" baseline="30000" dirty="0" smtClean="0"/>
              <a:t> </a:t>
            </a:r>
            <a:r>
              <a:rPr lang="ar-IQ" dirty="0" smtClean="0"/>
              <a:t> </a:t>
            </a:r>
            <a:endParaRPr lang="ar-IQ" dirty="0"/>
          </a:p>
        </p:txBody>
      </p:sp>
    </p:spTree>
    <p:extLst>
      <p:ext uri="{BB962C8B-B14F-4D97-AF65-F5344CB8AC3E}">
        <p14:creationId xmlns:p14="http://schemas.microsoft.com/office/powerpoint/2010/main" val="3629346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188640"/>
            <a:ext cx="8507288" cy="5937523"/>
          </a:xfrm>
        </p:spPr>
        <p:txBody>
          <a:bodyPr/>
          <a:lstStyle/>
          <a:p>
            <a:r>
              <a:rPr lang="ar-IQ" b="1" dirty="0"/>
              <a:t>التقسيم الثاني: تقسيم التوبة باعتبار الحقوق:</a:t>
            </a:r>
            <a:endParaRPr lang="en-US" dirty="0"/>
          </a:p>
          <a:p>
            <a:r>
              <a:rPr lang="ar-IQ" dirty="0"/>
              <a:t>1-ما يتعلق بمحض حق الله تعالى محضاً: وتصح التوبة فيه دون مراعاة غيره، إذ لا حق فيه إلاّ </a:t>
            </a:r>
            <a:r>
              <a:rPr lang="ar-IQ"/>
              <a:t>لله </a:t>
            </a:r>
            <a:r>
              <a:rPr lang="ar-IQ" smtClean="0"/>
              <a:t>تعالى .</a:t>
            </a:r>
            <a:endParaRPr lang="en-US" dirty="0"/>
          </a:p>
          <a:p>
            <a:r>
              <a:rPr lang="ar-IQ" dirty="0"/>
              <a:t>2-ما يتعلق بحقوق الآدميين، وهو على قسمين: والأول ما لا يصح الخروج دون حق العباد، كاغتصاب شيء من مال العباد وغيره، والثاني وهو ما يصح دونه، كتوبة القاتل، فإذا ندمت صحت توبته في حق الله تعالى، مثل: عدم تسليم القاتل نفسه </a:t>
            </a:r>
            <a:r>
              <a:rPr lang="ar-IQ" dirty="0" err="1"/>
              <a:t>ليستقاد</a:t>
            </a:r>
            <a:r>
              <a:rPr lang="ar-IQ" dirty="0"/>
              <a:t> منه، وكان منعه من القصاص من مستحقه معصية جديدة لا تقدح في </a:t>
            </a:r>
            <a:r>
              <a:rPr lang="ar-IQ" dirty="0" smtClean="0"/>
              <a:t>التوبة.</a:t>
            </a:r>
            <a:endParaRPr lang="ar-IQ" dirty="0"/>
          </a:p>
        </p:txBody>
      </p:sp>
    </p:spTree>
    <p:extLst>
      <p:ext uri="{BB962C8B-B14F-4D97-AF65-F5344CB8AC3E}">
        <p14:creationId xmlns:p14="http://schemas.microsoft.com/office/powerpoint/2010/main" val="1858460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260648"/>
            <a:ext cx="8507288" cy="5865515"/>
          </a:xfrm>
        </p:spPr>
        <p:txBody>
          <a:bodyPr/>
          <a:lstStyle/>
          <a:p>
            <a:r>
              <a:rPr lang="ar-IQ" b="1" dirty="0"/>
              <a:t>أركان التوبة وشروطها:</a:t>
            </a:r>
            <a:endParaRPr lang="en-US" dirty="0"/>
          </a:p>
          <a:p>
            <a:r>
              <a:rPr lang="ar-IQ" smtClean="0"/>
              <a:t>هناك </a:t>
            </a:r>
            <a:r>
              <a:rPr lang="ar-IQ" dirty="0"/>
              <a:t>أركان وشروط للتوبة في الإسلام، وأجملها ما </a:t>
            </a:r>
            <a:r>
              <a:rPr lang="ar-IQ" dirty="0" smtClean="0"/>
              <a:t>يأتي:</a:t>
            </a:r>
          </a:p>
          <a:p>
            <a:r>
              <a:rPr lang="ar-IQ" dirty="0"/>
              <a:t>1-الندم على المعصية من حيث كونها معصية، ويعتد بهذا الندم إذا كان على فاته من رعاية حقوق الله تعالى، لا لحظ دنيوي أو غيره.</a:t>
            </a:r>
            <a:endParaRPr lang="en-US" dirty="0"/>
          </a:p>
          <a:p>
            <a:r>
              <a:rPr lang="ar-IQ" dirty="0"/>
              <a:t>2-العزم على أن لا يعود في المستقبل إلى ما جنى، أو إلى مثله.</a:t>
            </a:r>
            <a:endParaRPr lang="en-US" dirty="0"/>
          </a:p>
          <a:p>
            <a:r>
              <a:rPr lang="ar-IQ" dirty="0"/>
              <a:t>3-الاقلاع عن الذنب إن كان ملتبساً أو مصرّاً على المعاودة إليه، وهو منقول عن الإمام الشافعي-~-.</a:t>
            </a:r>
            <a:endParaRPr lang="en-US" dirty="0"/>
          </a:p>
          <a:p>
            <a:endParaRPr lang="ar-IQ" dirty="0"/>
          </a:p>
        </p:txBody>
      </p:sp>
    </p:spTree>
    <p:extLst>
      <p:ext uri="{BB962C8B-B14F-4D97-AF65-F5344CB8AC3E}">
        <p14:creationId xmlns:p14="http://schemas.microsoft.com/office/powerpoint/2010/main" val="4820933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0" y="116632"/>
            <a:ext cx="9036496" cy="6624736"/>
          </a:xfrm>
        </p:spPr>
        <p:txBody>
          <a:bodyPr/>
          <a:lstStyle/>
          <a:p>
            <a:pPr algn="just"/>
            <a:r>
              <a:rPr lang="ar-IQ" dirty="0"/>
              <a:t>4-الاستغفار </a:t>
            </a:r>
            <a:r>
              <a:rPr lang="ar-IQ" dirty="0" smtClean="0"/>
              <a:t>لفظاً </a:t>
            </a:r>
            <a:r>
              <a:rPr lang="ar-IQ" dirty="0"/>
              <a:t>لقوله تعالى: [ وَالَّذِينَ إِذَا فَعَلُوا فَاحِشَةً أَوْ ظَلَمُوا أَنْفُسَهُمْ ذَكَرُوا اللَّهَ فَاسْتَغْفَرُوا لِذُنُوبِهِمْ وَمَنْ يَغْفِرُ الذُّنُوبَ إِلَّا اللَّهُ وَلَمْ يُصِرُّوا عَلَى مَا فَعَلُوا وَهُمْ يَعْلَمُونَ] (سورة آل عمران: 135) . </a:t>
            </a:r>
            <a:endParaRPr lang="ar-IQ" dirty="0" smtClean="0"/>
          </a:p>
          <a:p>
            <a:pPr algn="just"/>
            <a:r>
              <a:rPr lang="ar-IQ" dirty="0"/>
              <a:t>5-وقوع التوبة في وقتها وهو قبل غرغرة الروح عند النزع، فإنه يدل على القبول التوبة عندما تظهر علامات </a:t>
            </a:r>
            <a:r>
              <a:rPr lang="ar-IQ" dirty="0" smtClean="0"/>
              <a:t>الموت.</a:t>
            </a:r>
          </a:p>
          <a:p>
            <a:pPr algn="just"/>
            <a:r>
              <a:rPr lang="ar-IQ" dirty="0"/>
              <a:t>6-أن لا يكون عن </a:t>
            </a:r>
            <a:r>
              <a:rPr lang="ar-IQ" dirty="0" smtClean="0"/>
              <a:t>اضطرار </a:t>
            </a:r>
            <a:r>
              <a:rPr lang="ar-IQ" dirty="0"/>
              <a:t>كظهور الآيات، كقوله تعالى: [هَلْ يَنْظُرُونَ إِلَّا أَنْ تَأْتِيَهُمُ الْمَلَائِكَةُ أَوْ يَأْتِيَ رَبُّكَ أَوْ يَأْتِيَ بَعْضُ آيَاتِ رَبِّكَ يَوْمَ يَأْتِي بَعْضُ آيَاتِ رَبِّكَ لَا يَنْفَعُ نَفْسًا إِيمَانُهَا لَمْ تَكُنْ آمَنَتْ مِنْ قَبْلُ أَوْ كَسَبَتْ فِي إِيمَانِهَا خَيْرًا قُلِ انْتَظِرُوا إِنَّا مُنْتَظِرُونَ] (سورة الأنعام: 158</a:t>
            </a:r>
            <a:r>
              <a:rPr lang="ar-IQ" dirty="0" smtClean="0"/>
              <a:t>).</a:t>
            </a:r>
          </a:p>
          <a:p>
            <a:pPr algn="just"/>
            <a:r>
              <a:rPr lang="ar-IQ" dirty="0"/>
              <a:t>9-التداراك، كتسليم ما وجب في ترك الزكاة ومثله في ترك الصلاة والصيام، وكذا ردّ </a:t>
            </a:r>
            <a:r>
              <a:rPr lang="ar-IQ" dirty="0" smtClean="0"/>
              <a:t>المغصوب.</a:t>
            </a:r>
            <a:endParaRPr lang="ar-IQ" dirty="0"/>
          </a:p>
        </p:txBody>
      </p:sp>
    </p:spTree>
    <p:extLst>
      <p:ext uri="{BB962C8B-B14F-4D97-AF65-F5344CB8AC3E}">
        <p14:creationId xmlns:p14="http://schemas.microsoft.com/office/powerpoint/2010/main" val="2638795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188640"/>
            <a:ext cx="8507288" cy="5937523"/>
          </a:xfrm>
        </p:spPr>
        <p:txBody>
          <a:bodyPr/>
          <a:lstStyle/>
          <a:p>
            <a:r>
              <a:rPr lang="ar-IQ" b="1" dirty="0"/>
              <a:t>المبحث الأول: مقام التوبة تعريفها وأقسامها وحكمها</a:t>
            </a:r>
            <a:endParaRPr lang="en-US" dirty="0"/>
          </a:p>
          <a:p>
            <a:r>
              <a:rPr lang="ar-IQ" dirty="0"/>
              <a:t>تمهيد:</a:t>
            </a:r>
            <a:endParaRPr lang="en-US" dirty="0"/>
          </a:p>
          <a:p>
            <a:r>
              <a:rPr lang="ar-SA" dirty="0"/>
              <a:t>  </a:t>
            </a:r>
            <a:r>
              <a:rPr lang="ar-SA" dirty="0" smtClean="0"/>
              <a:t>إن </a:t>
            </a:r>
            <a:r>
              <a:rPr lang="ar-SA" dirty="0"/>
              <a:t>تزكية النفوس وتطهيرها من فساد الاعتقادات وسوء الأخلاق من أعظم غايات بعثة  الأنبياء -عليهم الصلاة والسلام-.</a:t>
            </a:r>
            <a:endParaRPr lang="en-US" dirty="0"/>
          </a:p>
          <a:p>
            <a:r>
              <a:rPr lang="ar-SA" dirty="0"/>
              <a:t> </a:t>
            </a:r>
            <a:r>
              <a:rPr lang="ar-SA" dirty="0" smtClean="0"/>
              <a:t>وتزكية </a:t>
            </a:r>
            <a:r>
              <a:rPr lang="ar-SA" dirty="0"/>
              <a:t>النفوس </a:t>
            </a:r>
            <a:r>
              <a:rPr lang="ar-IQ" dirty="0" smtClean="0"/>
              <a:t>هي:</a:t>
            </a:r>
            <a:r>
              <a:rPr lang="ar-SA" dirty="0" smtClean="0"/>
              <a:t> </a:t>
            </a:r>
            <a:r>
              <a:rPr lang="ar-SA" dirty="0"/>
              <a:t>تطهيرها وتنقيحها من القبائح والرذائل العقدية كالشرك والشك والشقاق والنفاق، أو الأخلاقية كالجبن والبخل والحقد والحسد والظلم والكذب، وتحليتها وتجميلها بالفضائل ومحاسن الصفات التي وردت بها نصوص الشرعية.</a:t>
            </a:r>
            <a:endParaRPr lang="en-US" dirty="0"/>
          </a:p>
          <a:p>
            <a:endParaRPr lang="ar-IQ" dirty="0"/>
          </a:p>
        </p:txBody>
      </p:sp>
    </p:spTree>
    <p:extLst>
      <p:ext uri="{BB962C8B-B14F-4D97-AF65-F5344CB8AC3E}">
        <p14:creationId xmlns:p14="http://schemas.microsoft.com/office/powerpoint/2010/main" val="2704574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404664"/>
            <a:ext cx="8291264" cy="5721499"/>
          </a:xfrm>
        </p:spPr>
        <p:txBody>
          <a:bodyPr/>
          <a:lstStyle/>
          <a:p>
            <a:r>
              <a:rPr lang="ar-SA" dirty="0"/>
              <a:t>والدين كله سبيل للتزكية، فالشريعة الإسلامية بما فيها من اعتقادات وعبادات وأخلاق وأحكام شرعية في المجالات المختلفة كلها طريق لتزكية النفوس، والتزام أحكام الدين في الظاهر والباطن، في العلم والعمل، في العبادات والمعاملات. </a:t>
            </a:r>
            <a:endParaRPr lang="en-US" dirty="0"/>
          </a:p>
          <a:p>
            <a:r>
              <a:rPr lang="en-US"/>
              <a:t> </a:t>
            </a:r>
            <a:r>
              <a:rPr lang="ar-SA" b="1" smtClean="0"/>
              <a:t>التوبة</a:t>
            </a:r>
            <a:r>
              <a:rPr lang="ar-SA" b="1" dirty="0"/>
              <a:t>: </a:t>
            </a:r>
            <a:endParaRPr lang="en-US" dirty="0"/>
          </a:p>
          <a:p>
            <a:r>
              <a:rPr lang="ar-SA" dirty="0"/>
              <a:t> </a:t>
            </a:r>
            <a:r>
              <a:rPr lang="ar-SA" dirty="0" smtClean="0"/>
              <a:t>التوبة </a:t>
            </a:r>
            <a:r>
              <a:rPr lang="ar-SA" dirty="0"/>
              <a:t>لفظ يشترك فيه العبد والرب سبحانه وتعالى، فإذا نسبت إلى العبد فالمعنى أنه رجع إلى ربه عن المعصية، وإذا وصف بها الرب تبارك وتعالى والمعنى أنه: ألطف على عبده برحمته وفضله.  </a:t>
            </a:r>
            <a:endParaRPr lang="en-US" dirty="0"/>
          </a:p>
          <a:p>
            <a:endParaRPr lang="ar-IQ" dirty="0"/>
          </a:p>
        </p:txBody>
      </p:sp>
    </p:spTree>
    <p:extLst>
      <p:ext uri="{BB962C8B-B14F-4D97-AF65-F5344CB8AC3E}">
        <p14:creationId xmlns:p14="http://schemas.microsoft.com/office/powerpoint/2010/main" val="625637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07504" y="116632"/>
            <a:ext cx="8784976" cy="6624736"/>
          </a:xfrm>
        </p:spPr>
        <p:txBody>
          <a:bodyPr>
            <a:normAutofit/>
          </a:bodyPr>
          <a:lstStyle/>
          <a:p>
            <a:r>
              <a:rPr lang="ar-SA" b="1" dirty="0"/>
              <a:t>تعريف التوبة:</a:t>
            </a:r>
            <a:r>
              <a:rPr lang="ar-SA" dirty="0"/>
              <a:t> </a:t>
            </a:r>
            <a:endParaRPr lang="en-US" dirty="0"/>
          </a:p>
          <a:p>
            <a:r>
              <a:rPr lang="ar-SA" dirty="0"/>
              <a:t>التوبة لغة: قال ابن منظور : من تاب يتوب، و هي الرجوع من الذنب والتوبة مثله </a:t>
            </a:r>
            <a:r>
              <a:rPr lang="ar-IQ" dirty="0" smtClean="0"/>
              <a:t>.</a:t>
            </a:r>
            <a:endParaRPr lang="en-US" dirty="0"/>
          </a:p>
          <a:p>
            <a:r>
              <a:rPr lang="ar-IQ" dirty="0"/>
              <a:t> </a:t>
            </a:r>
            <a:r>
              <a:rPr lang="ar-IQ" dirty="0" smtClean="0"/>
              <a:t>وقد </a:t>
            </a:r>
            <a:r>
              <a:rPr lang="ar-IQ" dirty="0"/>
              <a:t>وردت في القرآن الكريم بثلاثة </a:t>
            </a:r>
            <a:r>
              <a:rPr lang="ar-IQ" dirty="0" smtClean="0"/>
              <a:t>معان:</a:t>
            </a:r>
            <a:endParaRPr lang="en-US" dirty="0"/>
          </a:p>
          <a:p>
            <a:r>
              <a:rPr lang="ar-IQ" dirty="0"/>
              <a:t>الأول: بمعنى التجاوز والعفو وذلك إذا تعدى بـ(على</a:t>
            </a:r>
            <a:r>
              <a:rPr lang="ar-IQ" dirty="0" smtClean="0"/>
              <a:t>)،كقوله </a:t>
            </a:r>
            <a:r>
              <a:rPr lang="ar-IQ" dirty="0"/>
              <a:t>تعالى: [فَتَابَ عَلَيْكُمْ إِنَّهُ هُوَ التَّوَّابُ الرَّحِيمُ ] (سورة البقرة: 54)، وتاب الله عليه </a:t>
            </a:r>
            <a:r>
              <a:rPr lang="ar-IQ" dirty="0" smtClean="0"/>
              <a:t>بالمغفرة.</a:t>
            </a:r>
            <a:endParaRPr lang="en-US" dirty="0"/>
          </a:p>
          <a:p>
            <a:r>
              <a:rPr lang="ar-IQ" dirty="0"/>
              <a:t>الثاني: بمعنى الرجوع والإنابة، إذا تعدى بـ(إلى)، كقوله تعالى: [ إِنِّي تُبْتُ إِلَيْكَ] (سورة الأحقاف: 15).</a:t>
            </a:r>
            <a:endParaRPr lang="en-US" dirty="0"/>
          </a:p>
          <a:p>
            <a:r>
              <a:rPr lang="ar-IQ" dirty="0"/>
              <a:t>الثالث: بمعنى الندم على الزلة، كقوله تعالى: [إِلَّا الَّذِينَ تَابُوا وَأَصْلَحُوا وَبَيَّنُوا فَأُولَئِكَ أَتُوبُ عَلَيْهِمْ وَأَنَا التَّوَّابُ الرَّحِيمُ ] (سورة البقرة: 160).</a:t>
            </a:r>
            <a:endParaRPr lang="en-US" dirty="0"/>
          </a:p>
          <a:p>
            <a:endParaRPr lang="ar-IQ" dirty="0"/>
          </a:p>
        </p:txBody>
      </p:sp>
    </p:spTree>
    <p:extLst>
      <p:ext uri="{BB962C8B-B14F-4D97-AF65-F5344CB8AC3E}">
        <p14:creationId xmlns:p14="http://schemas.microsoft.com/office/powerpoint/2010/main" val="1011184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332656"/>
            <a:ext cx="8640960" cy="6336704"/>
          </a:xfrm>
        </p:spPr>
        <p:txBody>
          <a:bodyPr/>
          <a:lstStyle/>
          <a:p>
            <a:r>
              <a:rPr lang="ar-SA" b="1" dirty="0"/>
              <a:t>وفي الاصطلاح هناك تعاريف كثيرة متقاربة المعنى، منها:</a:t>
            </a:r>
            <a:endParaRPr lang="en-US" dirty="0"/>
          </a:p>
          <a:p>
            <a:r>
              <a:rPr lang="ar-SA" dirty="0"/>
              <a:t>1-قال الإمام ابن جرير الطبري - </a:t>
            </a:r>
            <a:r>
              <a:rPr lang="ar-IQ" dirty="0"/>
              <a:t>رحمه الله -</a:t>
            </a:r>
            <a:r>
              <a:rPr lang="ar-SA" dirty="0"/>
              <a:t>: ((معنى التوبة من العبد إلى الله، إنابته إلى طاعته وأوبته إلى ما يرضيه ، بترك ما يسخطه من الأمور التي كان عليها مقيما مما يكرهه ربه</a:t>
            </a:r>
            <a:r>
              <a:rPr lang="ar-SA" dirty="0" smtClean="0"/>
              <a:t>))</a:t>
            </a:r>
            <a:r>
              <a:rPr lang="ar-IQ" dirty="0" smtClean="0"/>
              <a:t>.</a:t>
            </a:r>
          </a:p>
          <a:p>
            <a:r>
              <a:rPr lang="ar-IQ" dirty="0"/>
              <a:t>2</a:t>
            </a:r>
            <a:r>
              <a:rPr lang="ar-SA" dirty="0"/>
              <a:t>-قال الإمام أبو القاسم الجنيد البغدادي- </a:t>
            </a:r>
            <a:r>
              <a:rPr lang="ar-IQ" dirty="0"/>
              <a:t>رحمه الله -: </a:t>
            </a:r>
            <a:r>
              <a:rPr lang="ar-SA" dirty="0"/>
              <a:t> (( التوبة: نسيان ذنبك وإخراج حلاوة ذلك الفعل من قلبك خروجاً لا يبقى له أثر في السلوك</a:t>
            </a:r>
            <a:r>
              <a:rPr lang="ar-SA" dirty="0" smtClean="0"/>
              <a:t>))</a:t>
            </a:r>
            <a:r>
              <a:rPr lang="ar-IQ" dirty="0" smtClean="0"/>
              <a:t>.</a:t>
            </a:r>
          </a:p>
          <a:p>
            <a:r>
              <a:rPr lang="ar-IQ" dirty="0"/>
              <a:t>3-قال أبو القاسم القشيري </a:t>
            </a:r>
            <a:r>
              <a:rPr lang="ar-SA" dirty="0"/>
              <a:t>- </a:t>
            </a:r>
            <a:r>
              <a:rPr lang="ar-IQ" dirty="0"/>
              <a:t>رحمه الله </a:t>
            </a:r>
            <a:r>
              <a:rPr lang="ar-SA" dirty="0"/>
              <a:t>-: (( التوبة: الرجوع عما كان مذموماً في الشرع إلى ما هو محمود فيه</a:t>
            </a:r>
            <a:r>
              <a:rPr lang="ar-SA" dirty="0" smtClean="0"/>
              <a:t>))</a:t>
            </a:r>
            <a:r>
              <a:rPr lang="ar-IQ" dirty="0" smtClean="0"/>
              <a:t>.</a:t>
            </a:r>
          </a:p>
          <a:p>
            <a:r>
              <a:rPr lang="ar-SA" dirty="0"/>
              <a:t>4-يقول الإمام أبو حامد الغزالي- </a:t>
            </a:r>
            <a:r>
              <a:rPr lang="ar-IQ" dirty="0"/>
              <a:t>رحمه الله </a:t>
            </a:r>
            <a:r>
              <a:rPr lang="ar-SA" dirty="0"/>
              <a:t>-: (( اعلم أن التوبة عبارة عن معنى ينتظم وتلتئم من ثلاثة أمور مرتبة : علم، وحال، وفعل</a:t>
            </a:r>
            <a:r>
              <a:rPr lang="ar-SA" dirty="0" smtClean="0"/>
              <a:t>))</a:t>
            </a:r>
            <a:r>
              <a:rPr lang="ar-IQ" dirty="0" smtClean="0"/>
              <a:t>.</a:t>
            </a:r>
            <a:r>
              <a:rPr lang="ar-SA" dirty="0" smtClean="0"/>
              <a:t>    </a:t>
            </a:r>
            <a:endParaRPr lang="ar-IQ" dirty="0"/>
          </a:p>
        </p:txBody>
      </p:sp>
    </p:spTree>
    <p:extLst>
      <p:ext uri="{BB962C8B-B14F-4D97-AF65-F5344CB8AC3E}">
        <p14:creationId xmlns:p14="http://schemas.microsoft.com/office/powerpoint/2010/main" val="3123049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188640"/>
            <a:ext cx="8784976" cy="6552728"/>
          </a:xfrm>
        </p:spPr>
        <p:txBody>
          <a:bodyPr>
            <a:normAutofit/>
          </a:bodyPr>
          <a:lstStyle/>
          <a:p>
            <a:pPr marL="0" indent="0">
              <a:buNone/>
            </a:pPr>
            <a:r>
              <a:rPr lang="ar-SA" dirty="0"/>
              <a:t>فالعلم هو الإيمان واليقين بأن الذنوب سموم مهلكة لا محالة تستوجب في الحال الندم ، وتقتضى فعلاً بالعدول عنها وتركها في الحال والمستقبل وبهذا الاعتبار قال</a:t>
            </a:r>
            <a:r>
              <a:rPr lang="ar-IQ" dirty="0"/>
              <a:t>-</a:t>
            </a:r>
            <a:r>
              <a:rPr lang="en-US" dirty="0">
                <a:sym typeface="Ali- Arabesque"/>
              </a:rPr>
              <a:t></a:t>
            </a:r>
            <a:r>
              <a:rPr lang="ar-IQ" dirty="0"/>
              <a:t>- من حديث عبدالله بن مسعود</a:t>
            </a:r>
            <a:r>
              <a:rPr lang="ar-SA" dirty="0"/>
              <a:t>-</a:t>
            </a:r>
            <a:r>
              <a:rPr lang="en-US" dirty="0">
                <a:sym typeface="AGA Arabesque"/>
              </a:rPr>
              <a:t></a:t>
            </a:r>
            <a:r>
              <a:rPr lang="ar-SA" dirty="0"/>
              <a:t>- </a:t>
            </a:r>
            <a:r>
              <a:rPr lang="ar-IQ" dirty="0"/>
              <a:t>«النَّدَمُ تَوْبَةٌ».</a:t>
            </a:r>
          </a:p>
          <a:p>
            <a:r>
              <a:rPr lang="ar-IQ" dirty="0" smtClean="0"/>
              <a:t>5</a:t>
            </a:r>
            <a:r>
              <a:rPr lang="ar-SA" dirty="0" smtClean="0"/>
              <a:t>-عرفها </a:t>
            </a:r>
            <a:r>
              <a:rPr lang="ar-SA" dirty="0"/>
              <a:t>الإمام القرطبي- </a:t>
            </a:r>
            <a:r>
              <a:rPr lang="ar-IQ" dirty="0"/>
              <a:t>رحمه الله -</a:t>
            </a:r>
            <a:r>
              <a:rPr lang="ar-SA" dirty="0"/>
              <a:t> بقوله : ((هي الندم بالقلب ، وترك المعصية في الحال والعزم على ألا يعود إلى مثلها ، وأن يكون ذلك حياءً من الله </a:t>
            </a:r>
            <a:r>
              <a:rPr lang="ar-SA" dirty="0" smtClean="0"/>
              <a:t>))</a:t>
            </a:r>
            <a:r>
              <a:rPr lang="ar-IQ" dirty="0" smtClean="0"/>
              <a:t>.</a:t>
            </a:r>
          </a:p>
          <a:p>
            <a:r>
              <a:rPr lang="ar-SA" dirty="0"/>
              <a:t> </a:t>
            </a:r>
            <a:r>
              <a:rPr lang="ar-IQ" dirty="0" smtClean="0"/>
              <a:t> </a:t>
            </a:r>
            <a:r>
              <a:rPr lang="ar-SA" dirty="0" smtClean="0"/>
              <a:t>فالذنوب </a:t>
            </a:r>
            <a:r>
              <a:rPr lang="ar-SA" dirty="0"/>
              <a:t>أسباب البعد عن لقاء الله تعالى، بل هي: إعراض عن الله، واتباع لهوى النفس و الشياطين،  قال سبحانه وتعالى: </a:t>
            </a:r>
            <a:r>
              <a:rPr lang="ar-IQ" dirty="0"/>
              <a:t>[</a:t>
            </a:r>
            <a:r>
              <a:rPr lang="ar-SA" dirty="0"/>
              <a:t>وَتُوبُوا إِلَى اللَّهِ جَمِيعاً أَيُّهَا </a:t>
            </a:r>
            <a:r>
              <a:rPr lang="ar-IQ" dirty="0"/>
              <a:t>الْمُؤْمِنُونَ لَعَلَّكُمْ تُفْلِحُونَ] ( النور 31). </a:t>
            </a:r>
          </a:p>
        </p:txBody>
      </p:sp>
    </p:spTree>
    <p:extLst>
      <p:ext uri="{BB962C8B-B14F-4D97-AF65-F5344CB8AC3E}">
        <p14:creationId xmlns:p14="http://schemas.microsoft.com/office/powerpoint/2010/main" val="2571043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116632"/>
            <a:ext cx="8856984" cy="6480720"/>
          </a:xfrm>
        </p:spPr>
        <p:txBody>
          <a:bodyPr/>
          <a:lstStyle/>
          <a:p>
            <a:r>
              <a:rPr lang="ar-SA" dirty="0"/>
              <a:t>مما سبق نستنتج أن التوبة هي معرفة العبد لقبح الذنوب وضررها عليه، فيقلع عنها مخلصا في إقلاعه عن الذنب لله تعالى، نادماً على ما بدر منه في الماضي من المعاصي قصداً، أو جهلاً ، عازماً عزماً أكيداً على عدم العودة إليها في المستقبل والقيام بفعل الطاعات والحسنات متحللاً من حقوق العباد بردها إليهم أو محصلاً البراءة </a:t>
            </a:r>
            <a:r>
              <a:rPr lang="ar-SA" dirty="0" smtClean="0"/>
              <a:t>منهم</a:t>
            </a:r>
            <a:r>
              <a:rPr lang="ar-IQ" dirty="0" smtClean="0"/>
              <a:t>.</a:t>
            </a:r>
          </a:p>
          <a:p>
            <a:r>
              <a:rPr lang="ar-SA" dirty="0" smtClean="0"/>
              <a:t> </a:t>
            </a:r>
            <a:r>
              <a:rPr lang="ar-IQ" b="1" dirty="0"/>
              <a:t>حكم التوبة:</a:t>
            </a:r>
            <a:endParaRPr lang="en-US" dirty="0"/>
          </a:p>
          <a:p>
            <a:r>
              <a:rPr lang="ar-IQ" dirty="0"/>
              <a:t>    اتفق العلماء على أن التوبة واجبة على الفور من جميع الذنوب والمعاصي، سواء أكانت كبائر، أم </a:t>
            </a:r>
            <a:r>
              <a:rPr lang="ar-IQ" dirty="0" smtClean="0"/>
              <a:t>صغائر.</a:t>
            </a:r>
          </a:p>
          <a:p>
            <a:r>
              <a:rPr lang="ar-IQ" dirty="0"/>
              <a:t>وقال الإمام أبو عبدالله القرطبي- رحمه الله - (ت: 671 هـ): (( واتفقت الأمة على أن التوبة فرض على المؤمنين</a:t>
            </a:r>
            <a:r>
              <a:rPr lang="ar-IQ" dirty="0" smtClean="0"/>
              <a:t>)).</a:t>
            </a:r>
            <a:r>
              <a:rPr lang="ar-IQ" baseline="30000" dirty="0" smtClean="0"/>
              <a:t> </a:t>
            </a:r>
            <a:endParaRPr lang="ar-IQ" dirty="0"/>
          </a:p>
        </p:txBody>
      </p:sp>
    </p:spTree>
    <p:extLst>
      <p:ext uri="{BB962C8B-B14F-4D97-AF65-F5344CB8AC3E}">
        <p14:creationId xmlns:p14="http://schemas.microsoft.com/office/powerpoint/2010/main" val="3581303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179512" y="260648"/>
            <a:ext cx="8712968" cy="6336704"/>
          </a:xfrm>
        </p:spPr>
        <p:txBody>
          <a:bodyPr/>
          <a:lstStyle/>
          <a:p>
            <a:r>
              <a:rPr lang="ar-IQ" dirty="0"/>
              <a:t> وقد دل على ذلك الكتاب والسنة: فمن القرآن الكريم:</a:t>
            </a:r>
            <a:endParaRPr lang="en-US" dirty="0"/>
          </a:p>
          <a:p>
            <a:r>
              <a:rPr lang="ar-IQ" dirty="0"/>
              <a:t> 1 - قوله تعالى: [ وَاسْتَغْفِرُوا رَبَّكُمْ ثُمَّ تُوبُوا إِلَيْهِ إِنَّ رَبِّي رَحِيمٌ وَدُودٌ ] (سورة هود: 90 ). </a:t>
            </a:r>
            <a:endParaRPr lang="en-US" dirty="0"/>
          </a:p>
          <a:p>
            <a:r>
              <a:rPr lang="ar-IQ" dirty="0"/>
              <a:t>2 - قوله تعالى: [ يَا أَيُّهَا الَّذِينَ آمَنُوا تُوبُوا إِلَى اللَّهِ تَوْبَةً نَصُوحًا ] (سورة التحريم: 8)</a:t>
            </a:r>
            <a:r>
              <a:rPr lang="ar-SA" dirty="0"/>
              <a:t> .</a:t>
            </a:r>
            <a:endParaRPr lang="en-US" dirty="0"/>
          </a:p>
          <a:p>
            <a:r>
              <a:rPr lang="ar-IQ" dirty="0"/>
              <a:t>4- وقوله تعالى: [ وَتُوبُوا إِلَى اللَّهِ جَمِيعًا أَيُّهَ الْمُؤْمِنُونَ لَعَلَّكُمْ تُفْلِحُونَ ] (سورة النور </a:t>
            </a:r>
            <a:r>
              <a:rPr lang="ar-SA" dirty="0"/>
              <a:t>:</a:t>
            </a:r>
            <a:r>
              <a:rPr lang="ar-IQ" dirty="0"/>
              <a:t>31</a:t>
            </a:r>
            <a:r>
              <a:rPr lang="ar-IQ" dirty="0" smtClean="0"/>
              <a:t>).</a:t>
            </a:r>
          </a:p>
          <a:p>
            <a:r>
              <a:rPr lang="ar-SA" dirty="0"/>
              <a:t>ومن السنة المطهرة:  حديث أبي هريرة-</a:t>
            </a:r>
            <a:r>
              <a:rPr lang="en-US" dirty="0">
                <a:sym typeface="AGA Arabesque"/>
              </a:rPr>
              <a:t></a:t>
            </a:r>
            <a:r>
              <a:rPr lang="ar-SA" dirty="0"/>
              <a:t>- عن النَّبيِّ - </a:t>
            </a:r>
            <a:r>
              <a:rPr lang="en-US" dirty="0">
                <a:sym typeface="Ali- Arabesque"/>
              </a:rPr>
              <a:t></a:t>
            </a:r>
            <a:r>
              <a:rPr lang="ar-SA" dirty="0"/>
              <a:t>- قال:« والله إني لأستغفر الله وأتوب إليه في اليوم أكثر من سبعين مرَّةً </a:t>
            </a:r>
            <a:r>
              <a:rPr lang="ar-SA" dirty="0" smtClean="0"/>
              <a:t>»</a:t>
            </a:r>
            <a:r>
              <a:rPr lang="ar-IQ" dirty="0" smtClean="0"/>
              <a:t>.</a:t>
            </a:r>
            <a:r>
              <a:rPr lang="ar-SA" dirty="0" smtClean="0"/>
              <a:t> </a:t>
            </a:r>
            <a:endParaRPr lang="ar-IQ" dirty="0"/>
          </a:p>
        </p:txBody>
      </p:sp>
    </p:spTree>
    <p:extLst>
      <p:ext uri="{BB962C8B-B14F-4D97-AF65-F5344CB8AC3E}">
        <p14:creationId xmlns:p14="http://schemas.microsoft.com/office/powerpoint/2010/main" val="3636234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endParaRPr lang="ar-IQ" dirty="0"/>
          </a:p>
        </p:txBody>
      </p:sp>
      <p:sp>
        <p:nvSpPr>
          <p:cNvPr id="3" name="عنصر نائب للمحتوى 2"/>
          <p:cNvSpPr>
            <a:spLocks noGrp="1"/>
          </p:cNvSpPr>
          <p:nvPr>
            <p:ph idx="1"/>
          </p:nvPr>
        </p:nvSpPr>
        <p:spPr>
          <a:xfrm>
            <a:off x="457200" y="260648"/>
            <a:ext cx="8507288" cy="5865515"/>
          </a:xfrm>
        </p:spPr>
        <p:txBody>
          <a:bodyPr>
            <a:normAutofit/>
          </a:bodyPr>
          <a:lstStyle/>
          <a:p>
            <a:pPr algn="just"/>
            <a:r>
              <a:rPr lang="ar-IQ" dirty="0"/>
              <a:t> فهذه النصوص من الكتاب والسنة، تدل على وجوب التوبة على الفور، لأن الأمر المجرد يدل على الوجوب والفورية عند جمهور </a:t>
            </a:r>
            <a:r>
              <a:rPr lang="ar-IQ" dirty="0" smtClean="0"/>
              <a:t>الأصوليين</a:t>
            </a:r>
            <a:r>
              <a:rPr lang="ar-IQ" baseline="30000" dirty="0" smtClean="0"/>
              <a:t>.</a:t>
            </a:r>
            <a:r>
              <a:rPr lang="ar-IQ" dirty="0" smtClean="0"/>
              <a:t> </a:t>
            </a:r>
            <a:endParaRPr lang="en-US" dirty="0"/>
          </a:p>
          <a:p>
            <a:pPr algn="just"/>
            <a:r>
              <a:rPr lang="ar-IQ" dirty="0"/>
              <a:t> </a:t>
            </a:r>
            <a:r>
              <a:rPr lang="ar-IQ" dirty="0" smtClean="0"/>
              <a:t>ومما </a:t>
            </a:r>
            <a:r>
              <a:rPr lang="ar-IQ" dirty="0"/>
              <a:t>تجدر الإشارة إليها أن التوبة هي أولى مقامات الصالحين، حيث إن السالك يبدأ في سلوكه وسيره إلى الله تعالى عبر برزخ الطريقة المنيفة بمقام التوبة وهي الدرجة الأولى، ومن ثمّ يقال إن فلاناً ألقن التوبة عند العالم الفلاني أو الشيخ الفلاني وذلك سنة ليلقّنه بآداب التوبة ويكون شاهداً عليه ويعلّمه عيوب نفسه ويرشده إلى ما بعد مقام التوبة من سائر المنازل والمقامات المدرجة في كتب التصوف، حيث إن مسيرة السالك يبدأ بالتوبة وينتهي بالعبودية التي هي آخر مقامات الصالحين.   </a:t>
            </a:r>
            <a:endParaRPr lang="en-US" dirty="0"/>
          </a:p>
          <a:p>
            <a:pPr marL="0" indent="0" algn="just">
              <a:buNone/>
            </a:pPr>
            <a:endParaRPr lang="ar-IQ" dirty="0"/>
          </a:p>
        </p:txBody>
      </p:sp>
    </p:spTree>
    <p:extLst>
      <p:ext uri="{BB962C8B-B14F-4D97-AF65-F5344CB8AC3E}">
        <p14:creationId xmlns:p14="http://schemas.microsoft.com/office/powerpoint/2010/main" val="297255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1443</TotalTime>
  <Words>1501</Words>
  <Application>Microsoft Office PowerPoint</Application>
  <PresentationFormat>عرض على الشاشة (3:4)‏</PresentationFormat>
  <Paragraphs>76</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سمة Office</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د. قاسم</dc:creator>
  <cp:lastModifiedBy>ZETTA</cp:lastModifiedBy>
  <cp:revision>20</cp:revision>
  <dcterms:created xsi:type="dcterms:W3CDTF">2016-04-05T18:04:07Z</dcterms:created>
  <dcterms:modified xsi:type="dcterms:W3CDTF">2020-04-15T11:42:30Z</dcterms:modified>
</cp:coreProperties>
</file>