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21/02/1441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21/02/1441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21/02/1441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21/02/1441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21/02/1441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21/02/1441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21/02/1441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21/02/1441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21/02/1441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21/02/1441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21/02/1441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21/02/1441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457200" y="260648"/>
            <a:ext cx="8363272" cy="5865515"/>
          </a:xfrm>
        </p:spPr>
        <p:style>
          <a:lnRef idx="1">
            <a:schemeClr val="accent3"/>
          </a:lnRef>
          <a:fillRef idx="2">
            <a:schemeClr val="accent3"/>
          </a:fillRef>
          <a:effectRef idx="1">
            <a:schemeClr val="accent3"/>
          </a:effectRef>
          <a:fontRef idx="minor">
            <a:schemeClr val="dk1"/>
          </a:fontRef>
        </p:style>
        <p:txBody>
          <a:bodyPr/>
          <a:lstStyle/>
          <a:p>
            <a:r>
              <a:rPr lang="ar-IQ" b="1" dirty="0"/>
              <a:t>المبحث الثالث(أمراض القلب وعلاجه)</a:t>
            </a:r>
            <a:endParaRPr lang="en-US" dirty="0"/>
          </a:p>
          <a:p>
            <a:r>
              <a:rPr lang="ar-IQ" dirty="0"/>
              <a:t>تمهيد:</a:t>
            </a:r>
            <a:endParaRPr lang="en-US" dirty="0"/>
          </a:p>
          <a:p>
            <a:r>
              <a:rPr lang="ar-IQ" dirty="0"/>
              <a:t>      ان أمراض القلب الباطنة أشد ضرراً من أمراض البدن والقلب </a:t>
            </a:r>
            <a:r>
              <a:rPr lang="ar-IQ" dirty="0" smtClean="0"/>
              <a:t>الظاهر </a:t>
            </a:r>
            <a:r>
              <a:rPr lang="ar-IQ" dirty="0"/>
              <a:t>لأنها تفوت عليه سعادة الأبد، ومرض القلب خفي وعلاجه عسير على من لم يصبر على مرارة دوائه، لأن دواءه مخالفة </a:t>
            </a:r>
            <a:r>
              <a:rPr lang="ar-IQ" dirty="0" smtClean="0"/>
              <a:t>الهوى.</a:t>
            </a:r>
            <a:endParaRPr lang="en-US" dirty="0"/>
          </a:p>
          <a:p>
            <a:r>
              <a:rPr lang="ar-IQ" dirty="0"/>
              <a:t>     وتطهير باطن الإنسان الذي ينتج عنه عمل الظاهر أولى، فإذا تم له ذلك التطهير صار جديراً بأن يقف بين يدي الله –عز وجل- تالياً </a:t>
            </a:r>
            <a:r>
              <a:rPr lang="ar-IQ" dirty="0" smtClean="0"/>
              <a:t>كتابه </a:t>
            </a:r>
            <a:r>
              <a:rPr lang="ar-IQ" dirty="0"/>
              <a:t>بخشوع وتضرّع وتدبّر</a:t>
            </a:r>
            <a:r>
              <a:rPr lang="en-US" dirty="0"/>
              <a:t> </a:t>
            </a:r>
            <a:r>
              <a:rPr lang="ar-IQ" dirty="0" smtClean="0"/>
              <a:t> </a:t>
            </a:r>
            <a:endParaRPr lang="en-US" dirty="0"/>
          </a:p>
          <a:p>
            <a:endParaRPr lang="ar-IQ" dirty="0"/>
          </a:p>
        </p:txBody>
      </p:sp>
    </p:spTree>
    <p:extLst>
      <p:ext uri="{BB962C8B-B14F-4D97-AF65-F5344CB8AC3E}">
        <p14:creationId xmlns:p14="http://schemas.microsoft.com/office/powerpoint/2010/main" val="37706609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79512" y="260648"/>
            <a:ext cx="8784976" cy="6336704"/>
          </a:xfrm>
        </p:spPr>
        <p:txBody>
          <a:bodyPr/>
          <a:lstStyle/>
          <a:p>
            <a:r>
              <a:rPr lang="ar-IQ" dirty="0"/>
              <a:t>2-التكبر على الرسل-عليهم الصلاة والسلام-: من حيث تعزز النفس وترفعها عن الانقياد لبشر قبل سائر الناس، بأن يصرف نفسه عن الفكر والاستبصار ليبقى في ظلمة </a:t>
            </a:r>
            <a:r>
              <a:rPr lang="ar-IQ" dirty="0" smtClean="0"/>
              <a:t>الجهل، </a:t>
            </a:r>
            <a:r>
              <a:rPr lang="ar-IQ" dirty="0"/>
              <a:t>وفي ظنه أنه محق مع معرفته بأنه </a:t>
            </a:r>
            <a:r>
              <a:rPr lang="ar-IQ" dirty="0" smtClean="0"/>
              <a:t>الحق:[</a:t>
            </a:r>
            <a:r>
              <a:rPr lang="ar-IQ" dirty="0"/>
              <a:t>وَجَحَدُوا بِهَا </a:t>
            </a:r>
            <a:r>
              <a:rPr lang="ar-IQ" dirty="0" err="1"/>
              <a:t>وَاسْتَيْقَنَتْهَا</a:t>
            </a:r>
            <a:r>
              <a:rPr lang="ar-IQ" dirty="0"/>
              <a:t> أَنْفُسُهُمْ ظُلْمًا وَعُلُوًّا فَانْظُرْ كَيْفَ كَانَ عَاقِبَةُ الْمُفْسِدِينَ ] (سورة النمل:14). </a:t>
            </a:r>
            <a:endParaRPr lang="en-US" dirty="0"/>
          </a:p>
          <a:p>
            <a:r>
              <a:rPr lang="ar-IQ" dirty="0"/>
              <a:t>    وقوله تعالى: [وَقَالُوا لَوْلَا نُزِّلَ هَذَا الْقُرْآَنُ عَلَى رَجُلٍ مِنَ الْقَرْيَتَيْنِ عَظِيمٍ] (سورة الزخرف:31). </a:t>
            </a:r>
            <a:endParaRPr lang="en-US" dirty="0"/>
          </a:p>
          <a:p>
            <a:r>
              <a:rPr lang="ar-IQ" dirty="0" smtClean="0"/>
              <a:t> </a:t>
            </a:r>
            <a:r>
              <a:rPr lang="ar-IQ" dirty="0"/>
              <a:t>قال أبو جعفر بن محمد جرير الطبري(ت:310هـ)- رحمه الله -: القائل هو: الوليد بن المغيرة، قال: لو كان ما يقول محمد حقاً أنزل عليّ هذا، أو على ابن مسعود </a:t>
            </a:r>
            <a:r>
              <a:rPr lang="ar-IQ" dirty="0" smtClean="0"/>
              <a:t>الثقفي.</a:t>
            </a:r>
            <a:endParaRPr lang="en-US" dirty="0"/>
          </a:p>
          <a:p>
            <a:endParaRPr lang="ar-IQ" dirty="0"/>
          </a:p>
        </p:txBody>
      </p:sp>
    </p:spTree>
    <p:extLst>
      <p:ext uri="{BB962C8B-B14F-4D97-AF65-F5344CB8AC3E}">
        <p14:creationId xmlns:p14="http://schemas.microsoft.com/office/powerpoint/2010/main" val="4263886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79512" y="188640"/>
            <a:ext cx="8856984" cy="6480720"/>
          </a:xfrm>
        </p:spPr>
        <p:txBody>
          <a:bodyPr/>
          <a:lstStyle/>
          <a:p>
            <a:r>
              <a:rPr lang="ar-IQ" dirty="0"/>
              <a:t>3- التكبر على العباد: بأن يستعظم نفسه ويستحقر غيره، وهو على أربعة مراتب:</a:t>
            </a:r>
            <a:endParaRPr lang="en-US" dirty="0"/>
          </a:p>
          <a:p>
            <a:r>
              <a:rPr lang="ar-IQ" dirty="0"/>
              <a:t>أولاً: وهو أن يكون التكبر </a:t>
            </a:r>
            <a:r>
              <a:rPr lang="ar-IQ" dirty="0" smtClean="0"/>
              <a:t>مستقراً </a:t>
            </a:r>
            <a:r>
              <a:rPr lang="ar-IQ" dirty="0"/>
              <a:t>في قلب الإنسان، فهو يرى نفسه خيراً من غيره. </a:t>
            </a:r>
            <a:endParaRPr lang="en-US" dirty="0"/>
          </a:p>
          <a:p>
            <a:r>
              <a:rPr lang="ar-IQ" dirty="0"/>
              <a:t>ثانياً: أن يظهر التكبر بأفعاله، مثل الترفع بالمجالس والتقدم على الأقران والإنكار على من يقصر في حقه.</a:t>
            </a:r>
            <a:endParaRPr lang="en-US" dirty="0"/>
          </a:p>
          <a:p>
            <a:r>
              <a:rPr lang="ar-IQ" dirty="0"/>
              <a:t>ثالثاً: أن يظهر التكبر على اللسان، كالدعاوي والمفاخرة وتزكية النفس في معرض المفاخرة لغيره، كالتكبر بالنسب. </a:t>
            </a:r>
            <a:endParaRPr lang="en-US" dirty="0"/>
          </a:p>
          <a:p>
            <a:r>
              <a:rPr lang="ar-IQ" dirty="0"/>
              <a:t>رابعاً: التكبر بالمال بين الاغنياء، والجمال بين </a:t>
            </a:r>
            <a:r>
              <a:rPr lang="ar-IQ" dirty="0" smtClean="0"/>
              <a:t>النساء.</a:t>
            </a:r>
            <a:endParaRPr lang="ar-IQ" dirty="0"/>
          </a:p>
        </p:txBody>
      </p:sp>
    </p:spTree>
    <p:extLst>
      <p:ext uri="{BB962C8B-B14F-4D97-AF65-F5344CB8AC3E}">
        <p14:creationId xmlns:p14="http://schemas.microsoft.com/office/powerpoint/2010/main" val="1274675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457200" y="260648"/>
            <a:ext cx="8363272" cy="6264696"/>
          </a:xfrm>
        </p:spPr>
        <p:txBody>
          <a:bodyPr/>
          <a:lstStyle/>
          <a:p>
            <a:r>
              <a:rPr lang="ar-IQ" b="1" dirty="0"/>
              <a:t>حكمه ومعالجته:</a:t>
            </a:r>
            <a:endParaRPr lang="en-US" dirty="0"/>
          </a:p>
          <a:p>
            <a:r>
              <a:rPr lang="ar-IQ" dirty="0"/>
              <a:t>       فإزالة هذا الوصف أعني الكبر فرض عين، وهي لا تكون بمجرد التمني، بل بالمعالجة باستعمال الأدوية النافعة في إزالته، بل ينبغي أن تكمل بالعمل وتجرب بأفعال المتواضعين في مواقع هيجان الكبر في النفس، وذلك بأن يمتحن النفس بخمس امتحانات </a:t>
            </a:r>
            <a:r>
              <a:rPr lang="ar-IQ" dirty="0" smtClean="0"/>
              <a:t>وهي وسيلة لاستخراج </a:t>
            </a:r>
            <a:r>
              <a:rPr lang="ar-IQ" dirty="0"/>
              <a:t>ما في الباطن من الكبر</a:t>
            </a:r>
            <a:r>
              <a:rPr lang="ar-IQ" dirty="0" smtClean="0"/>
              <a:t>:</a:t>
            </a:r>
          </a:p>
          <a:p>
            <a:r>
              <a:rPr lang="ar-IQ" dirty="0"/>
              <a:t> الامتحان الأول: أن يناظر في مسألة مع واحد من أقرانه، فإن ظهر شيء من الحق على لسان صاحبه، فثقل عليه قبوله والانقياد له والاعتراف به، والشكر له على تنبيهه، وتعريفه وإخراجه الحق، فذلك يدل على أن فيه كبراً دفيناً، فليتق الله فيه ويشتغل بعلاجه.</a:t>
            </a:r>
            <a:endParaRPr lang="en-US" dirty="0"/>
          </a:p>
        </p:txBody>
      </p:sp>
    </p:spTree>
    <p:extLst>
      <p:ext uri="{BB962C8B-B14F-4D97-AF65-F5344CB8AC3E}">
        <p14:creationId xmlns:p14="http://schemas.microsoft.com/office/powerpoint/2010/main" val="34625389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457200" y="188640"/>
            <a:ext cx="8507288" cy="5937523"/>
          </a:xfrm>
        </p:spPr>
        <p:txBody>
          <a:bodyPr/>
          <a:lstStyle/>
          <a:p>
            <a:r>
              <a:rPr lang="ar-IQ" dirty="0"/>
              <a:t>الامتحان الثاني: أن يجتمع مع الأقران والأمثال في المحافل الشرعية ويقدمهم على نفسه، ويمشي خلفهم، ويجلس في الصدور تحتهم، فإن ثقل عليه ذلك، فهو متكبر، فليواظب عليه تكلفاً حتى يسقط عنه </a:t>
            </a:r>
            <a:r>
              <a:rPr lang="ar-IQ" dirty="0" smtClean="0"/>
              <a:t>ثقله، </a:t>
            </a:r>
            <a:r>
              <a:rPr lang="ar-IQ" dirty="0"/>
              <a:t>فبذلك يزايله </a:t>
            </a:r>
            <a:r>
              <a:rPr lang="ar-IQ" dirty="0" smtClean="0"/>
              <a:t>الكبر.</a:t>
            </a:r>
          </a:p>
          <a:p>
            <a:r>
              <a:rPr lang="ar-IQ" dirty="0"/>
              <a:t>الامتحان الثالث: أن يجيب دعوة الفقير، ويمر إلى السوق في حاجة الرفقاء والأقارب، فإن ثقل ذلك عليه، فهو كبر، فإن هذه الأفعال من مكارم الأخلاق والثواب عليها جزيل، فنفور النفس عنها ليس إلا لخبث في الباطن فليشتغل بإزالته.</a:t>
            </a:r>
            <a:endParaRPr lang="en-US" dirty="0"/>
          </a:p>
          <a:p>
            <a:r>
              <a:rPr lang="ar-IQ" dirty="0"/>
              <a:t>  الامتحان الرابع: أن يحمل حاجة نفسه وحاجة أهله ورفقائه من السوق إلى البيت، فإن أبت نفسه ذلك فهو كبر.</a:t>
            </a:r>
            <a:endParaRPr lang="en-US" dirty="0"/>
          </a:p>
          <a:p>
            <a:endParaRPr lang="ar-IQ" dirty="0"/>
          </a:p>
        </p:txBody>
      </p:sp>
    </p:spTree>
    <p:extLst>
      <p:ext uri="{BB962C8B-B14F-4D97-AF65-F5344CB8AC3E}">
        <p14:creationId xmlns:p14="http://schemas.microsoft.com/office/powerpoint/2010/main" val="6360605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457200" y="332656"/>
            <a:ext cx="8291264" cy="5793507"/>
          </a:xfrm>
        </p:spPr>
        <p:txBody>
          <a:bodyPr/>
          <a:lstStyle/>
          <a:p>
            <a:r>
              <a:rPr lang="ar-IQ" dirty="0"/>
              <a:t> وأن عبد الله بن سلام-</a:t>
            </a:r>
            <a:r>
              <a:rPr lang="en-US" dirty="0">
                <a:sym typeface="AGA Arabesque"/>
              </a:rPr>
              <a:t></a:t>
            </a:r>
            <a:r>
              <a:rPr lang="ar-IQ" dirty="0"/>
              <a:t>-حمل حزمة حطب، فقيل له يا أبا يوسف قد كان في غلمانك وبنتك ما يكفيك، قال: أجل، ولكن أردت أن أجرب نفسي هل تنكر ذلك، فلم يقنع منها بما أعطته من العزم على ترك الأنفة حتى جربها، أهي صادقة، أم كاذبة؟</a:t>
            </a:r>
            <a:endParaRPr lang="en-US" dirty="0"/>
          </a:p>
          <a:p>
            <a:r>
              <a:rPr lang="ar-IQ" dirty="0"/>
              <a:t>الامتحان الخامس: أن يلبس ثياباً بذلة، فإن نفور النفس عن ذلك في الملأ رياء وفي الخلوة كبر.  </a:t>
            </a:r>
          </a:p>
        </p:txBody>
      </p:sp>
    </p:spTree>
    <p:extLst>
      <p:ext uri="{BB962C8B-B14F-4D97-AF65-F5344CB8AC3E}">
        <p14:creationId xmlns:p14="http://schemas.microsoft.com/office/powerpoint/2010/main" val="4210914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3"/>
                                        </p:tgtEl>
                                        <p:attrNameLst>
                                          <p:attrName>fillcolor</p:attrName>
                                        </p:attrNameLst>
                                      </p:cBhvr>
                                      <p:to>
                                        <a:schemeClr val="accent2"/>
                                      </p:to>
                                    </p:animClr>
                                    <p:set>
                                      <p:cBhvr>
                                        <p:cTn id="7" dur="2000" fill="hold"/>
                                        <p:tgtEl>
                                          <p:spTgt spid="3"/>
                                        </p:tgtEl>
                                        <p:attrNameLst>
                                          <p:attrName>fill.type</p:attrName>
                                        </p:attrNameLst>
                                      </p:cBhvr>
                                      <p:to>
                                        <p:strVal val="solid"/>
                                      </p:to>
                                    </p:set>
                                    <p:set>
                                      <p:cBhvr>
                                        <p:cTn id="8" dur="2000" fill="hold"/>
                                        <p:tgtEl>
                                          <p:spTgt spid="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457200" y="404664"/>
            <a:ext cx="8435280" cy="5721499"/>
          </a:xfrm>
        </p:spPr>
        <p:style>
          <a:lnRef idx="1">
            <a:schemeClr val="accent1"/>
          </a:lnRef>
          <a:fillRef idx="2">
            <a:schemeClr val="accent1"/>
          </a:fillRef>
          <a:effectRef idx="1">
            <a:schemeClr val="accent1"/>
          </a:effectRef>
          <a:fontRef idx="minor">
            <a:schemeClr val="dk1"/>
          </a:fontRef>
        </p:style>
        <p:txBody>
          <a:bodyPr/>
          <a:lstStyle/>
          <a:p>
            <a:pPr marL="0" indent="0">
              <a:buNone/>
            </a:pPr>
            <a:r>
              <a:rPr lang="ar-IQ" dirty="0" smtClean="0"/>
              <a:t>  </a:t>
            </a:r>
            <a:endParaRPr lang="en-US" dirty="0"/>
          </a:p>
          <a:p>
            <a:r>
              <a:rPr lang="ar-IQ" dirty="0"/>
              <a:t>   وكل عضو خلق لفعل اختص به، فعلامة مرضه أن يتعذر فيه ذلك الفعل، فالعين خلقت للإبصار واليد للبطش والأذن للسمع، فإن تعذر الفعل في هذه الأعضاء، دلّ ذلك على مرضها، وأما فعل القلب فهو العلم والمعرفة والحكمة والمحبة لله تعالى ورسوله-</a:t>
            </a:r>
            <a:r>
              <a:rPr lang="en-US" dirty="0">
                <a:sym typeface="Ali- Arabesque"/>
              </a:rPr>
              <a:t></a:t>
            </a:r>
            <a:r>
              <a:rPr lang="ar-IQ" dirty="0"/>
              <a:t>-، فإن تعذرت هذه الأفعال عليه دلّ ذلك على </a:t>
            </a:r>
            <a:r>
              <a:rPr lang="ar-IQ" dirty="0" smtClean="0"/>
              <a:t>مرضه.</a:t>
            </a:r>
            <a:r>
              <a:rPr lang="en-US" dirty="0" smtClean="0"/>
              <a:t> </a:t>
            </a:r>
            <a:r>
              <a:rPr lang="ar-IQ" dirty="0" smtClean="0"/>
              <a:t> </a:t>
            </a:r>
            <a:endParaRPr lang="ar-IQ" dirty="0"/>
          </a:p>
        </p:txBody>
      </p:sp>
    </p:spTree>
    <p:extLst>
      <p:ext uri="{BB962C8B-B14F-4D97-AF65-F5344CB8AC3E}">
        <p14:creationId xmlns:p14="http://schemas.microsoft.com/office/powerpoint/2010/main" val="10782703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79512" y="116632"/>
            <a:ext cx="8784976" cy="6624736"/>
          </a:xfrm>
        </p:spPr>
        <p:style>
          <a:lnRef idx="1">
            <a:schemeClr val="accent6"/>
          </a:lnRef>
          <a:fillRef idx="2">
            <a:schemeClr val="accent6"/>
          </a:fillRef>
          <a:effectRef idx="1">
            <a:schemeClr val="accent6"/>
          </a:effectRef>
          <a:fontRef idx="minor">
            <a:schemeClr val="dk1"/>
          </a:fontRef>
        </p:style>
        <p:txBody>
          <a:bodyPr>
            <a:normAutofit fontScale="92500"/>
          </a:bodyPr>
          <a:lstStyle/>
          <a:p>
            <a:pPr marL="0" indent="0">
              <a:buNone/>
            </a:pPr>
            <a:r>
              <a:rPr lang="ar-IQ" sz="3500" dirty="0" smtClean="0"/>
              <a:t>ومن </a:t>
            </a:r>
            <a:r>
              <a:rPr lang="ar-IQ" sz="3500" dirty="0"/>
              <a:t>تلك الأمراض: </a:t>
            </a:r>
          </a:p>
          <a:p>
            <a:pPr marL="0" indent="0">
              <a:buNone/>
            </a:pPr>
            <a:r>
              <a:rPr lang="ar-IQ" sz="3500" b="1" dirty="0" smtClean="0"/>
              <a:t>أولاً </a:t>
            </a:r>
            <a:r>
              <a:rPr lang="ar-IQ" sz="3500" b="1" dirty="0"/>
              <a:t>الكبر: تعريفه، دليله، وأقسامه، ومعالجته</a:t>
            </a:r>
            <a:endParaRPr lang="en-US" sz="3500" dirty="0"/>
          </a:p>
          <a:p>
            <a:pPr marL="0" indent="0">
              <a:buNone/>
            </a:pPr>
            <a:r>
              <a:rPr lang="ar-IQ" sz="3500" dirty="0"/>
              <a:t>الكبر لغة بالكسر :</a:t>
            </a:r>
            <a:r>
              <a:rPr lang="ar-IQ" sz="3500" dirty="0" smtClean="0"/>
              <a:t>العظمة.</a:t>
            </a:r>
            <a:endParaRPr lang="en-US" sz="3500" dirty="0"/>
          </a:p>
          <a:p>
            <a:pPr marL="0" indent="0">
              <a:buNone/>
            </a:pPr>
            <a:r>
              <a:rPr lang="ar-IQ" sz="3500" dirty="0"/>
              <a:t>واصطلاحاً: هو الاسترواح والركون إلى رؤية النفس فوق </a:t>
            </a:r>
            <a:r>
              <a:rPr lang="ar-IQ" sz="3500" dirty="0" smtClean="0"/>
              <a:t>الغير</a:t>
            </a:r>
            <a:r>
              <a:rPr lang="ar-IQ" sz="3500" baseline="30000" dirty="0" smtClean="0"/>
              <a:t> </a:t>
            </a:r>
            <a:r>
              <a:rPr lang="ar-IQ" sz="3500" dirty="0" smtClean="0"/>
              <a:t>.</a:t>
            </a:r>
            <a:endParaRPr lang="en-US" sz="3500" dirty="0"/>
          </a:p>
          <a:p>
            <a:pPr marL="0" indent="0">
              <a:buNone/>
            </a:pPr>
            <a:r>
              <a:rPr lang="ar-IQ" sz="3500" dirty="0"/>
              <a:t>والكبر في الإنسان ظاهر وباطن، فالباطن خُلق في النفس، والظاهر: أعمال تصدر </a:t>
            </a:r>
            <a:r>
              <a:rPr lang="ar-IQ" sz="3500" dirty="0" smtClean="0"/>
              <a:t>عن الجوارح</a:t>
            </a:r>
            <a:r>
              <a:rPr lang="ar-IQ" sz="3500" dirty="0"/>
              <a:t>.</a:t>
            </a:r>
            <a:endParaRPr lang="en-US" sz="3500" dirty="0"/>
          </a:p>
          <a:p>
            <a:pPr marL="0" indent="0">
              <a:buNone/>
            </a:pPr>
            <a:r>
              <a:rPr lang="ar-IQ" sz="3500" dirty="0"/>
              <a:t>والمتكبر على الناس: كالذي فوق البرج يرى الناس صغيراً ويرونه </a:t>
            </a:r>
            <a:r>
              <a:rPr lang="ar-IQ" sz="3500" dirty="0" smtClean="0"/>
              <a:t>صغيراً.</a:t>
            </a:r>
            <a:endParaRPr lang="en-US" sz="3500" dirty="0"/>
          </a:p>
          <a:p>
            <a:pPr marL="0" indent="0">
              <a:buNone/>
            </a:pPr>
            <a:r>
              <a:rPr lang="ar-IQ" sz="3500" b="1" dirty="0"/>
              <a:t>الفرق بين العجب والكبر</a:t>
            </a:r>
            <a:r>
              <a:rPr lang="ar-IQ" sz="3500" dirty="0"/>
              <a:t>: أن العجب بالشيء شدة السرور به حتى لا يعادله شيء عند صاحبه تقول: هو معجب بفلانة، إذا كان شديد السرور بها، وهو معجب بنفسه إذا كان </a:t>
            </a:r>
            <a:r>
              <a:rPr lang="ar-IQ" sz="3600" dirty="0"/>
              <a:t>مسروراً بخصالها، </a:t>
            </a:r>
            <a:endParaRPr lang="en-US" sz="3500" dirty="0"/>
          </a:p>
          <a:p>
            <a:pPr marL="0" indent="0">
              <a:buNone/>
            </a:pPr>
            <a:r>
              <a:rPr lang="ar-IQ" dirty="0" smtClean="0"/>
              <a:t> </a:t>
            </a:r>
            <a:endParaRPr lang="en-US" dirty="0"/>
          </a:p>
          <a:p>
            <a:endParaRPr lang="ar-IQ" dirty="0"/>
          </a:p>
        </p:txBody>
      </p:sp>
    </p:spTree>
    <p:extLst>
      <p:ext uri="{BB962C8B-B14F-4D97-AF65-F5344CB8AC3E}">
        <p14:creationId xmlns:p14="http://schemas.microsoft.com/office/powerpoint/2010/main" val="14847550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856984" cy="6480720"/>
          </a:xfrm>
        </p:spPr>
        <p:style>
          <a:lnRef idx="1">
            <a:schemeClr val="accent3"/>
          </a:lnRef>
          <a:fillRef idx="2">
            <a:schemeClr val="accent3"/>
          </a:fillRef>
          <a:effectRef idx="1">
            <a:schemeClr val="accent3"/>
          </a:effectRef>
          <a:fontRef idx="minor">
            <a:schemeClr val="dk1"/>
          </a:fontRef>
        </p:style>
        <p:txBody>
          <a:bodyPr>
            <a:normAutofit/>
          </a:bodyPr>
          <a:lstStyle/>
          <a:p>
            <a:r>
              <a:rPr lang="ar-IQ" dirty="0" smtClean="0"/>
              <a:t>ولهذا </a:t>
            </a:r>
            <a:r>
              <a:rPr lang="ar-IQ" dirty="0"/>
              <a:t>يقال: أعجبه كما يقال: سرَّ بِهِ، والكبر بخلاف </a:t>
            </a:r>
            <a:r>
              <a:rPr lang="ar-IQ" dirty="0" smtClean="0"/>
              <a:t>ذلك.</a:t>
            </a:r>
            <a:endParaRPr lang="en-US" dirty="0"/>
          </a:p>
          <a:p>
            <a:r>
              <a:rPr lang="ar-IQ" b="1" dirty="0"/>
              <a:t>دليله كثيرة من القرآن الكريم والسنة الشريفة: </a:t>
            </a:r>
            <a:endParaRPr lang="en-US" dirty="0"/>
          </a:p>
          <a:p>
            <a:r>
              <a:rPr lang="ar-IQ" dirty="0"/>
              <a:t>     إن الشريعة الإسلامية المباركة تحذر المسلم من هذه الصفة المهلكة للنفس وتدعو إلى إقلاعها من القلب بدواء من القرآن الكريم والسنة المطهرة: </a:t>
            </a:r>
            <a:endParaRPr lang="en-US" dirty="0"/>
          </a:p>
          <a:p>
            <a:r>
              <a:rPr lang="ar-IQ" dirty="0"/>
              <a:t>من القرآن الكريم: </a:t>
            </a:r>
            <a:endParaRPr lang="en-US" dirty="0"/>
          </a:p>
          <a:p>
            <a:r>
              <a:rPr lang="ar-IQ" dirty="0"/>
              <a:t>  1-قوله تعالى: [وَلَا تَمْشِ فِي الْأَرْضِ مَرَحًا إِنَّكَ لَنْ تَخْرِقَ الْأَرْضَ وَلَنْ تَبْلُغَ الْجِبَالَ طُولًا] (سورة الإسراء:37).</a:t>
            </a:r>
            <a:endParaRPr lang="en-US" dirty="0"/>
          </a:p>
          <a:p>
            <a:r>
              <a:rPr lang="ar-IQ" dirty="0"/>
              <a:t>    وأصل المرح في اللغة: شدة الفرح </a:t>
            </a:r>
            <a:r>
              <a:rPr lang="ar-IQ" dirty="0" smtClean="0"/>
              <a:t>والنشاط, </a:t>
            </a:r>
            <a:r>
              <a:rPr lang="ar-IQ" dirty="0"/>
              <a:t>وإطلاقه على مشي الإنسان متبختراً مشي المتكبرين، لأن ذلك من لوازم شدة الفرح والنشاط عادة، [ وَلَن تَبْلُغَ الجبال طُولاً </a:t>
            </a:r>
            <a:r>
              <a:rPr lang="ar-IQ" dirty="0" smtClean="0"/>
              <a:t>]</a:t>
            </a:r>
            <a:endParaRPr lang="ar-IQ" dirty="0"/>
          </a:p>
        </p:txBody>
      </p:sp>
      <p:sp>
        <p:nvSpPr>
          <p:cNvPr id="2" name="عنوان 1"/>
          <p:cNvSpPr>
            <a:spLocks noGrp="1"/>
          </p:cNvSpPr>
          <p:nvPr>
            <p:ph type="title"/>
          </p:nvPr>
        </p:nvSpPr>
        <p:spPr/>
        <p:txBody>
          <a:bodyPr/>
          <a:lstStyle/>
          <a:p>
            <a:r>
              <a:rPr lang="ar-IQ" dirty="0" smtClean="0"/>
              <a:t> </a:t>
            </a:r>
            <a:endParaRPr lang="ar-IQ" dirty="0"/>
          </a:p>
        </p:txBody>
      </p:sp>
    </p:spTree>
    <p:extLst>
      <p:ext uri="{BB962C8B-B14F-4D97-AF65-F5344CB8AC3E}">
        <p14:creationId xmlns:p14="http://schemas.microsoft.com/office/powerpoint/2010/main" val="14846677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07504" y="188640"/>
            <a:ext cx="8784976" cy="6480720"/>
          </a:xfrm>
        </p:spPr>
        <p:txBody>
          <a:bodyPr/>
          <a:lstStyle/>
          <a:p>
            <a:r>
              <a:rPr lang="ar-IQ" dirty="0"/>
              <a:t>أي: انت إيها المتكبر المختال: ضعيف حقير عاجز محصور بين جمادين، أنت عاجز عن التأثير فيهما، فالأرض التي تحتك لا تقدر أن تؤثر فيها فتخرقها بشدة وطئك عليها، والجبال الشامخة فوقك لا يبلغ طولك طولها، فاعرف قدرك، ولا تتكبر، ولا تمش في الأرض </a:t>
            </a:r>
            <a:r>
              <a:rPr lang="ar-IQ" dirty="0" smtClean="0"/>
              <a:t>مرحاً.</a:t>
            </a:r>
          </a:p>
          <a:p>
            <a:r>
              <a:rPr lang="ar-IQ" dirty="0" smtClean="0"/>
              <a:t> 2- قوله تعالى: [وَلَا تُصَعِّرْ خَدَّكَ لِلنَّاسِ وَلَا تَمْشِ فِي الْأَرْضِ مَرَحًا إِنَّ اللَّهَ لَا يُحِبُّ كُلَّ مُخْتَالٍ فَخُورٍ ] (سورة لقمان:18)، أي: ولا تُعرض بوجهك عمن تكلمه تكبراً، وأن تمشي خيلاء، { مختال فخور }:  أي </a:t>
            </a:r>
            <a:r>
              <a:rPr lang="ar-IQ" dirty="0"/>
              <a:t>مُخْتَالٍ مُعْجَبٍ فِي نَفْسِهِ و{فَخُورٍ}  عَلَى غَيْرِهِ</a:t>
            </a:r>
            <a:r>
              <a:rPr lang="ar-IQ" dirty="0" smtClean="0"/>
              <a:t>، مما </a:t>
            </a:r>
            <a:r>
              <a:rPr lang="ar-IQ" dirty="0"/>
              <a:t>أعطاه الله، ولا يشكر، ومعجب في نفسه</a:t>
            </a:r>
            <a:r>
              <a:rPr lang="ar-IQ" dirty="0" smtClean="0"/>
              <a:t>.</a:t>
            </a:r>
            <a:endParaRPr lang="ar-IQ" dirty="0"/>
          </a:p>
        </p:txBody>
      </p:sp>
    </p:spTree>
    <p:extLst>
      <p:ext uri="{BB962C8B-B14F-4D97-AF65-F5344CB8AC3E}">
        <p14:creationId xmlns:p14="http://schemas.microsoft.com/office/powerpoint/2010/main" val="1369205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457200" y="260648"/>
            <a:ext cx="8507288" cy="5865515"/>
          </a:xfrm>
        </p:spPr>
        <p:txBody>
          <a:bodyPr>
            <a:normAutofit/>
          </a:bodyPr>
          <a:lstStyle/>
          <a:p>
            <a:r>
              <a:rPr lang="ar-IQ" dirty="0"/>
              <a:t>3-قوله تعالى: [كَذَلِكَ يَطْبَعُ اللَّهُ عَلَى كُلِّ قَلْبِ مُتَكَبِّرٍ جَبَّارٍ] (سورة غافر:35).</a:t>
            </a:r>
            <a:endParaRPr lang="en-US" dirty="0"/>
          </a:p>
          <a:p>
            <a:r>
              <a:rPr lang="ar-IQ" dirty="0"/>
              <a:t>أي: على كل ذي قلب متكبر، تجعل الصفة لصاحب </a:t>
            </a:r>
            <a:r>
              <a:rPr lang="ar-IQ" dirty="0" smtClean="0"/>
              <a:t>القلب.</a:t>
            </a:r>
          </a:p>
          <a:p>
            <a:r>
              <a:rPr lang="ar-IQ" dirty="0"/>
              <a:t>من السنة المطهرة: </a:t>
            </a:r>
            <a:endParaRPr lang="en-US" dirty="0"/>
          </a:p>
          <a:p>
            <a:r>
              <a:rPr lang="ar-IQ" dirty="0"/>
              <a:t>1- قوله -</a:t>
            </a:r>
            <a:r>
              <a:rPr lang="en-US" dirty="0">
                <a:sym typeface="Ali- Arabesque"/>
              </a:rPr>
              <a:t></a:t>
            </a:r>
            <a:r>
              <a:rPr lang="ar-IQ" dirty="0"/>
              <a:t>-: عَنْ ابْنِ مَسْعُودٍ-</a:t>
            </a:r>
            <a:r>
              <a:rPr lang="en-US" dirty="0">
                <a:sym typeface="AGA Arabesque"/>
              </a:rPr>
              <a:t></a:t>
            </a:r>
            <a:r>
              <a:rPr lang="ar-IQ" dirty="0"/>
              <a:t>- قَالَ : قَالَ رَسُولُ اللَّهِ -</a:t>
            </a:r>
            <a:r>
              <a:rPr lang="en-US" dirty="0">
                <a:sym typeface="Ali- Arabesque"/>
              </a:rPr>
              <a:t></a:t>
            </a:r>
            <a:r>
              <a:rPr lang="ar-IQ" dirty="0"/>
              <a:t>- : « لَا يَدْخُلُ الْجَنَّةَ مَنْ كَانَ فِي قَلْبِهِ مِثْقَالُ ذَرَّةٍ مِنْ كِبْرٍ » فَقَالَ رَجُلٌ: إنَّ الرَّجُلَ يُحِبُّ أَنْ يَكُونَ ثَوْبُهُ حَسَنًا وَنَعْلُهُ حَسَنًا، قَالَ:« إنَّ اللَّهَ جَمِيلٌ يُحِبُّ الْجَمَالَ، الْكِبْرُ بَطَرُ الْحَقِّ وَغَمْصُ </a:t>
            </a:r>
            <a:r>
              <a:rPr lang="ar-IQ" dirty="0" smtClean="0"/>
              <a:t>النَّاسِ</a:t>
            </a:r>
            <a:r>
              <a:rPr lang="ar-IQ" baseline="30000" dirty="0" smtClean="0"/>
              <a:t> </a:t>
            </a:r>
            <a:r>
              <a:rPr lang="ar-IQ" dirty="0" smtClean="0"/>
              <a:t> ».   </a:t>
            </a:r>
            <a:endParaRPr lang="en-US" dirty="0"/>
          </a:p>
          <a:p>
            <a:r>
              <a:rPr lang="ar-IQ" dirty="0" smtClean="0"/>
              <a:t>(</a:t>
            </a:r>
            <a:r>
              <a:rPr lang="ar-IQ" dirty="0"/>
              <a:t>غمص) بالصاد احتقارهم، وأما: (بطر الحق) فهو دفعه وإنكاره ترفعاً وتجبراً. </a:t>
            </a:r>
          </a:p>
        </p:txBody>
      </p:sp>
    </p:spTree>
    <p:extLst>
      <p:ext uri="{BB962C8B-B14F-4D97-AF65-F5344CB8AC3E}">
        <p14:creationId xmlns:p14="http://schemas.microsoft.com/office/powerpoint/2010/main" val="4166600726"/>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07504" y="116632"/>
            <a:ext cx="8928992" cy="6552728"/>
          </a:xfrm>
        </p:spPr>
        <p:txBody>
          <a:bodyPr>
            <a:noAutofit/>
          </a:bodyPr>
          <a:lstStyle/>
          <a:p>
            <a:r>
              <a:rPr lang="ar-IQ" dirty="0" smtClean="0"/>
              <a:t>قال </a:t>
            </a:r>
            <a:r>
              <a:rPr lang="ar-IQ" dirty="0"/>
              <a:t>الإمام الحارث المحاسبي- رحمه الله - :((وأما الكبر الذي هو غمط الناس فإنه ينظر إلى نفسه بعظم القدر وإلى غيره بصغير القيمة، وإلى نفسه </a:t>
            </a:r>
            <a:r>
              <a:rPr lang="ar-IQ" dirty="0" smtClean="0"/>
              <a:t>بالاستغناء </a:t>
            </a:r>
            <a:r>
              <a:rPr lang="ar-IQ" dirty="0"/>
              <a:t>عنه وإلى غيره بالحاجة إليه، فيستحسن من نفسه أسوأ ما كان منه، ولا يستحسن أحسن ما كان من غيره</a:t>
            </a:r>
            <a:r>
              <a:rPr lang="ar-IQ" dirty="0" smtClean="0"/>
              <a:t>)).</a:t>
            </a:r>
          </a:p>
          <a:p>
            <a:r>
              <a:rPr lang="ar-IQ" dirty="0"/>
              <a:t>2-عنْ حَارِثَةَ بْنِ وَهْبٍ الْخُزَاعِيِّ -</a:t>
            </a:r>
            <a:r>
              <a:rPr lang="en-US" dirty="0">
                <a:sym typeface="AGA Arabesque"/>
              </a:rPr>
              <a:t></a:t>
            </a:r>
            <a:r>
              <a:rPr lang="ar-IQ" dirty="0"/>
              <a:t>-عَنْ النَّبِيِّ-</a:t>
            </a:r>
            <a:r>
              <a:rPr lang="en-US" dirty="0">
                <a:sym typeface="Ali- Arabesque"/>
              </a:rPr>
              <a:t></a:t>
            </a:r>
            <a:r>
              <a:rPr lang="ar-IQ" dirty="0"/>
              <a:t>- قَالَ: «أَلَا أُخْبِرُكُمْ بِأَهْلِ الْجَنَّةِ؟ كُلُّ ضَعِيفٍ مُتَضَاعِفٍ لَوْ أَقْسَمَ عَلَى اللَّهِ لَأَبَرَّهُ أَلَا أُخْبِرُكُمْ بِأَهْلِ النَّارِ؟ كُلُّ عُتُلٍّ </a:t>
            </a:r>
            <a:r>
              <a:rPr lang="ar-IQ" dirty="0" err="1"/>
              <a:t>جَوَّاظٍ</a:t>
            </a:r>
            <a:r>
              <a:rPr lang="ar-IQ" dirty="0"/>
              <a:t> </a:t>
            </a:r>
            <a:r>
              <a:rPr lang="ar-IQ" dirty="0" smtClean="0"/>
              <a:t>مُسْتَكْبِر</a:t>
            </a:r>
            <a:r>
              <a:rPr lang="ar-IQ" baseline="30000" dirty="0" smtClean="0"/>
              <a:t> </a:t>
            </a:r>
            <a:r>
              <a:rPr lang="ar-IQ" dirty="0" smtClean="0"/>
              <a:t>»</a:t>
            </a:r>
            <a:endParaRPr lang="en-US" dirty="0" smtClean="0"/>
          </a:p>
          <a:p>
            <a:pPr marL="0" indent="0">
              <a:buNone/>
            </a:pPr>
            <a:r>
              <a:rPr lang="ar-IQ" dirty="0" smtClean="0"/>
              <a:t>قوله: </a:t>
            </a:r>
            <a:r>
              <a:rPr lang="ar-IQ" dirty="0"/>
              <a:t>(لو اْقسم على الله </a:t>
            </a:r>
            <a:r>
              <a:rPr lang="ar-IQ" dirty="0" smtClean="0"/>
              <a:t>لأبرَّه </a:t>
            </a:r>
            <a:r>
              <a:rPr lang="ar-IQ" dirty="0"/>
              <a:t>): إشارة إلى إجابة دعوته وعظيم مكانته عند ربه ، وانه لا يخيب أمله فيه ، ولا يكذب ظنه به ، ولا يرد دعوته ورغبته وعزيمته وقسمه </a:t>
            </a:r>
            <a:r>
              <a:rPr lang="ar-IQ" dirty="0" smtClean="0"/>
              <a:t>في </a:t>
            </a:r>
            <a:r>
              <a:rPr lang="ar-IQ" dirty="0" err="1" smtClean="0"/>
              <a:t>سؤواله</a:t>
            </a:r>
            <a:r>
              <a:rPr lang="ar-IQ" dirty="0" smtClean="0"/>
              <a:t> </a:t>
            </a:r>
            <a:r>
              <a:rPr lang="ar-IQ" dirty="0"/>
              <a:t>بصدق توكله عليه وتفويضه إليه.</a:t>
            </a:r>
          </a:p>
        </p:txBody>
      </p:sp>
    </p:spTree>
    <p:extLst>
      <p:ext uri="{BB962C8B-B14F-4D97-AF65-F5344CB8AC3E}">
        <p14:creationId xmlns:p14="http://schemas.microsoft.com/office/powerpoint/2010/main" val="862339513"/>
      </p:ext>
    </p:extLst>
  </p:cSld>
  <p:clrMapOvr>
    <a:masterClrMapping/>
  </p:clrMapOvr>
  <p:transition spd="slow">
    <p:pull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p:txBody>
          <a:bodyPr/>
          <a:lstStyle/>
          <a:p>
            <a:r>
              <a:rPr lang="ar-IQ" dirty="0" smtClean="0"/>
              <a:t>  و </a:t>
            </a:r>
            <a:r>
              <a:rPr lang="ar-IQ" dirty="0"/>
              <a:t>معنى ( أقسم على الله) : وعى ، و (أبره</a:t>
            </a:r>
            <a:r>
              <a:rPr lang="ar-IQ" dirty="0" smtClean="0"/>
              <a:t>) أي : جعله باراً في قسمه وأجابه.</a:t>
            </a:r>
          </a:p>
          <a:p>
            <a:r>
              <a:rPr lang="ar-IQ" dirty="0" smtClean="0"/>
              <a:t>المراد </a:t>
            </a:r>
            <a:r>
              <a:rPr lang="ar-IQ" dirty="0"/>
              <a:t>بالضعيف ضعيف الحال: لا ضعيف البدن والمتضاعف بمعنى المتواضع، عتل هو: الغليظ الشديد العنف، </a:t>
            </a:r>
            <a:r>
              <a:rPr lang="ar-IQ" dirty="0" err="1" smtClean="0"/>
              <a:t>والجواظ</a:t>
            </a:r>
            <a:r>
              <a:rPr lang="ar-IQ" dirty="0" smtClean="0"/>
              <a:t> : </a:t>
            </a:r>
            <a:r>
              <a:rPr lang="ar-IQ" dirty="0"/>
              <a:t>بفتح الجيم : المختال في مشيته.  </a:t>
            </a:r>
            <a:endParaRPr lang="en-US" dirty="0"/>
          </a:p>
          <a:p>
            <a:r>
              <a:rPr lang="ar-IQ" sz="2800" baseline="30000" dirty="0"/>
              <a:t> </a:t>
            </a:r>
            <a:endParaRPr lang="ar-IQ" sz="2800" dirty="0"/>
          </a:p>
          <a:p>
            <a:endParaRPr lang="ar-IQ" dirty="0"/>
          </a:p>
        </p:txBody>
      </p:sp>
    </p:spTree>
    <p:extLst>
      <p:ext uri="{BB962C8B-B14F-4D97-AF65-F5344CB8AC3E}">
        <p14:creationId xmlns:p14="http://schemas.microsoft.com/office/powerpoint/2010/main" val="169533131"/>
      </p:ext>
    </p:extLst>
  </p:cSld>
  <p:clrMapOvr>
    <a:masterClrMapping/>
  </p:clrMapOvr>
  <p:transition spd="slow">
    <p:cover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79512" y="116632"/>
            <a:ext cx="8784976" cy="6552728"/>
          </a:xfrm>
        </p:spPr>
        <p:txBody>
          <a:bodyPr/>
          <a:lstStyle/>
          <a:p>
            <a:r>
              <a:rPr lang="ar-IQ" b="1" dirty="0"/>
              <a:t>أقسام الكبر:</a:t>
            </a:r>
            <a:r>
              <a:rPr lang="ar-IQ" dirty="0"/>
              <a:t> </a:t>
            </a:r>
            <a:endParaRPr lang="en-US" dirty="0"/>
          </a:p>
          <a:p>
            <a:r>
              <a:rPr lang="ar-IQ" dirty="0"/>
              <a:t>تتهاوى ظلمات الكبر بتفاوت المعرفة وتعزز </a:t>
            </a:r>
            <a:r>
              <a:rPr lang="ar-IQ" dirty="0" smtClean="0"/>
              <a:t>النفس</a:t>
            </a:r>
            <a:r>
              <a:rPr lang="ar-IQ" baseline="30000" dirty="0" smtClean="0"/>
              <a:t> </a:t>
            </a:r>
            <a:r>
              <a:rPr lang="ar-IQ" dirty="0" smtClean="0"/>
              <a:t>:</a:t>
            </a:r>
            <a:endParaRPr lang="en-US" dirty="0"/>
          </a:p>
          <a:p>
            <a:r>
              <a:rPr lang="ar-IQ" dirty="0"/>
              <a:t> </a:t>
            </a:r>
            <a:r>
              <a:rPr lang="ar-IQ" dirty="0" smtClean="0"/>
              <a:t>1- </a:t>
            </a:r>
            <a:r>
              <a:rPr lang="ar-IQ" dirty="0"/>
              <a:t>التكبر على الله تعالى: وهي العظمة التي تصل بصاحبها إلى الكفر، وهو أفحش أنواع الكبر، ومثاره: الجهل المحض والطغيان، مثل:</a:t>
            </a:r>
            <a:endParaRPr lang="en-US" dirty="0"/>
          </a:p>
          <a:p>
            <a:r>
              <a:rPr lang="ar-IQ" dirty="0"/>
              <a:t>أ- تكبر إبليس على الله تعالى: [وَإِذْ قُلْنَا لِلْمَلَائِكَةِ اسْجُدُوا لِآَدَمَ فَسَجَدُوا إِلَّا إِبْلِيسَ أَبَى وَاسْتَكْبَرَ وَكَانَ مِنَ الْكَافِرِينَ ] (سورة البقرة:34).</a:t>
            </a:r>
            <a:endParaRPr lang="en-US" dirty="0"/>
          </a:p>
          <a:p>
            <a:pPr marL="0" indent="0">
              <a:buNone/>
            </a:pPr>
            <a:r>
              <a:rPr lang="ar-IQ" dirty="0"/>
              <a:t>ب- تكبر فرعون: [وَقَالَ فِرْعَوْنُ يَا هَامَانُ ابْنِ لِي صَرْحًا لَعَلِّي أَبْلُغُ الْأَسْبَابَ (36) أَسْبَابَ السَّمَاوَاتِ فَأَطَّلِعَ إِلَى إِلَهِ مُوسَى وَإِنِّي لَأَظُنُّهُ كَاذِبًا ] (سورة غافر:36، 37).</a:t>
            </a:r>
            <a:endParaRPr lang="en-US" dirty="0"/>
          </a:p>
          <a:p>
            <a:pPr marL="0" indent="0">
              <a:buNone/>
            </a:pPr>
            <a:endParaRPr lang="en-US" dirty="0"/>
          </a:p>
          <a:p>
            <a:endParaRPr lang="ar-IQ" dirty="0"/>
          </a:p>
        </p:txBody>
      </p:sp>
    </p:spTree>
    <p:extLst>
      <p:ext uri="{BB962C8B-B14F-4D97-AF65-F5344CB8AC3E}">
        <p14:creationId xmlns:p14="http://schemas.microsoft.com/office/powerpoint/2010/main" val="3749350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688</TotalTime>
  <Words>1358</Words>
  <Application>Microsoft Office PowerPoint</Application>
  <PresentationFormat>عرض على الشاشة (3:4)‏</PresentationFormat>
  <Paragraphs>68</Paragraphs>
  <Slides>14</Slides>
  <Notes>0</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سمة Office</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qasm</dc:creator>
  <cp:lastModifiedBy>ZETTA</cp:lastModifiedBy>
  <cp:revision>11</cp:revision>
  <dcterms:created xsi:type="dcterms:W3CDTF">2018-02-05T14:22:01Z</dcterms:created>
  <dcterms:modified xsi:type="dcterms:W3CDTF">2019-10-20T17:29:36Z</dcterms:modified>
</cp:coreProperties>
</file>