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5" r:id="rId12"/>
    <p:sldId id="266" r:id="rId13"/>
    <p:sldId id="276" r:id="rId14"/>
    <p:sldId id="267" r:id="rId15"/>
    <p:sldId id="268" r:id="rId16"/>
    <p:sldId id="269" r:id="rId17"/>
    <p:sldId id="270" r:id="rId18"/>
    <p:sldId id="271" r:id="rId19"/>
    <p:sldId id="273" r:id="rId20"/>
    <p:sldId id="277" r:id="rId21"/>
    <p:sldId id="274"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19/07/1442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 </a:t>
            </a:r>
            <a:endParaRPr lang="ar-IQ" dirty="0"/>
          </a:p>
        </p:txBody>
      </p:sp>
      <p:sp>
        <p:nvSpPr>
          <p:cNvPr id="3" name="عنوان فرعي 2"/>
          <p:cNvSpPr>
            <a:spLocks noGrp="1"/>
          </p:cNvSpPr>
          <p:nvPr>
            <p:ph type="subTitle" idx="1"/>
          </p:nvPr>
        </p:nvSpPr>
        <p:spPr>
          <a:xfrm>
            <a:off x="899592" y="548680"/>
            <a:ext cx="7488832" cy="5760640"/>
          </a:xfrm>
        </p:spPr>
        <p:txBody>
          <a:bodyPr/>
          <a:lstStyle/>
          <a:p>
            <a:r>
              <a:rPr lang="ar-IQ" sz="3600" b="1" dirty="0">
                <a:solidFill>
                  <a:schemeClr val="tx1"/>
                </a:solidFill>
              </a:rPr>
              <a:t>الفصل الثالث</a:t>
            </a:r>
            <a:endParaRPr lang="en-US" sz="3600" dirty="0">
              <a:solidFill>
                <a:schemeClr val="tx1"/>
              </a:solidFill>
            </a:endParaRPr>
          </a:p>
          <a:p>
            <a:r>
              <a:rPr lang="ar-IQ" sz="3600" b="1" dirty="0">
                <a:solidFill>
                  <a:schemeClr val="tx1"/>
                </a:solidFill>
              </a:rPr>
              <a:t>التربية الروحية والوسائل المعنية بها</a:t>
            </a:r>
            <a:endParaRPr lang="en-US" sz="3600" dirty="0">
              <a:solidFill>
                <a:schemeClr val="tx1"/>
              </a:solidFill>
            </a:endParaRPr>
          </a:p>
          <a:p>
            <a:r>
              <a:rPr lang="ar-IQ" sz="3600" b="1" dirty="0">
                <a:solidFill>
                  <a:schemeClr val="tx1"/>
                </a:solidFill>
              </a:rPr>
              <a:t>ويشتمل على المباحث الآتية:</a:t>
            </a:r>
            <a:endParaRPr lang="en-US" sz="3600" dirty="0">
              <a:solidFill>
                <a:schemeClr val="tx1"/>
              </a:solidFill>
            </a:endParaRPr>
          </a:p>
          <a:p>
            <a:r>
              <a:rPr lang="ar-IQ" sz="3600" b="1" dirty="0">
                <a:solidFill>
                  <a:schemeClr val="tx1"/>
                </a:solidFill>
              </a:rPr>
              <a:t>المبحث الأول(الذكر فضله وأنواعه)</a:t>
            </a:r>
            <a:endParaRPr lang="en-US" sz="3600" dirty="0">
              <a:solidFill>
                <a:schemeClr val="tx1"/>
              </a:solidFill>
            </a:endParaRPr>
          </a:p>
          <a:p>
            <a:r>
              <a:rPr lang="ar-IQ" sz="3600" b="1" dirty="0">
                <a:solidFill>
                  <a:schemeClr val="tx1"/>
                </a:solidFill>
              </a:rPr>
              <a:t>المبحث الثاني: (القلب في القرآن الكريم ذكره وأنواعه وأثره في تزكية النفس)</a:t>
            </a:r>
            <a:endParaRPr lang="en-US" sz="3600" dirty="0">
              <a:solidFill>
                <a:schemeClr val="tx1"/>
              </a:solidFill>
            </a:endParaRPr>
          </a:p>
          <a:p>
            <a:r>
              <a:rPr lang="ar-IQ" sz="3600" b="1" dirty="0">
                <a:solidFill>
                  <a:schemeClr val="tx1"/>
                </a:solidFill>
              </a:rPr>
              <a:t>المبحث الثالث(أمراض القلب وعلاجه)</a:t>
            </a:r>
            <a:endParaRPr lang="en-US" sz="3600" dirty="0">
              <a:solidFill>
                <a:schemeClr val="tx1"/>
              </a:solidFill>
            </a:endParaRPr>
          </a:p>
          <a:p>
            <a:endParaRPr lang="ar-IQ" dirty="0"/>
          </a:p>
        </p:txBody>
      </p:sp>
    </p:spTree>
    <p:extLst>
      <p:ext uri="{BB962C8B-B14F-4D97-AF65-F5344CB8AC3E}">
        <p14:creationId xmlns:p14="http://schemas.microsoft.com/office/powerpoint/2010/main" val="1199147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6632"/>
            <a:ext cx="8229600" cy="1143000"/>
          </a:xfrm>
        </p:spPr>
        <p:txBody>
          <a:bodyPr/>
          <a:lstStyle/>
          <a:p>
            <a:r>
              <a:rPr lang="ar-IQ" dirty="0" smtClean="0"/>
              <a:t> </a:t>
            </a:r>
            <a:endParaRPr lang="ar-IQ" dirty="0"/>
          </a:p>
        </p:txBody>
      </p:sp>
      <p:sp>
        <p:nvSpPr>
          <p:cNvPr id="3" name="عنصر نائب للمحتوى 2"/>
          <p:cNvSpPr>
            <a:spLocks noGrp="1"/>
          </p:cNvSpPr>
          <p:nvPr>
            <p:ph idx="1"/>
          </p:nvPr>
        </p:nvSpPr>
        <p:spPr>
          <a:xfrm>
            <a:off x="107504" y="836712"/>
            <a:ext cx="8784976" cy="5040560"/>
          </a:xfrm>
        </p:spPr>
        <p:style>
          <a:lnRef idx="1">
            <a:schemeClr val="accent2"/>
          </a:lnRef>
          <a:fillRef idx="3">
            <a:schemeClr val="accent2"/>
          </a:fillRef>
          <a:effectRef idx="2">
            <a:schemeClr val="accent2"/>
          </a:effectRef>
          <a:fontRef idx="minor">
            <a:schemeClr val="lt1"/>
          </a:fontRef>
        </p:style>
        <p:txBody>
          <a:bodyPr>
            <a:noAutofit/>
          </a:bodyPr>
          <a:lstStyle/>
          <a:p>
            <a:pPr marL="0" indent="0" algn="just">
              <a:buNone/>
            </a:pPr>
            <a:r>
              <a:rPr lang="ar-IQ" sz="4000" dirty="0" smtClean="0"/>
              <a:t>ان </a:t>
            </a:r>
            <a:r>
              <a:rPr lang="ar-IQ" sz="4000" dirty="0"/>
              <a:t>الذكر قوت القلب والروح، ومن مزياه كذلك أنه يطرد الشيطان، ويقمعه، ويكسره، ويرضى الرحمن -عزّ وجلّ- ويزيل الهمّ والغمّ عن القلب، ويجلب له الفرح والسرور والبسط، وينور القلب والوجه، ويكسو الذاكر المهابة والحلاوة والنضرة، ويورثه محبة الله -عزّ </a:t>
            </a:r>
            <a:r>
              <a:rPr lang="ar-IQ" sz="4000" dirty="0" smtClean="0"/>
              <a:t>وجل-</a:t>
            </a:r>
            <a:r>
              <a:rPr lang="ar-IQ" sz="4000" dirty="0"/>
              <a:t> ومن ذكره سبحانه وتعالى ذكرُ آلائه </a:t>
            </a:r>
            <a:r>
              <a:rPr lang="ar-IQ" sz="4000" dirty="0" smtClean="0"/>
              <a:t>وإحسانه. </a:t>
            </a:r>
            <a:endParaRPr lang="ar-IQ" sz="4000" dirty="0"/>
          </a:p>
        </p:txBody>
      </p:sp>
    </p:spTree>
    <p:extLst>
      <p:ext uri="{BB962C8B-B14F-4D97-AF65-F5344CB8AC3E}">
        <p14:creationId xmlns:p14="http://schemas.microsoft.com/office/powerpoint/2010/main" val="276120245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a:buNone/>
            </a:pPr>
            <a:r>
              <a:rPr lang="ar-IQ" sz="3600" dirty="0"/>
              <a:t>وأفضل الذكر:</a:t>
            </a:r>
          </a:p>
          <a:p>
            <a:pPr marL="0" indent="0" algn="just">
              <a:buNone/>
            </a:pPr>
            <a:r>
              <a:rPr lang="ar-IQ" sz="3600" dirty="0"/>
              <a:t>1-تلاوة القرآن، وذلك لتضمنه لأدوية القلب وعلاجه من جميع الأمراض، قال الله تعالى: [ يَا أَيُّهَا النَّاسُ قَدْ جَاءتْكُم مَّوْعِظَةٌ مِّن رَّبِّكُمْ وَشِفَاء لِّمَا فِي الصُّدُورِ ] ( يونس من الآية : 57 ) .</a:t>
            </a:r>
            <a:endParaRPr lang="en-US" sz="3600" dirty="0"/>
          </a:p>
          <a:p>
            <a:pPr marL="0" indent="0" algn="just">
              <a:buNone/>
            </a:pPr>
            <a:r>
              <a:rPr lang="ar-IQ" sz="3600" dirty="0"/>
              <a:t>وقال الله تعالى : [ وَنُنَزِّلُ مِنَ الْقُرْآنِ مَا هُوَ شِفَاء وَرَحْمَةٌ لِّلْمُؤْمِنِينَ ] ( الإسراء من الآية :  82 )</a:t>
            </a:r>
          </a:p>
          <a:p>
            <a:endParaRPr lang="ar-IQ" sz="3600" dirty="0"/>
          </a:p>
        </p:txBody>
      </p:sp>
    </p:spTree>
    <p:extLst>
      <p:ext uri="{BB962C8B-B14F-4D97-AF65-F5344CB8AC3E}">
        <p14:creationId xmlns:p14="http://schemas.microsoft.com/office/powerpoint/2010/main" val="307872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323528" y="260648"/>
            <a:ext cx="8640960" cy="6336704"/>
          </a:xfrm>
        </p:spPr>
        <p:style>
          <a:lnRef idx="1">
            <a:schemeClr val="accent6"/>
          </a:lnRef>
          <a:fillRef idx="2">
            <a:schemeClr val="accent6"/>
          </a:fillRef>
          <a:effectRef idx="1">
            <a:schemeClr val="accent6"/>
          </a:effectRef>
          <a:fontRef idx="minor">
            <a:schemeClr val="dk1"/>
          </a:fontRef>
        </p:style>
        <p:txBody>
          <a:bodyPr>
            <a:noAutofit/>
          </a:bodyPr>
          <a:lstStyle/>
          <a:p>
            <a:pPr algn="just"/>
            <a:r>
              <a:rPr lang="en-US" sz="3600" dirty="0"/>
              <a:t> </a:t>
            </a:r>
            <a:r>
              <a:rPr lang="ar-IQ" sz="3600" dirty="0"/>
              <a:t>وأمراض القلب تجمعها أمراض الشبهات والشهوات، والقرآن شفاء لكل من النوعين، ففيه من البينات والبراهين القطعية ما </a:t>
            </a:r>
            <a:r>
              <a:rPr lang="ar-IQ" sz="3600" dirty="0" smtClean="0"/>
              <a:t>يبيّن </a:t>
            </a:r>
            <a:r>
              <a:rPr lang="ar-IQ" sz="3600" dirty="0"/>
              <a:t>الحق من </a:t>
            </a:r>
            <a:r>
              <a:rPr lang="ar-IQ" sz="3600" dirty="0" smtClean="0"/>
              <a:t>الباطل، </a:t>
            </a:r>
            <a:r>
              <a:rPr lang="ar-IQ" sz="3600" dirty="0"/>
              <a:t>فتزول أمراض الشبه وتفيد العلم، والتصور والادراك بحيث يرى الأشياء على </a:t>
            </a:r>
            <a:r>
              <a:rPr lang="ar-IQ" sz="3600" dirty="0" smtClean="0"/>
              <a:t>حقيقتها.</a:t>
            </a:r>
            <a:endParaRPr lang="en-US" sz="3600" dirty="0"/>
          </a:p>
          <a:p>
            <a:pPr algn="just"/>
            <a:r>
              <a:rPr lang="ar-IQ" sz="3600" dirty="0"/>
              <a:t> </a:t>
            </a:r>
            <a:r>
              <a:rPr lang="ar-IQ" sz="3600" dirty="0" smtClean="0"/>
              <a:t>قال </a:t>
            </a:r>
            <a:r>
              <a:rPr lang="ar-IQ" sz="3600" dirty="0"/>
              <a:t>الله تعالى: [أَلَمْ يَأْنِ لِلَّذِينَ آَمَنُوا أَنْ تَخْشَعَ قُلُوبُهُمْ لِذِكْرِ اللَّهِ وَمَا نَزَلَ مِنَ الْحَقِّ وَلَا يَكُونُوا كَالَّذِينَ أُوتُوا الْكِتَابَ مِنْ قَبْلُ فَطَالَ عَلَيْهِمُ الْأَمَدُ فَقَسَتْ قُلُوبُهُمْ وَكَثِيرٌ مِنْهُمْ فَاسِقُونَ. اعْلَمُوا أَنَّ اللَّهَ يُحْيِي الْأَرْضَ بَعْدَ مَوْتِهَا قَدْ بَيَّنَّا لَكُمُ الْآَيَاتِ لَعَلَّكُمْ تَعْقِلُونَ] (سورة الحديد:16، 17). </a:t>
            </a:r>
            <a:endParaRPr lang="en-US" sz="3600" dirty="0"/>
          </a:p>
          <a:p>
            <a:pPr algn="just"/>
            <a:r>
              <a:rPr lang="ar-IQ" sz="3600" dirty="0"/>
              <a:t>   </a:t>
            </a:r>
          </a:p>
        </p:txBody>
      </p:sp>
    </p:spTree>
    <p:extLst>
      <p:ext uri="{BB962C8B-B14F-4D97-AF65-F5344CB8AC3E}">
        <p14:creationId xmlns:p14="http://schemas.microsoft.com/office/powerpoint/2010/main" val="8135868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r>
              <a:rPr lang="ar-IQ" sz="4000" dirty="0"/>
              <a:t>أن بعضاً من أصحاب النبي -</a:t>
            </a:r>
            <a:r>
              <a:rPr lang="en-US" sz="4000" dirty="0">
                <a:sym typeface="Ali- Arabesque"/>
              </a:rPr>
              <a:t></a:t>
            </a:r>
            <a:r>
              <a:rPr lang="ar-IQ" sz="4000" dirty="0"/>
              <a:t>- قد بدا منهم المزاح </a:t>
            </a:r>
            <a:r>
              <a:rPr lang="ar-IQ" sz="4000" dirty="0" smtClean="0"/>
              <a:t>والضحك، </a:t>
            </a:r>
            <a:r>
              <a:rPr lang="ar-IQ" sz="4000" dirty="0"/>
              <a:t>فأنزل الله تعالى: [أَلَمْ يَأْنِ لِلَّذِينَ آَمَنُوا أَنْ تَخْشَعَ قُلُوبُهُمْ لِذِكْرِ اللَّهِ)</a:t>
            </a:r>
          </a:p>
          <a:p>
            <a:pPr algn="just"/>
            <a:endParaRPr lang="ar-IQ" sz="4000" dirty="0"/>
          </a:p>
        </p:txBody>
      </p:sp>
    </p:spTree>
    <p:extLst>
      <p:ext uri="{BB962C8B-B14F-4D97-AF65-F5344CB8AC3E}">
        <p14:creationId xmlns:p14="http://schemas.microsoft.com/office/powerpoint/2010/main" val="227852226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323528" y="404664"/>
            <a:ext cx="8496944" cy="5688631"/>
          </a:xfrm>
        </p:spPr>
        <p:style>
          <a:lnRef idx="3">
            <a:schemeClr val="lt1"/>
          </a:lnRef>
          <a:fillRef idx="1">
            <a:schemeClr val="accent3"/>
          </a:fillRef>
          <a:effectRef idx="1">
            <a:schemeClr val="accent3"/>
          </a:effectRef>
          <a:fontRef idx="minor">
            <a:schemeClr val="lt1"/>
          </a:fontRef>
        </p:style>
        <p:txBody>
          <a:bodyPr>
            <a:normAutofit/>
          </a:bodyPr>
          <a:lstStyle/>
          <a:p>
            <a:pPr algn="just"/>
            <a:r>
              <a:rPr lang="ar-IQ" sz="3600" dirty="0"/>
              <a:t> 2-مراقبة الله تعالى في السر والعلانية لقوله تعالى: [وَهُوَ مَعَكُمْ أَيْنَ مَا كُنْتُمْ وَاللَّهُ بِمَا تَعْمَلُونَ بَصِيرٌ] (سورة الحديد:4).</a:t>
            </a:r>
            <a:endParaRPr lang="en-US" sz="3600" dirty="0"/>
          </a:p>
          <a:p>
            <a:pPr algn="just"/>
            <a:r>
              <a:rPr lang="ar-IQ" sz="3600" dirty="0"/>
              <a:t> 3-قيام الليل والتهجد والصوم والإقدام على جميع النوافل.</a:t>
            </a:r>
            <a:endParaRPr lang="en-US" sz="3600" dirty="0"/>
          </a:p>
          <a:p>
            <a:pPr algn="just"/>
            <a:r>
              <a:rPr lang="ar-IQ" sz="3600" dirty="0"/>
              <a:t> 4-التفكر بآلاء الله تعالى ومخلوقاته : [الَّذِينَ يَذْكُرُونَ اللَّهَ قِيَامًا وَقُعُودًا وَعَلَى جُنُوبِهِمْ وَيَتَفَكَّرُونَ فِي خَلْقِ السَّمَاوَاتِ وَالْأَرْضِ رَبَّنَا مَا خَلَقْتَ هَذَا بَاطِلًا سُبْحَانَكَ فَقِنَا عَذَابَ النَّارِ] (سورة آل عمران:191). </a:t>
            </a:r>
            <a:endParaRPr lang="en-US" sz="3600" dirty="0"/>
          </a:p>
          <a:p>
            <a:pPr algn="just"/>
            <a:endParaRPr lang="ar-IQ" sz="3600" dirty="0"/>
          </a:p>
        </p:txBody>
      </p:sp>
    </p:spTree>
    <p:extLst>
      <p:ext uri="{BB962C8B-B14F-4D97-AF65-F5344CB8AC3E}">
        <p14:creationId xmlns:p14="http://schemas.microsoft.com/office/powerpoint/2010/main" val="12318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Autofit/>
          </a:bodyPr>
          <a:lstStyle/>
          <a:p>
            <a:r>
              <a:rPr lang="ar-IQ" b="1" dirty="0" smtClean="0"/>
              <a:t/>
            </a:r>
            <a:br>
              <a:rPr lang="ar-IQ" b="1" dirty="0" smtClean="0"/>
            </a:br>
            <a:r>
              <a:rPr lang="ar-IQ" b="1" dirty="0" smtClean="0"/>
              <a:t>الذكر </a:t>
            </a:r>
            <a:r>
              <a:rPr lang="ar-IQ" b="1" dirty="0"/>
              <a:t>في السنة </a:t>
            </a:r>
            <a:r>
              <a:rPr lang="ar-IQ" b="1" dirty="0" smtClean="0"/>
              <a:t>الشريفة</a:t>
            </a:r>
            <a:r>
              <a:rPr lang="ar-IQ" dirty="0" smtClean="0"/>
              <a:t> </a:t>
            </a:r>
            <a:r>
              <a:rPr lang="en-US" dirty="0"/>
              <a:t/>
            </a:r>
            <a:br>
              <a:rPr lang="en-US" dirty="0"/>
            </a:br>
            <a:r>
              <a:rPr lang="ar-IQ" dirty="0" smtClean="0"/>
              <a:t> </a:t>
            </a:r>
            <a:endParaRPr lang="ar-IQ" dirty="0"/>
          </a:p>
        </p:txBody>
      </p:sp>
      <p:sp>
        <p:nvSpPr>
          <p:cNvPr id="3" name="عنصر نائب للمحتوى 2"/>
          <p:cNvSpPr>
            <a:spLocks noGrp="1"/>
          </p:cNvSpPr>
          <p:nvPr>
            <p:ph idx="1"/>
          </p:nvPr>
        </p:nvSpPr>
        <p:spPr>
          <a:xfrm>
            <a:off x="179512" y="1556792"/>
            <a:ext cx="8712968" cy="5112568"/>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ar-IQ" sz="3600" dirty="0" smtClean="0"/>
              <a:t>1-عن </a:t>
            </a:r>
            <a:r>
              <a:rPr lang="ar-IQ" sz="3600" dirty="0"/>
              <a:t>أبي موسى الأشعري -</a:t>
            </a:r>
            <a:r>
              <a:rPr lang="en-US" sz="3600" dirty="0">
                <a:sym typeface="AGA Arabesque"/>
              </a:rPr>
              <a:t></a:t>
            </a:r>
            <a:r>
              <a:rPr lang="ar-IQ" sz="3600" dirty="0" smtClean="0"/>
              <a:t>- عن </a:t>
            </a:r>
            <a:r>
              <a:rPr lang="ar-IQ" sz="3600" dirty="0"/>
              <a:t>النبيّ -</a:t>
            </a:r>
            <a:r>
              <a:rPr lang="en-US" sz="3600" dirty="0">
                <a:sym typeface="Ali- Arabesque"/>
              </a:rPr>
              <a:t></a:t>
            </a:r>
            <a:r>
              <a:rPr lang="ar-IQ" sz="3600" dirty="0"/>
              <a:t>-:</a:t>
            </a:r>
            <a:r>
              <a:rPr lang="ar-SA" sz="3600" dirty="0" smtClean="0"/>
              <a:t>«</a:t>
            </a:r>
            <a:r>
              <a:rPr lang="ar-IQ" sz="3600" dirty="0" smtClean="0"/>
              <a:t> مَثَلُ </a:t>
            </a:r>
            <a:r>
              <a:rPr lang="ar-IQ" sz="3600" dirty="0"/>
              <a:t>الَّذي يَذْكُرُ رَبَّهُ وَالَّذي لا يَذْكُرُهُ، مَثَلُ الحَيِّ </a:t>
            </a:r>
            <a:r>
              <a:rPr lang="ar-IQ" sz="3600" dirty="0" smtClean="0"/>
              <a:t>وَالمَيِّتِ </a:t>
            </a:r>
            <a:r>
              <a:rPr lang="ar-SA" sz="3600" dirty="0" smtClean="0"/>
              <a:t>»</a:t>
            </a:r>
            <a:r>
              <a:rPr lang="ar-IQ" sz="3600" dirty="0" smtClean="0"/>
              <a:t>.  </a:t>
            </a:r>
            <a:endParaRPr lang="en-US" sz="3600" dirty="0"/>
          </a:p>
          <a:p>
            <a:pPr algn="just"/>
            <a:r>
              <a:rPr lang="ar-IQ" sz="3600" dirty="0"/>
              <a:t> 2-عَنْ أَبِي هُرَيْرَةَ -</a:t>
            </a:r>
            <a:r>
              <a:rPr lang="en-US" sz="3600" dirty="0">
                <a:sym typeface="AGA Arabesque"/>
              </a:rPr>
              <a:t></a:t>
            </a:r>
            <a:r>
              <a:rPr lang="ar-IQ" sz="3600" dirty="0"/>
              <a:t>- قَالَ: قَالَ: النَّبِيُّ -</a:t>
            </a:r>
            <a:r>
              <a:rPr lang="en-US" sz="3600" dirty="0">
                <a:sym typeface="Ali- Arabesque"/>
              </a:rPr>
              <a:t></a:t>
            </a:r>
            <a:r>
              <a:rPr lang="ar-IQ" sz="3600" dirty="0"/>
              <a:t>-يَقُولُ: اللَّهُ تَعَالَى:</a:t>
            </a:r>
            <a:r>
              <a:rPr lang="ar-SA" sz="3600" dirty="0"/>
              <a:t> «</a:t>
            </a:r>
            <a:r>
              <a:rPr lang="ar-IQ" sz="3600" dirty="0"/>
              <a:t>أَنَا عِنْدَ ظَنِّ عَبْدِي بِي وَأَنَا مَعَهُ إِذَا ذَكَرَنِي فَإِنْ ذَكَرَنِي فِي نَفْسِهِ ذَكَرْتُهُ فِي نَفْسِي وَإِنْ ذَكَرَنِي فِي </a:t>
            </a:r>
            <a:r>
              <a:rPr lang="ar-IQ" sz="3600" dirty="0" err="1"/>
              <a:t>مَلَإٍء</a:t>
            </a:r>
            <a:r>
              <a:rPr lang="ar-IQ" sz="3600" dirty="0"/>
              <a:t> ذَكَرْتُهُ فِي </a:t>
            </a:r>
            <a:r>
              <a:rPr lang="ar-IQ" sz="3600" dirty="0" err="1"/>
              <a:t>مَلَإٍء</a:t>
            </a:r>
            <a:r>
              <a:rPr lang="ar-IQ" sz="3600" dirty="0"/>
              <a:t> خَيْرٍ مِنْهُمْ وَإِنْ تَقَرَّبَ إِلَيَّ بِشِبْرٍ تَقَرَّبْتُ إِلَيْهِ ذِرَاعًا وَإِنْ تَقَرَّبَ إِلَيَّ ذِرَاعًا تَقَرَّبْتُ إِلَيْهِ بَاعًا وَإِنْ أَتَانِي يَمْشِي أَتَيْتُهُ هَرْوَلَةً</a:t>
            </a:r>
            <a:r>
              <a:rPr lang="ar-SA" sz="3600" dirty="0" smtClean="0"/>
              <a:t>»</a:t>
            </a:r>
            <a:r>
              <a:rPr lang="ar-IQ" sz="3600" dirty="0" smtClean="0"/>
              <a:t>. </a:t>
            </a:r>
            <a:endParaRPr lang="en-US" sz="3600" dirty="0"/>
          </a:p>
          <a:p>
            <a:pPr algn="just"/>
            <a:endParaRPr lang="ar-IQ" sz="3600" dirty="0"/>
          </a:p>
        </p:txBody>
      </p:sp>
    </p:spTree>
    <p:extLst>
      <p:ext uri="{BB962C8B-B14F-4D97-AF65-F5344CB8AC3E}">
        <p14:creationId xmlns:p14="http://schemas.microsoft.com/office/powerpoint/2010/main" val="116919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404664"/>
            <a:ext cx="8363272" cy="5721499"/>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ar-IQ" sz="3600" b="1" dirty="0"/>
              <a:t>قال ابن القيم-</a:t>
            </a:r>
            <a:r>
              <a:rPr lang="ar-IQ" sz="3600" dirty="0"/>
              <a:t> رحمه الله</a:t>
            </a:r>
            <a:r>
              <a:rPr lang="ar-IQ" sz="3600" b="1" dirty="0"/>
              <a:t> -: </a:t>
            </a:r>
            <a:endParaRPr lang="en-US" sz="3600" dirty="0"/>
          </a:p>
          <a:p>
            <a:pPr algn="just"/>
            <a:r>
              <a:rPr lang="ar-IQ" sz="3600" dirty="0"/>
              <a:t>     (( ولا ريب ان القلب يصدأ كما يصدأ النحاس والفضة وغيرهما، وجلاؤه بالذكر، فانه يجلوه حتى يدعه، كالمرآة البيضاء فاذا ترك صدئ، فاذاً </a:t>
            </a:r>
            <a:r>
              <a:rPr lang="ar-IQ" sz="3600" dirty="0" smtClean="0"/>
              <a:t>جلاؤه </a:t>
            </a:r>
            <a:r>
              <a:rPr lang="ar-IQ" sz="3600" dirty="0"/>
              <a:t>وصدا القلب بأمرين بالغفلة والذنب وجلاؤه بشيئين: بالاستغفار والذكر، فمن كانت الغفلة اغلب اوقاته كان الصدأ متراكباً على قلبه، وصداه بحسب غفلته، واذا صدئ القلب لم تنطبع فيه صور المعلومات على ما هي عليه فيرى الباطل في صورة الحق، والحق في صورة الباطل))</a:t>
            </a:r>
            <a:r>
              <a:rPr lang="ar-IQ" sz="3600" baseline="30000" dirty="0"/>
              <a:t> </a:t>
            </a:r>
            <a:endParaRPr lang="ar-IQ" sz="3600" dirty="0"/>
          </a:p>
        </p:txBody>
      </p:sp>
    </p:spTree>
    <p:extLst>
      <p:ext uri="{BB962C8B-B14F-4D97-AF65-F5344CB8AC3E}">
        <p14:creationId xmlns:p14="http://schemas.microsoft.com/office/powerpoint/2010/main" val="1304432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ar-IQ" dirty="0" smtClean="0"/>
              <a:t/>
            </a:r>
            <a:br>
              <a:rPr lang="ar-IQ" dirty="0" smtClean="0"/>
            </a:br>
            <a:r>
              <a:rPr lang="ar-IQ" b="1" dirty="0"/>
              <a:t> التربية الروحية عند الصحابة -رضي الله </a:t>
            </a:r>
            <a:r>
              <a:rPr lang="ar-IQ" b="1" dirty="0" smtClean="0"/>
              <a:t>عنهم-</a:t>
            </a:r>
            <a:r>
              <a:rPr lang="en-US" dirty="0"/>
              <a:t/>
            </a:r>
            <a:br>
              <a:rPr lang="en-US" dirty="0"/>
            </a:br>
            <a:r>
              <a:rPr lang="ar-IQ" dirty="0" smtClean="0"/>
              <a:t> </a:t>
            </a:r>
            <a:endParaRPr lang="ar-IQ" dirty="0"/>
          </a:p>
        </p:txBody>
      </p:sp>
      <p:sp>
        <p:nvSpPr>
          <p:cNvPr id="3" name="عنصر نائب للمحتوى 2"/>
          <p:cNvSpPr>
            <a:spLocks noGrp="1"/>
          </p:cNvSpPr>
          <p:nvPr>
            <p:ph idx="1"/>
          </p:nvPr>
        </p:nvSpPr>
        <p:spPr>
          <a:xfrm>
            <a:off x="179512" y="1484784"/>
            <a:ext cx="8712968" cy="4896544"/>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ar-IQ" sz="3600" dirty="0" smtClean="0"/>
              <a:t>ان </a:t>
            </a:r>
            <a:r>
              <a:rPr lang="ar-IQ" sz="3600" dirty="0"/>
              <a:t>اهتمام الرسول-</a:t>
            </a:r>
            <a:r>
              <a:rPr lang="en-US" sz="3600" dirty="0">
                <a:sym typeface="Ali- Arabesque"/>
              </a:rPr>
              <a:t></a:t>
            </a:r>
            <a:r>
              <a:rPr lang="ar-IQ" sz="3600" dirty="0"/>
              <a:t>- للصحابة الكرام –رضي الله عنهم-بالعناية الروحية من ذكر وقيام الليل وصيام كانت بقدرة عالية. </a:t>
            </a:r>
            <a:endParaRPr lang="en-US" sz="3600" dirty="0"/>
          </a:p>
          <a:p>
            <a:pPr algn="just"/>
            <a:r>
              <a:rPr lang="ar-IQ" sz="3600" dirty="0"/>
              <a:t>    لقد تابع الصحابة –رضي الله عنهم- الرسول الكريم-</a:t>
            </a:r>
            <a:r>
              <a:rPr lang="en-US" sz="3600" dirty="0">
                <a:sym typeface="Ali- Arabesque"/>
              </a:rPr>
              <a:t></a:t>
            </a:r>
            <a:r>
              <a:rPr lang="ar-IQ" sz="3600" dirty="0"/>
              <a:t>- في مسيرته الإيمانية، وعاشوا حياة روحية، وتأججت أرواحهم بمحبة الله تعالى، فاستصغروا الدنيا أمام عظمة الله وجاهدوا بكل ما يملكون من نفس </a:t>
            </a:r>
            <a:r>
              <a:rPr lang="ar-IQ" sz="3600" dirty="0" smtClean="0"/>
              <a:t>ومال.</a:t>
            </a:r>
            <a:endParaRPr lang="ar-IQ" sz="3600" dirty="0"/>
          </a:p>
        </p:txBody>
      </p:sp>
    </p:spTree>
    <p:extLst>
      <p:ext uri="{BB962C8B-B14F-4D97-AF65-F5344CB8AC3E}">
        <p14:creationId xmlns:p14="http://schemas.microsoft.com/office/powerpoint/2010/main" val="203730829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620688"/>
            <a:ext cx="8363272" cy="5505475"/>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ar-IQ" sz="3600" dirty="0"/>
              <a:t>فالتربية الروحية عند الصحابة –رضي الله عنهم كانت عبادة خالصاً وحباً لله ولرسوله -</a:t>
            </a:r>
            <a:r>
              <a:rPr lang="en-US" sz="3600" dirty="0">
                <a:sym typeface="Ali- Arabesque"/>
              </a:rPr>
              <a:t></a:t>
            </a:r>
            <a:r>
              <a:rPr lang="ar-IQ" sz="3600" dirty="0"/>
              <a:t>-، فأهل الصفة كانوا من صحابة الفقراء إلى الله تعالى -</a:t>
            </a:r>
            <a:r>
              <a:rPr lang="en-US" sz="3600" dirty="0">
                <a:sym typeface="Ali- Arabesque"/>
              </a:rPr>
              <a:t></a:t>
            </a:r>
            <a:r>
              <a:rPr lang="ar-IQ" sz="3600" dirty="0"/>
              <a:t>-هم فئة قد تفرغوا للعبادة والتعليم والصحبة المستمرة لرسولهم الكريم -</a:t>
            </a:r>
            <a:r>
              <a:rPr lang="en-US" sz="3600" dirty="0">
                <a:sym typeface="Ali- Arabesque"/>
              </a:rPr>
              <a:t></a:t>
            </a:r>
            <a:r>
              <a:rPr lang="ar-IQ" sz="3600" dirty="0"/>
              <a:t>- والجهاد معه، وفيهم نزل قوله تعالى: [لِلْفُقَرَاءِ الَّذِينَ أُحْصِرُوا فِي سَبِيلِ اللَّهِ لَا يَسْتَطِيعُونَ ضَرْبًا فِي الْأَرْضِ يَحْسَبُهُمُ الْجَاهِلُ أَغْنِيَاءَ مِنَ التَّعَفُّفِ تَعْرِفُهُمْ بِسِيمَاهُمْ لَا يَسْأَلُونَ النَّاسَ إِلْحَافًا وَمَا تُنْفِقُوا مِنْ خَيْرٍ فَإِنَّ اللَّهَ بِهِ عَلِيمٌ ] (سورة البقرة: 273)</a:t>
            </a:r>
          </a:p>
        </p:txBody>
      </p:sp>
    </p:spTree>
    <p:extLst>
      <p:ext uri="{BB962C8B-B14F-4D97-AF65-F5344CB8AC3E}">
        <p14:creationId xmlns:p14="http://schemas.microsoft.com/office/powerpoint/2010/main" val="310622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548680"/>
            <a:ext cx="8856984" cy="5256584"/>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ar-IQ" sz="3600" dirty="0" smtClean="0"/>
              <a:t>1-  </a:t>
            </a:r>
            <a:r>
              <a:rPr lang="ar-IQ" sz="3600" dirty="0"/>
              <a:t>عَنْ أَبِي عُثْمَانَ النَّهْدِيِّ-</a:t>
            </a:r>
            <a:r>
              <a:rPr lang="en-US" sz="3600" dirty="0">
                <a:sym typeface="AGA Arabesque"/>
              </a:rPr>
              <a:t></a:t>
            </a:r>
            <a:r>
              <a:rPr lang="ar-IQ" sz="3600" dirty="0"/>
              <a:t>- عَنْ حَنْظَلَةَ </a:t>
            </a:r>
            <a:r>
              <a:rPr lang="ar-IQ" sz="3600" dirty="0" err="1"/>
              <a:t>الْأُسَيدِيِّ</a:t>
            </a:r>
            <a:r>
              <a:rPr lang="ar-IQ" sz="3600" dirty="0"/>
              <a:t>-</a:t>
            </a:r>
            <a:r>
              <a:rPr lang="en-US" sz="3600" dirty="0">
                <a:sym typeface="AGA Arabesque"/>
              </a:rPr>
              <a:t></a:t>
            </a:r>
            <a:r>
              <a:rPr lang="ar-IQ" sz="3600" dirty="0"/>
              <a:t>- قَالَ: وَكَانَ مِنْ كُتَّابِ رَسُولِ اللَّهِ -</a:t>
            </a:r>
            <a:r>
              <a:rPr lang="en-US" sz="3600" dirty="0">
                <a:sym typeface="Ali- Arabesque"/>
              </a:rPr>
              <a:t></a:t>
            </a:r>
            <a:r>
              <a:rPr lang="ar-IQ" sz="3600" dirty="0"/>
              <a:t>-قَالَ لَقِيَنِي أَبُو بَكْرٍ-</a:t>
            </a:r>
            <a:r>
              <a:rPr lang="en-US" sz="3600" dirty="0">
                <a:sym typeface="AGA Arabesque"/>
              </a:rPr>
              <a:t></a:t>
            </a:r>
            <a:r>
              <a:rPr lang="ar-IQ" sz="3600" dirty="0"/>
              <a:t>- فَقَالَ: كَيْفَ أَنْتَ يَا حَنْظَلَةُ قَالَ قُلْتُ نَافَقَ حَنْظَلَةُ قَالَ: سُبْحَانَ اللَّهِ مَا تَقُولُ قَالَ قُلْتُ نَكُونُ عِنْدَ رَسُولِ اللَّهِ -</a:t>
            </a:r>
            <a:r>
              <a:rPr lang="en-US" sz="3600" dirty="0">
                <a:sym typeface="Ali- Arabesque"/>
              </a:rPr>
              <a:t></a:t>
            </a:r>
            <a:r>
              <a:rPr lang="ar-IQ" sz="3600" dirty="0"/>
              <a:t>-يُذَكِّرُنَا بِالنَّارِ وَالْجَنَّةِ حَتَّى كَأَنَّا رَأْيُ عَيْنٍ فَإِذَا خَرَجْنَا مِنْ عِنْدِ رَسُولِ اللَّهِ -</a:t>
            </a:r>
            <a:r>
              <a:rPr lang="en-US" sz="3600" dirty="0">
                <a:sym typeface="Ali- Arabesque"/>
              </a:rPr>
              <a:t></a:t>
            </a:r>
            <a:r>
              <a:rPr lang="ar-IQ" sz="3600" dirty="0"/>
              <a:t>-</a:t>
            </a:r>
            <a:r>
              <a:rPr lang="ar-IQ" sz="3600" dirty="0" err="1"/>
              <a:t>عَافَسْنَا</a:t>
            </a:r>
            <a:r>
              <a:rPr lang="ar-IQ" sz="3600" dirty="0"/>
              <a:t> الْأَزْوَاجَ وَالْأَوْلَادَ </a:t>
            </a:r>
            <a:r>
              <a:rPr lang="ar-IQ" sz="3600" dirty="0" err="1"/>
              <a:t>وَالضَّيْعَاتِ</a:t>
            </a:r>
            <a:r>
              <a:rPr lang="ar-IQ" sz="3600" dirty="0"/>
              <a:t> فَنَسِينَا كَثِيرًا قَالَ أَبُو بَكْرٍ-</a:t>
            </a:r>
            <a:r>
              <a:rPr lang="en-US" sz="3600" dirty="0">
                <a:sym typeface="AGA Arabesque"/>
              </a:rPr>
              <a:t></a:t>
            </a:r>
            <a:r>
              <a:rPr lang="ar-IQ" sz="3600" dirty="0"/>
              <a:t>- </a:t>
            </a:r>
            <a:r>
              <a:rPr lang="ar-IQ" sz="3600" dirty="0" err="1"/>
              <a:t>فَوَاللَّهِ</a:t>
            </a:r>
            <a:r>
              <a:rPr lang="ar-IQ" sz="3600" dirty="0"/>
              <a:t> إِنَّا لَنَلْقَى مِثْلَ هَذَا، فَانْطَلَقْتُ أَنَا وَأَبُو بَكْرٍ-</a:t>
            </a:r>
            <a:r>
              <a:rPr lang="en-US" sz="3600" dirty="0">
                <a:sym typeface="AGA Arabesque"/>
              </a:rPr>
              <a:t></a:t>
            </a:r>
            <a:r>
              <a:rPr lang="ar-IQ" sz="3600" dirty="0"/>
              <a:t>- حَتَّى دَخَلْنَا عَلَى رَسُولِ اللَّهِ  -</a:t>
            </a:r>
            <a:r>
              <a:rPr lang="en-US" sz="3600" dirty="0">
                <a:sym typeface="Ali- Arabesque"/>
              </a:rPr>
              <a:t></a:t>
            </a:r>
            <a:r>
              <a:rPr lang="ar-IQ" sz="3600" dirty="0" smtClean="0"/>
              <a:t>-</a:t>
            </a:r>
            <a:endParaRPr lang="ar-IQ" sz="3600" dirty="0"/>
          </a:p>
        </p:txBody>
      </p:sp>
    </p:spTree>
    <p:extLst>
      <p:ext uri="{BB962C8B-B14F-4D97-AF65-F5344CB8AC3E}">
        <p14:creationId xmlns:p14="http://schemas.microsoft.com/office/powerpoint/2010/main" val="306159478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IQ" dirty="0" smtClean="0">
                <a:solidFill>
                  <a:srgbClr val="FF0000"/>
                </a:solidFill>
              </a:rPr>
              <a:t/>
            </a:r>
            <a:br>
              <a:rPr lang="ar-IQ" dirty="0" smtClean="0">
                <a:solidFill>
                  <a:srgbClr val="FF0000"/>
                </a:solidFill>
              </a:rPr>
            </a:br>
            <a:r>
              <a:rPr lang="ar-IQ" b="1" dirty="0">
                <a:solidFill>
                  <a:srgbClr val="FF0000"/>
                </a:solidFill>
              </a:rPr>
              <a:t>التربية الروحية القرآنية ضرورة ملحّة:</a:t>
            </a:r>
            <a:r>
              <a:rPr lang="ar-IQ" dirty="0">
                <a:solidFill>
                  <a:srgbClr val="FF0000"/>
                </a:solidFill>
              </a:rPr>
              <a:t> </a:t>
            </a:r>
            <a:r>
              <a:rPr lang="en-US" dirty="0">
                <a:solidFill>
                  <a:srgbClr val="FF0000"/>
                </a:solidFill>
              </a:rPr>
              <a:t/>
            </a:r>
            <a:br>
              <a:rPr lang="en-US" dirty="0">
                <a:solidFill>
                  <a:srgbClr val="FF0000"/>
                </a:solidFill>
              </a:rPr>
            </a:br>
            <a:r>
              <a:rPr lang="ar-IQ" dirty="0" smtClean="0">
                <a:solidFill>
                  <a:srgbClr val="FF0000"/>
                </a:solidFill>
              </a:rPr>
              <a:t> </a:t>
            </a:r>
            <a:endParaRPr lang="ar-IQ" dirty="0">
              <a:solidFill>
                <a:srgbClr val="FF0000"/>
              </a:solidFill>
            </a:endParaRPr>
          </a:p>
        </p:txBody>
      </p:sp>
      <p:sp>
        <p:nvSpPr>
          <p:cNvPr id="3" name="عنصر نائب للمحتوى 2"/>
          <p:cNvSpPr>
            <a:spLocks noGrp="1"/>
          </p:cNvSpPr>
          <p:nvPr>
            <p:ph idx="1"/>
          </p:nvPr>
        </p:nvSpPr>
        <p:spPr>
          <a:xfrm>
            <a:off x="107504" y="1268760"/>
            <a:ext cx="8928992" cy="5589240"/>
          </a:xfrm>
        </p:spPr>
        <p:style>
          <a:lnRef idx="1">
            <a:schemeClr val="accent3"/>
          </a:lnRef>
          <a:fillRef idx="2">
            <a:schemeClr val="accent3"/>
          </a:fillRef>
          <a:effectRef idx="1">
            <a:schemeClr val="accent3"/>
          </a:effectRef>
          <a:fontRef idx="minor">
            <a:schemeClr val="dk1"/>
          </a:fontRef>
        </p:style>
        <p:txBody>
          <a:bodyPr>
            <a:noAutofit/>
          </a:bodyPr>
          <a:lstStyle/>
          <a:p>
            <a:pPr marL="0" indent="0" algn="just">
              <a:buNone/>
            </a:pPr>
            <a:r>
              <a:rPr lang="ar-IQ" sz="3600" dirty="0" smtClean="0"/>
              <a:t>إن </a:t>
            </a:r>
            <a:r>
              <a:rPr lang="ar-IQ" sz="3600" dirty="0"/>
              <a:t>فقدان التربية الروحية للإنسان يؤدي به إلى الانحلال والفوضى وسيطرة الشهوات وانتشار الأمراض الاجتماعية مثل: الحسد والبغض والكذب والنفاق والخ، إذ إن الجانب الروحي في حياة الإنسان يمثل إحدى حاجاته الطبيعية التي تبعده عن كثير من الأمراض المادية وتحقق له السعادة في الدنيا والآخرة وتسمو نفسه إلى درجات الكمال والنماء والرقي، والعبادات التي فرضها الإسلام من صلاة وصوم وزكاة وحج وخضوع كامل فيها  للّه تعالى هي: الطريق </a:t>
            </a:r>
            <a:r>
              <a:rPr lang="ar-IQ" sz="3600" dirty="0" smtClean="0"/>
              <a:t>إلى</a:t>
            </a:r>
            <a:endParaRPr lang="ar-IQ" sz="3600" dirty="0"/>
          </a:p>
        </p:txBody>
      </p:sp>
    </p:spTree>
    <p:extLst>
      <p:ext uri="{BB962C8B-B14F-4D97-AF65-F5344CB8AC3E}">
        <p14:creationId xmlns:p14="http://schemas.microsoft.com/office/powerpoint/2010/main" val="113627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476672"/>
            <a:ext cx="8435280" cy="5649491"/>
          </a:xfrm>
        </p:spPr>
        <p:style>
          <a:lnRef idx="3">
            <a:schemeClr val="lt1"/>
          </a:lnRef>
          <a:fillRef idx="1">
            <a:schemeClr val="accent2"/>
          </a:fillRef>
          <a:effectRef idx="1">
            <a:schemeClr val="accent2"/>
          </a:effectRef>
          <a:fontRef idx="minor">
            <a:schemeClr val="lt1"/>
          </a:fontRef>
        </p:style>
        <p:txBody>
          <a:bodyPr>
            <a:normAutofit/>
          </a:bodyPr>
          <a:lstStyle/>
          <a:p>
            <a:pPr algn="just"/>
            <a:r>
              <a:rPr lang="ar-IQ" sz="4000" dirty="0" smtClean="0"/>
              <a:t> قلت: </a:t>
            </a:r>
            <a:r>
              <a:rPr lang="ar-IQ" sz="4000" dirty="0"/>
              <a:t>نَافَقَ حَنْظَلَةُ يَا رَسُولَ اللَّهِ فَقَالَ:</a:t>
            </a:r>
            <a:r>
              <a:rPr lang="ar-SA" sz="4000" dirty="0"/>
              <a:t> «</a:t>
            </a:r>
            <a:r>
              <a:rPr lang="ar-IQ" sz="4000" dirty="0"/>
              <a:t> رَسُولُ اللَّهِ -</a:t>
            </a:r>
            <a:r>
              <a:rPr lang="en-US" sz="4000" dirty="0">
                <a:sym typeface="Ali- Arabesque"/>
              </a:rPr>
              <a:t></a:t>
            </a:r>
            <a:r>
              <a:rPr lang="ar-IQ" sz="4000" dirty="0"/>
              <a:t>- وَمَا ذَاكَ؟ قُلْتُ: يَا رَسُولَ اللَّهِ نَكُونُ عِنْدَكَ تُذَكِّرُنَا بِالنَّارِ وَالْجَنَّةِ حَتَّى كَأَنَّا رَأْيُ عَيْنٍ فَإِذَا خَرَجْنَا مِنْ عِنْدِكَ </a:t>
            </a:r>
            <a:r>
              <a:rPr lang="ar-IQ" sz="4000" dirty="0" err="1"/>
              <a:t>عَافَسْنَا</a:t>
            </a:r>
            <a:r>
              <a:rPr lang="ar-IQ" sz="4000" dirty="0"/>
              <a:t> الْأَزْوَاجَ وَالْأَوْلَادَ </a:t>
            </a:r>
            <a:r>
              <a:rPr lang="ar-IQ" sz="4000" dirty="0" err="1"/>
              <a:t>وَالضَّيْعَاتِ</a:t>
            </a:r>
            <a:r>
              <a:rPr lang="ar-IQ" sz="4000" dirty="0"/>
              <a:t> نَسِينَا كَثِيرًا فَقَالَ: رَسُولُ اللَّهِ -</a:t>
            </a:r>
            <a:r>
              <a:rPr lang="en-US" sz="4000" dirty="0">
                <a:sym typeface="Ali- Arabesque"/>
              </a:rPr>
              <a:t></a:t>
            </a:r>
            <a:r>
              <a:rPr lang="ar-IQ" sz="4000" dirty="0"/>
              <a:t>-وَالَّذِي نَفْسِي بِيَدِهِ إِنْ لَوْ تَدُومُونَ عَلَى مَا تَكُونُونَ عِنْدِي وَفِي الذِّكْرِ لَصَافَحَتْكُمْ الْمَلَائِكَةُ عَلَى فُرُشِكُمْ وَفِي طُرُقِكُمْ وَلَكِنْ يَا حَنْظَلَةُ سَاعَةً وَسَاعَةً</a:t>
            </a:r>
            <a:r>
              <a:rPr lang="ar-SA" sz="4000" dirty="0"/>
              <a:t>»</a:t>
            </a:r>
            <a:r>
              <a:rPr lang="ar-IQ" sz="4000" dirty="0"/>
              <a:t> ثَلَاثَ مَرَّاتٍ</a:t>
            </a:r>
            <a:r>
              <a:rPr lang="ar-IQ" sz="4000" baseline="30000" dirty="0"/>
              <a:t> </a:t>
            </a:r>
            <a:endParaRPr lang="ar-IQ" sz="4000" dirty="0"/>
          </a:p>
        </p:txBody>
      </p:sp>
    </p:spTree>
    <p:extLst>
      <p:ext uri="{BB962C8B-B14F-4D97-AF65-F5344CB8AC3E}">
        <p14:creationId xmlns:p14="http://schemas.microsoft.com/office/powerpoint/2010/main" val="89759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88640"/>
            <a:ext cx="8856984" cy="6480720"/>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ar-IQ" sz="4000" b="1" dirty="0"/>
              <a:t>2</a:t>
            </a:r>
            <a:r>
              <a:rPr lang="ar-IQ" sz="4000" dirty="0"/>
              <a:t> -  عَنْ هُرَيْرَةَ -</a:t>
            </a:r>
            <a:r>
              <a:rPr lang="en-US" sz="4000" dirty="0">
                <a:sym typeface="AGA Arabesque"/>
              </a:rPr>
              <a:t></a:t>
            </a:r>
            <a:r>
              <a:rPr lang="ar-IQ" sz="4000" dirty="0"/>
              <a:t>-  قَالَ : قَالَ أَصْحَابُ النَّبِيِّ -</a:t>
            </a:r>
            <a:r>
              <a:rPr lang="en-US" sz="4000" dirty="0">
                <a:sym typeface="Ali- Arabesque"/>
              </a:rPr>
              <a:t></a:t>
            </a:r>
            <a:r>
              <a:rPr lang="ar-IQ" sz="4000" dirty="0"/>
              <a:t>-: </a:t>
            </a:r>
            <a:endParaRPr lang="en-US" sz="4000" dirty="0"/>
          </a:p>
          <a:p>
            <a:pPr algn="just"/>
            <a:r>
              <a:rPr lang="ar-IQ" sz="4000" dirty="0"/>
              <a:t>  يَقُولُ قُلْنَا يَا رَسُولَ اللَّهِ-</a:t>
            </a:r>
            <a:r>
              <a:rPr lang="en-US" sz="4000" dirty="0">
                <a:sym typeface="Ali- Arabesque"/>
              </a:rPr>
              <a:t></a:t>
            </a:r>
            <a:r>
              <a:rPr lang="ar-IQ" sz="4000" dirty="0"/>
              <a:t>- إِنَّا إِذَا رَأَيْنَاكَ رَقَّتْ قُلُوبُنَا وَكُنَّا مِنْ أَهْلِ الْآخِرَةِ، وَإِذَا فَارَقْنَاكَ أَعْجَبَتْنَا الدُّنْيَا وَشَمَمْنَا النِّسَاءَ وَالْأَوْلَادَ </a:t>
            </a:r>
            <a:r>
              <a:rPr lang="ar-SA" sz="4000" dirty="0"/>
              <a:t>« </a:t>
            </a:r>
            <a:r>
              <a:rPr lang="ar-IQ" sz="4000" dirty="0"/>
              <a:t>قَالَ -</a:t>
            </a:r>
            <a:r>
              <a:rPr lang="en-US" sz="4000" dirty="0">
                <a:sym typeface="Ali- Arabesque"/>
              </a:rPr>
              <a:t></a:t>
            </a:r>
            <a:r>
              <a:rPr lang="ar-IQ" sz="4000" dirty="0"/>
              <a:t>-: لَوْ تَكُونُونَ أَوْ قَالَ: لَوْ أَنَّكُمْ تَكُونُونَ عَلَى كُلِّ حَالٍ عَلَى الْحَالِ الَّتِي أَنْتُمْ عَلَيْهَا عِنْدِي لَصَافَحَتْكُمْ الْمَلَائِكَةُ بِأَكُفِّهِمْ، </a:t>
            </a:r>
            <a:r>
              <a:rPr lang="ar-IQ" sz="4000" dirty="0" err="1"/>
              <a:t>وَلَزَارَتْكُمْ</a:t>
            </a:r>
            <a:r>
              <a:rPr lang="ar-IQ" sz="4000" dirty="0"/>
              <a:t> فِي بُيُوتِكُمْ وَلَوْ لَمْ تُذْنِبُوا لَجَاءَ اللَّهُ بِقَوْمٍ يُذْنِبُونَ كَيْ يَغْفِرَ </a:t>
            </a:r>
            <a:r>
              <a:rPr lang="ar-IQ" sz="4000" dirty="0" smtClean="0"/>
              <a:t>لَهُمْ</a:t>
            </a:r>
            <a:r>
              <a:rPr lang="ar-SA" sz="4000" dirty="0" smtClean="0"/>
              <a:t>»</a:t>
            </a:r>
            <a:endParaRPr lang="ar-IQ" sz="4000" dirty="0"/>
          </a:p>
        </p:txBody>
      </p:sp>
    </p:spTree>
    <p:extLst>
      <p:ext uri="{BB962C8B-B14F-4D97-AF65-F5344CB8AC3E}">
        <p14:creationId xmlns:p14="http://schemas.microsoft.com/office/powerpoint/2010/main" val="99944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251520" y="404664"/>
            <a:ext cx="8640960" cy="633670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ar-IQ" sz="3600" dirty="0"/>
              <a:t> السمو الروحي والكمال العقلي، ووسيلة إلى السعادة في الدنيا والنعيم المقيم في </a:t>
            </a:r>
            <a:r>
              <a:rPr lang="ar-IQ" sz="3600" dirty="0" smtClean="0"/>
              <a:t>الآخرة، قال </a:t>
            </a:r>
            <a:r>
              <a:rPr lang="ar-IQ" sz="3600" dirty="0"/>
              <a:t>تعالى:[ إِنَّ الَّذِينَ آمَنُوا وَعَمِلُوا الصَّالِحَاتِ وَأَقَامُوا الصَّلَاةَ وَآتَوُا الزَّكَاةَ لَهُمْ أَجْرُهُمْ عِنْدَ رَبِّهِمْ وَلَا خَوْفٌ عَلَيْهِمْ وَلَا هُمْ يَحْزَنُونَ ] (سورة البقرة: 277).</a:t>
            </a:r>
            <a:endParaRPr lang="en-US" sz="3600" dirty="0"/>
          </a:p>
          <a:p>
            <a:pPr algn="just"/>
            <a:r>
              <a:rPr lang="ar-IQ" sz="3600" dirty="0"/>
              <a:t> إن القرآن الكريم شامل لكل جوانب الحياة التشريعية والتربوية والتعليمية والتثقيفية والاقتصادية والسياسية والاجتماعية، فأعطى في الحياة خطوطاً عريضة، ليتخذه الإنسان منهجاً سلوكياً ليستنبط من الآيات القرآنية التي تعالج النفس وتزكيتها، وتطهير القلب من الأدران،  </a:t>
            </a:r>
          </a:p>
        </p:txBody>
      </p:sp>
    </p:spTree>
    <p:extLst>
      <p:ext uri="{BB962C8B-B14F-4D97-AF65-F5344CB8AC3E}">
        <p14:creationId xmlns:p14="http://schemas.microsoft.com/office/powerpoint/2010/main" val="51724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332656"/>
            <a:ext cx="8723312" cy="6264696"/>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ar-IQ" sz="3600" dirty="0" smtClean="0"/>
              <a:t>وهذا </a:t>
            </a:r>
            <a:r>
              <a:rPr lang="ar-IQ" sz="3600" dirty="0"/>
              <a:t>المنهج هو الذي اتخذه الرسول-</a:t>
            </a:r>
            <a:r>
              <a:rPr lang="en-US" sz="3600" dirty="0">
                <a:sym typeface="Ali- Arabesque"/>
              </a:rPr>
              <a:t></a:t>
            </a:r>
            <a:r>
              <a:rPr lang="ar-IQ" sz="3600" dirty="0"/>
              <a:t>- مبتدئاً بخلواته الإيمانية بغار حراء تعبداً وتنسكاً ليستعد لتلقي أوامر الشريعة [إِنَّا سَنُلْقِي عَلَيْكَ قَوْلًا ثَقِيلًا] (سورة المزمل:5)، ثم تابعه المجاهدون المؤمنون حتى زكت نفوسهم(قَدْ أَفْلَحَ مَنْ زَكَّاهَا) (سورة الشمس:9)، ثم وجد التابعون حاجة الأمة إلى هذه المعرفة، فاستدركوا هذه المعاني وركزوا عليها وأفردوا لها دروساً، فسمي أصحابها الزهاد، وكان </a:t>
            </a:r>
            <a:r>
              <a:rPr lang="ar-IQ" sz="3600" dirty="0" err="1"/>
              <a:t>روّائدهم</a:t>
            </a:r>
            <a:r>
              <a:rPr lang="ar-IQ" sz="3600" dirty="0"/>
              <a:t> الإمام (الحسن البصري) -</a:t>
            </a:r>
            <a:r>
              <a:rPr lang="en-US" sz="3600" dirty="0">
                <a:sym typeface="AGA Arabesque"/>
              </a:rPr>
              <a:t></a:t>
            </a:r>
            <a:r>
              <a:rPr lang="ar-IQ" sz="3600" dirty="0"/>
              <a:t>-</a:t>
            </a:r>
          </a:p>
        </p:txBody>
      </p:sp>
    </p:spTree>
    <p:extLst>
      <p:ext uri="{BB962C8B-B14F-4D97-AF65-F5344CB8AC3E}">
        <p14:creationId xmlns:p14="http://schemas.microsoft.com/office/powerpoint/2010/main" val="248846717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548680"/>
            <a:ext cx="8363272" cy="5577483"/>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ar-IQ" sz="4000" dirty="0"/>
              <a:t>فعندما كثرت الأمراض النفسية مثل: محبة الذات والكبر والحقد والرياء والنفاق والكذب والغبية والحسد والاستغلال وغيرها،  كل ذلك دعاهم إلى الخوض في التربية الروحية المستنبط من القرآن الكريم والسنة الشريفة، فأعطيت هذه التربية الروحية ثمارها يانعة، خلقاً وصفاء، وطهراً وإنابة وخشوعاً وكان منهجها الأول: تزكية النفس ومخالفة الهوى ومجاهدة النفس وحضور </a:t>
            </a:r>
            <a:r>
              <a:rPr lang="ar-IQ" sz="4000" dirty="0" smtClean="0"/>
              <a:t>القلب </a:t>
            </a:r>
            <a:r>
              <a:rPr lang="ar-IQ" sz="4000" dirty="0"/>
              <a:t> فاستخدمت الوسائل المعنية </a:t>
            </a:r>
            <a:r>
              <a:rPr lang="ar-IQ" sz="4000" dirty="0" smtClean="0"/>
              <a:t>بها</a:t>
            </a:r>
            <a:r>
              <a:rPr lang="ar-IQ" sz="4000" dirty="0"/>
              <a:t>.</a:t>
            </a:r>
            <a:r>
              <a:rPr lang="ar-IQ" sz="4000" dirty="0" smtClean="0"/>
              <a:t> </a:t>
            </a:r>
            <a:endParaRPr lang="ar-IQ" sz="4000" dirty="0"/>
          </a:p>
        </p:txBody>
      </p:sp>
    </p:spTree>
    <p:extLst>
      <p:ext uri="{BB962C8B-B14F-4D97-AF65-F5344CB8AC3E}">
        <p14:creationId xmlns:p14="http://schemas.microsoft.com/office/powerpoint/2010/main" val="737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16632"/>
            <a:ext cx="8856984" cy="6552728"/>
          </a:xfrm>
        </p:spPr>
        <p:txBody>
          <a:bodyPr>
            <a:normAutofit fontScale="85000" lnSpcReduction="20000"/>
          </a:bodyPr>
          <a:lstStyle/>
          <a:p>
            <a:pPr marL="0" indent="0" algn="ctr">
              <a:buNone/>
            </a:pPr>
            <a:endParaRPr lang="ar-IQ" b="1" dirty="0" smtClean="0"/>
          </a:p>
          <a:p>
            <a:pPr marL="0" indent="0" algn="ctr">
              <a:buNone/>
            </a:pPr>
            <a:r>
              <a:rPr lang="ar-IQ" sz="5200" b="1" dirty="0" smtClean="0"/>
              <a:t>(الذكر </a:t>
            </a:r>
            <a:r>
              <a:rPr lang="ar-IQ" sz="5200" b="1" dirty="0"/>
              <a:t>فضله وأنواعه</a:t>
            </a:r>
            <a:r>
              <a:rPr lang="ar-IQ" sz="5200" b="1" dirty="0" smtClean="0"/>
              <a:t>)</a:t>
            </a:r>
            <a:endParaRPr lang="ar-IQ" sz="5200" dirty="0"/>
          </a:p>
          <a:p>
            <a:pPr marL="0" indent="0" algn="ctr">
              <a:buNone/>
            </a:pPr>
            <a:endParaRPr lang="en-US" dirty="0"/>
          </a:p>
          <a:p>
            <a:pPr marL="0" indent="0" algn="just">
              <a:buNone/>
            </a:pPr>
            <a:r>
              <a:rPr lang="ar-IQ" sz="3900" dirty="0" smtClean="0"/>
              <a:t>الذكر </a:t>
            </a:r>
            <a:r>
              <a:rPr lang="ar-IQ" sz="3900" dirty="0"/>
              <a:t>لغة: الصيتُ والثَناءُ هو </a:t>
            </a:r>
            <a:r>
              <a:rPr lang="ar-IQ" sz="3900" dirty="0" err="1"/>
              <a:t>التخطّر</a:t>
            </a:r>
            <a:r>
              <a:rPr lang="ar-IQ" sz="3900" dirty="0"/>
              <a:t>، </a:t>
            </a:r>
            <a:r>
              <a:rPr lang="ar-IQ" sz="3900" dirty="0" smtClean="0"/>
              <a:t>والاستذكار.</a:t>
            </a:r>
            <a:endParaRPr lang="en-US" sz="3900" dirty="0"/>
          </a:p>
          <a:p>
            <a:pPr marL="0" indent="0" algn="just">
              <a:buNone/>
            </a:pPr>
            <a:r>
              <a:rPr lang="ar-IQ" sz="3900" dirty="0" smtClean="0"/>
              <a:t>وفي </a:t>
            </a:r>
            <a:r>
              <a:rPr lang="ar-IQ" sz="3900" dirty="0"/>
              <a:t>الاصطلاح: هو التخلص من الغفلة، ولذا قال تعالى: [ وَلَا تَكُنْ مِنَ الْغَافِلِينَ] (سورة الأعراف: 205</a:t>
            </a:r>
            <a:r>
              <a:rPr lang="ar-IQ" sz="3900" dirty="0" smtClean="0"/>
              <a:t>). </a:t>
            </a:r>
            <a:endParaRPr lang="en-US" sz="3900" dirty="0"/>
          </a:p>
          <a:p>
            <a:pPr marL="0" indent="0" algn="just">
              <a:buNone/>
            </a:pPr>
            <a:r>
              <a:rPr lang="ar-IQ" sz="3900" dirty="0" smtClean="0"/>
              <a:t>ولدى </a:t>
            </a:r>
            <a:r>
              <a:rPr lang="ar-IQ" sz="3900" dirty="0"/>
              <a:t>أهل التصوف هو: تكرار اسم الجلالة (الله) سبحانه وصفاته واحدة </a:t>
            </a:r>
            <a:r>
              <a:rPr lang="ar-IQ" sz="3900" dirty="0" smtClean="0"/>
              <a:t>بعد </a:t>
            </a:r>
            <a:r>
              <a:rPr lang="ar-IQ" sz="3900" dirty="0"/>
              <a:t>أخرى، أو بضع منها معاً، ويؤدي الذكر منفرداً أو جماعة بأي اسم </a:t>
            </a:r>
            <a:r>
              <a:rPr lang="ar-IQ" sz="3900" dirty="0" smtClean="0"/>
              <a:t>كان.</a:t>
            </a:r>
            <a:endParaRPr lang="en-US" sz="3900" dirty="0"/>
          </a:p>
          <a:p>
            <a:pPr marL="0" indent="0" algn="just">
              <a:buNone/>
            </a:pPr>
            <a:r>
              <a:rPr lang="ar-IQ" sz="3900" b="1" dirty="0"/>
              <a:t>فضل الذكر:</a:t>
            </a:r>
            <a:r>
              <a:rPr lang="ar-IQ" sz="3900" dirty="0"/>
              <a:t> قد تواردت الآيات والأحاديث وتواترت وتظافرت في بيانه:</a:t>
            </a:r>
            <a:endParaRPr lang="en-US" sz="3900" dirty="0"/>
          </a:p>
          <a:p>
            <a:pPr marL="0" indent="0" algn="just">
              <a:buNone/>
            </a:pPr>
            <a:r>
              <a:rPr lang="ar-IQ" sz="3900" dirty="0"/>
              <a:t>أولاً في القرآن الكريم: ويتبين فضل الذكر في القرآن الكريم في خمسة عشر موضعاً</a:t>
            </a:r>
            <a:r>
              <a:rPr lang="ar-IQ" sz="3900" baseline="30000" dirty="0" smtClean="0"/>
              <a:t>:</a:t>
            </a:r>
            <a:r>
              <a:rPr lang="ar-IQ" sz="3900" dirty="0" smtClean="0"/>
              <a:t> </a:t>
            </a:r>
            <a:r>
              <a:rPr lang="ar-IQ" sz="3900" baseline="30000" dirty="0" smtClean="0"/>
              <a:t> </a:t>
            </a:r>
            <a:r>
              <a:rPr lang="ar-IQ" sz="3900" dirty="0"/>
              <a:t>منها:</a:t>
            </a:r>
            <a:endParaRPr lang="en-US" sz="3900" dirty="0"/>
          </a:p>
          <a:p>
            <a:r>
              <a:rPr lang="ar-IQ" dirty="0" smtClean="0"/>
              <a:t> </a:t>
            </a:r>
            <a:endParaRPr lang="en-US" dirty="0"/>
          </a:p>
          <a:p>
            <a:endParaRPr lang="ar-IQ" dirty="0"/>
          </a:p>
        </p:txBody>
      </p:sp>
    </p:spTree>
    <p:extLst>
      <p:ext uri="{BB962C8B-B14F-4D97-AF65-F5344CB8AC3E}">
        <p14:creationId xmlns:p14="http://schemas.microsoft.com/office/powerpoint/2010/main" val="4255376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16632"/>
            <a:ext cx="8928992" cy="6624736"/>
          </a:xfrm>
        </p:spPr>
        <p:txBody>
          <a:bodyPr>
            <a:normAutofit/>
          </a:bodyPr>
          <a:lstStyle/>
          <a:p>
            <a:r>
              <a:rPr lang="ar-IQ" dirty="0"/>
              <a:t>1-الأمر به مطلقاً ومقيداً، أما مطلقاً فكقوله تعالى: [يَا أَيُّهَا الَّذِينَ آمَنُوا اذْكُرُوا اللَّهَ ذِكْرًا كَثِيرًا ] (سورة الأحزاب:41)، وأما مقيداً فكقوله تعالى: [وَاذْكُرْ رَبَّكَ فِي نَفْسِكَ تَضَرُّعًا وَخِيفَةً وَدُونَ الْجَهْرِ مِنَ الْقَوْلِ بِالْغُدُوِّ وَالْآصَالِ وَلَا تَكُنْ مِنَ الْغَافِلِينَ ] (سورة الأعراف: 205). </a:t>
            </a:r>
            <a:endParaRPr lang="en-US" dirty="0"/>
          </a:p>
          <a:p>
            <a:r>
              <a:rPr lang="ar-IQ" dirty="0"/>
              <a:t>2-الإخبار بأن الذكر سبب لاطمئنان </a:t>
            </a:r>
            <a:r>
              <a:rPr lang="ar-IQ" dirty="0" smtClean="0"/>
              <a:t>القلب </a:t>
            </a:r>
            <a:r>
              <a:rPr lang="ar-IQ" dirty="0"/>
              <a:t>مثل قوله تعالى: [ الَّذِينَ آمَنُوا وَتَطْمَئِنُّ قُلُوبُهُمْ بِذِكْرِ اللَّهِ أَلَا بِذِكْرِ اللَّهِ تَطْمَئِنُّ الْقُلُوبُ] (سورة الرعد: 28</a:t>
            </a:r>
            <a:r>
              <a:rPr lang="ar-IQ" dirty="0" smtClean="0"/>
              <a:t>).</a:t>
            </a:r>
          </a:p>
          <a:p>
            <a:r>
              <a:rPr lang="ar-IQ" dirty="0" smtClean="0"/>
              <a:t>3-الإخبار </a:t>
            </a:r>
            <a:r>
              <a:rPr lang="ar-IQ" dirty="0"/>
              <a:t>بأن قلة الذكر من صفات </a:t>
            </a:r>
            <a:r>
              <a:rPr lang="ar-IQ" dirty="0" smtClean="0"/>
              <a:t>المنافقين </a:t>
            </a:r>
            <a:r>
              <a:rPr lang="ar-IQ" dirty="0"/>
              <a:t>كقوله تعالى: [إِنَّ الْمُنَافِقِينَ يُخَادِعُونَ اللَّهَ وَهُوَ خَادِعُهُمْ وَإِذَا قَامُوا إِلَى الصَّلَاةِ قَامُوا كُسَالَى يُرَاءُونَ النَّاسَ وَلَا يَذْكُرُونَ اللَّهَ إِلَّا قَلِيلًا] (سورة النساء: 142).</a:t>
            </a:r>
            <a:endParaRPr lang="en-US" dirty="0"/>
          </a:p>
          <a:p>
            <a:endParaRPr lang="en-US" dirty="0"/>
          </a:p>
        </p:txBody>
      </p:sp>
    </p:spTree>
    <p:extLst>
      <p:ext uri="{BB962C8B-B14F-4D97-AF65-F5344CB8AC3E}">
        <p14:creationId xmlns:p14="http://schemas.microsoft.com/office/powerpoint/2010/main" val="1352867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91264" cy="1008112"/>
          </a:xfrm>
        </p:spPr>
        <p:style>
          <a:lnRef idx="1">
            <a:schemeClr val="accent3"/>
          </a:lnRef>
          <a:fillRef idx="2">
            <a:schemeClr val="accent3"/>
          </a:fillRef>
          <a:effectRef idx="1">
            <a:schemeClr val="accent3"/>
          </a:effectRef>
          <a:fontRef idx="minor">
            <a:schemeClr val="dk1"/>
          </a:fontRef>
        </p:style>
        <p:txBody>
          <a:bodyPr>
            <a:noAutofit/>
          </a:bodyPr>
          <a:lstStyle/>
          <a:p>
            <a:r>
              <a:rPr lang="ar-IQ" sz="4800" dirty="0" smtClean="0"/>
              <a:t/>
            </a:r>
            <a:br>
              <a:rPr lang="ar-IQ" sz="4800" dirty="0" smtClean="0"/>
            </a:br>
            <a:r>
              <a:rPr lang="ar-IQ" sz="4800" b="1" dirty="0" smtClean="0"/>
              <a:t>أنواع الذكر</a:t>
            </a:r>
            <a:br>
              <a:rPr lang="ar-IQ" sz="4800" b="1" dirty="0" smtClean="0"/>
            </a:br>
            <a:r>
              <a:rPr lang="ar-IQ" sz="4800" dirty="0" smtClean="0"/>
              <a:t> </a:t>
            </a:r>
            <a:endParaRPr lang="ar-IQ" sz="4800" dirty="0"/>
          </a:p>
        </p:txBody>
      </p:sp>
      <p:sp>
        <p:nvSpPr>
          <p:cNvPr id="3" name="عنصر نائب للمحتوى 2"/>
          <p:cNvSpPr>
            <a:spLocks noGrp="1"/>
          </p:cNvSpPr>
          <p:nvPr>
            <p:ph idx="1"/>
          </p:nvPr>
        </p:nvSpPr>
        <p:spPr>
          <a:xfrm>
            <a:off x="251520" y="1052736"/>
            <a:ext cx="8712968" cy="5688632"/>
          </a:xfrm>
        </p:spPr>
        <p:txBody>
          <a:bodyPr>
            <a:noAutofit/>
          </a:bodyPr>
          <a:lstStyle/>
          <a:p>
            <a:r>
              <a:rPr lang="ar-IQ" sz="3600" b="1" dirty="0" smtClean="0"/>
              <a:t>يؤدي </a:t>
            </a:r>
            <a:r>
              <a:rPr lang="ar-IQ" sz="3600" b="1" dirty="0"/>
              <a:t>الذكر باللسان </a:t>
            </a:r>
            <a:r>
              <a:rPr lang="ar-IQ" sz="3600" b="1" dirty="0" smtClean="0"/>
              <a:t>والقلب والبدن:</a:t>
            </a:r>
            <a:endParaRPr lang="en-US" sz="3600" dirty="0"/>
          </a:p>
          <a:p>
            <a:pPr marL="0" indent="0" algn="just">
              <a:buNone/>
            </a:pPr>
            <a:r>
              <a:rPr lang="ar-IQ" sz="3600" dirty="0"/>
              <a:t>1</a:t>
            </a:r>
            <a:r>
              <a:rPr lang="ar-IQ" sz="3600" dirty="0" smtClean="0"/>
              <a:t>-الذكر </a:t>
            </a:r>
            <a:r>
              <a:rPr lang="ar-IQ" sz="3600" dirty="0"/>
              <a:t>باللسان هو: ذكر الله تعالى بجميع أسمائه الحسنى وصفاته العليا، والثناء عليه والاشتغال بالتسبيح والتحميد، وكذلك قراءة القرآن الكريم وإعلان </a:t>
            </a:r>
            <a:r>
              <a:rPr lang="ar-IQ" sz="3600" dirty="0" smtClean="0"/>
              <a:t>العجز </a:t>
            </a:r>
            <a:r>
              <a:rPr lang="ar-IQ" sz="3600" dirty="0"/>
              <a:t>والفقر بلسان الدعاء والمناجاة.</a:t>
            </a:r>
            <a:endParaRPr lang="en-US" sz="3600" dirty="0"/>
          </a:p>
          <a:p>
            <a:pPr marL="0" indent="0" algn="just">
              <a:buNone/>
            </a:pPr>
            <a:r>
              <a:rPr lang="ar-IQ" sz="3600" dirty="0"/>
              <a:t>2</a:t>
            </a:r>
            <a:r>
              <a:rPr lang="ar-IQ" sz="3600" dirty="0" smtClean="0"/>
              <a:t>-الذكر </a:t>
            </a:r>
            <a:r>
              <a:rPr lang="ar-IQ" sz="3600" dirty="0"/>
              <a:t>بالقلب فقيل هو: ذكر الله تعالى بجميع أركان الوجدان وذكره قياماً وقعوداً بأخذ الدلائل على وجوده سبحانه والتفكر في أسمائه الحسنى وصفاته الجليلة التي تتلمع في كتاب الوجود  والتي تهمس فينا كل آن همسات متنوعة،</a:t>
            </a:r>
            <a:endParaRPr lang="en-US" sz="3600" dirty="0"/>
          </a:p>
        </p:txBody>
      </p:sp>
    </p:spTree>
    <p:extLst>
      <p:ext uri="{BB962C8B-B14F-4D97-AF65-F5344CB8AC3E}">
        <p14:creationId xmlns:p14="http://schemas.microsoft.com/office/powerpoint/2010/main" val="397705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251520" y="332656"/>
            <a:ext cx="8640960" cy="6408712"/>
          </a:xfrm>
        </p:spPr>
        <p:style>
          <a:lnRef idx="1">
            <a:schemeClr val="accent6"/>
          </a:lnRef>
          <a:fillRef idx="2">
            <a:schemeClr val="accent6"/>
          </a:fillRef>
          <a:effectRef idx="1">
            <a:schemeClr val="accent6"/>
          </a:effectRef>
          <a:fontRef idx="minor">
            <a:schemeClr val="dk1"/>
          </a:fontRef>
        </p:style>
        <p:txBody>
          <a:bodyPr>
            <a:noAutofit/>
          </a:bodyPr>
          <a:lstStyle/>
          <a:p>
            <a:pPr marL="0" indent="0" algn="just">
              <a:buNone/>
            </a:pPr>
            <a:r>
              <a:rPr lang="ar-IQ" sz="3600" dirty="0" smtClean="0"/>
              <a:t>ومن </a:t>
            </a:r>
            <a:r>
              <a:rPr lang="ar-IQ" sz="3600" dirty="0"/>
              <a:t>ثم التفكر في أحكام ربوبيته التي تسع العالم أجمع.</a:t>
            </a:r>
            <a:endParaRPr lang="ar-IQ" sz="3600" dirty="0" smtClean="0"/>
          </a:p>
          <a:p>
            <a:pPr marL="0" indent="0" algn="just">
              <a:buNone/>
            </a:pPr>
            <a:r>
              <a:rPr lang="ar-IQ" sz="3600" dirty="0"/>
              <a:t>3</a:t>
            </a:r>
            <a:r>
              <a:rPr lang="ar-IQ" sz="3600" dirty="0" smtClean="0"/>
              <a:t>-الذكر بالبدن </a:t>
            </a:r>
            <a:r>
              <a:rPr lang="ar-IQ" sz="3600" dirty="0"/>
              <a:t>و</a:t>
            </a:r>
            <a:r>
              <a:rPr lang="ar-IQ" sz="3600" dirty="0" smtClean="0"/>
              <a:t>هو</a:t>
            </a:r>
            <a:r>
              <a:rPr lang="ar-IQ" sz="3600" dirty="0"/>
              <a:t>: تحويل الأوامر الإلهية ونواهيها إلى حياة تمارس </a:t>
            </a:r>
            <a:r>
              <a:rPr lang="ar-IQ" sz="3600" dirty="0" smtClean="0"/>
              <a:t>وتعايش </a:t>
            </a:r>
            <a:r>
              <a:rPr lang="ar-IQ" sz="3600" dirty="0"/>
              <a:t>بحيث يستشعر الإنسان في وجدانه كل ما هو مكلف </a:t>
            </a:r>
            <a:r>
              <a:rPr lang="ar-IQ" sz="3600" dirty="0" smtClean="0"/>
              <a:t>به، </a:t>
            </a:r>
            <a:r>
              <a:rPr lang="ar-IQ" sz="3600" dirty="0"/>
              <a:t>فيأتمر بأوامره بشوق عظيم وينتهي بنواهيه مع الشعور العميق بالمسؤولية.    </a:t>
            </a:r>
            <a:endParaRPr lang="en-US" sz="3600" dirty="0"/>
          </a:p>
          <a:p>
            <a:pPr algn="just"/>
            <a:r>
              <a:rPr lang="ar-IQ" sz="3600" dirty="0"/>
              <a:t>ان الذاكر والمستقيم والمداوم على الذكر بجميع أنواعه يكون إلى حفظ الله تعالى وحمياته ويؤوي في محاضن عنايته حتى أن الأمر إلهي (جلّ شأنه):[فَاذْكُرُونِي أَذْكُرْكُمْ وَاشْكُرُوا لِي وَلَا تَكْفُرُونِ] (سورة البقرة: 152)، يعبر عن كيفية ذات أسرار وهي تحّول العجز إلى القوة بعينها والفقر إلى الغنى.  </a:t>
            </a:r>
            <a:endParaRPr lang="en-US" sz="3600" dirty="0"/>
          </a:p>
          <a:p>
            <a:pPr algn="just"/>
            <a:endParaRPr lang="ar-IQ" sz="3600" dirty="0"/>
          </a:p>
        </p:txBody>
      </p:sp>
    </p:spTree>
    <p:extLst>
      <p:ext uri="{BB962C8B-B14F-4D97-AF65-F5344CB8AC3E}">
        <p14:creationId xmlns:p14="http://schemas.microsoft.com/office/powerpoint/2010/main" val="224033843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1640</Words>
  <Application>Microsoft Office PowerPoint</Application>
  <PresentationFormat>عرض على الشاشة (3:4)‏</PresentationFormat>
  <Paragraphs>72</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سمة Office</vt:lpstr>
      <vt:lpstr> </vt:lpstr>
      <vt:lpstr> التربية الروحية القرآنية ضرورة ملحّة:   </vt:lpstr>
      <vt:lpstr> </vt:lpstr>
      <vt:lpstr> </vt:lpstr>
      <vt:lpstr> </vt:lpstr>
      <vt:lpstr> </vt:lpstr>
      <vt:lpstr> </vt:lpstr>
      <vt:lpstr> أنواع الذكر  </vt:lpstr>
      <vt:lpstr> </vt:lpstr>
      <vt:lpstr> </vt:lpstr>
      <vt:lpstr> </vt:lpstr>
      <vt:lpstr> </vt:lpstr>
      <vt:lpstr> </vt:lpstr>
      <vt:lpstr> </vt:lpstr>
      <vt:lpstr> الذكر في السنة الشريفة   </vt:lpstr>
      <vt:lpstr> </vt:lpstr>
      <vt:lpstr>  التربية الروحية عند الصحابة -رضي الله عنهم-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د. قاسم</dc:creator>
  <cp:lastModifiedBy>ZETTA</cp:lastModifiedBy>
  <cp:revision>50</cp:revision>
  <dcterms:created xsi:type="dcterms:W3CDTF">2016-01-12T15:50:21Z</dcterms:created>
  <dcterms:modified xsi:type="dcterms:W3CDTF">2021-03-02T17:58:23Z</dcterms:modified>
</cp:coreProperties>
</file>