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36" d="100"/>
          <a:sy n="36" d="100"/>
        </p:scale>
        <p:origin x="-144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11/08/1440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11/08/1440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11/08/1440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11/08/1440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11/08/1440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11/08/1440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11/08/1440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 </a:t>
            </a:r>
            <a:endParaRPr lang="ar-IQ" dirty="0"/>
          </a:p>
        </p:txBody>
      </p:sp>
      <p:sp>
        <p:nvSpPr>
          <p:cNvPr id="3" name="عنوان فرعي 2"/>
          <p:cNvSpPr>
            <a:spLocks noGrp="1"/>
          </p:cNvSpPr>
          <p:nvPr>
            <p:ph type="subTitle" idx="1"/>
          </p:nvPr>
        </p:nvSpPr>
        <p:spPr>
          <a:xfrm>
            <a:off x="755576" y="692696"/>
            <a:ext cx="7632848" cy="4896544"/>
          </a:xfrm>
        </p:spPr>
        <p:style>
          <a:lnRef idx="1">
            <a:schemeClr val="accent5"/>
          </a:lnRef>
          <a:fillRef idx="2">
            <a:schemeClr val="accent5"/>
          </a:fillRef>
          <a:effectRef idx="1">
            <a:schemeClr val="accent5"/>
          </a:effectRef>
          <a:fontRef idx="minor">
            <a:schemeClr val="dk1"/>
          </a:fontRef>
        </p:style>
        <p:txBody>
          <a:bodyPr>
            <a:normAutofit/>
          </a:bodyPr>
          <a:lstStyle/>
          <a:p>
            <a:endParaRPr lang="ar-IQ" sz="4400" b="1" dirty="0" smtClean="0">
              <a:solidFill>
                <a:schemeClr val="tx1"/>
              </a:solidFill>
            </a:endParaRPr>
          </a:p>
          <a:p>
            <a:endParaRPr lang="ar-IQ" sz="4400" b="1" dirty="0">
              <a:solidFill>
                <a:schemeClr val="tx1"/>
              </a:solidFill>
            </a:endParaRPr>
          </a:p>
          <a:p>
            <a:r>
              <a:rPr lang="ar-IQ" sz="4400" b="1" dirty="0" smtClean="0">
                <a:solidFill>
                  <a:schemeClr val="tx1"/>
                </a:solidFill>
              </a:rPr>
              <a:t>ثالثاً</a:t>
            </a:r>
            <a:r>
              <a:rPr lang="ar-IQ" sz="4400" b="1" dirty="0">
                <a:solidFill>
                  <a:schemeClr val="tx1"/>
                </a:solidFill>
              </a:rPr>
              <a:t>: الريـــاء </a:t>
            </a:r>
            <a:endParaRPr lang="en-US" sz="4400" b="1" dirty="0">
              <a:solidFill>
                <a:schemeClr val="tx1"/>
              </a:solidFill>
            </a:endParaRPr>
          </a:p>
          <a:p>
            <a:r>
              <a:rPr lang="ar-IQ" sz="4400" b="1" dirty="0">
                <a:solidFill>
                  <a:schemeClr val="tx1"/>
                </a:solidFill>
              </a:rPr>
              <a:t>التعريفـــــ به وذمه وأســـــبابه ومظاهره </a:t>
            </a:r>
            <a:endParaRPr lang="en-US" sz="4400" b="1" dirty="0">
              <a:solidFill>
                <a:schemeClr val="tx1"/>
              </a:solidFill>
            </a:endParaRPr>
          </a:p>
          <a:p>
            <a:r>
              <a:rPr lang="ar-IQ" sz="4400" b="1" dirty="0">
                <a:solidFill>
                  <a:schemeClr val="tx1"/>
                </a:solidFill>
              </a:rPr>
              <a:t>ومقاصده ودرجاته وعلاجه</a:t>
            </a:r>
            <a:endParaRPr lang="en-US" sz="4400" b="1" dirty="0">
              <a:solidFill>
                <a:schemeClr val="tx1"/>
              </a:solidFill>
            </a:endParaRPr>
          </a:p>
          <a:p>
            <a:endParaRPr lang="ar-IQ" sz="4400" b="1" dirty="0">
              <a:solidFill>
                <a:schemeClr val="tx1"/>
              </a:solidFill>
            </a:endParaRPr>
          </a:p>
        </p:txBody>
      </p:sp>
    </p:spTree>
    <p:extLst>
      <p:ext uri="{BB962C8B-B14F-4D97-AF65-F5344CB8AC3E}">
        <p14:creationId xmlns:p14="http://schemas.microsoft.com/office/powerpoint/2010/main" val="1650040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457200" y="188640"/>
            <a:ext cx="8507288" cy="6552728"/>
          </a:xfrm>
        </p:spPr>
        <p:txBody>
          <a:bodyPr/>
          <a:lstStyle/>
          <a:p>
            <a:r>
              <a:rPr lang="ar-IQ" b="1" dirty="0"/>
              <a:t>ه-مقاصد الرياء وأغراضه:</a:t>
            </a:r>
            <a:endParaRPr lang="en-US" dirty="0"/>
          </a:p>
          <a:p>
            <a:r>
              <a:rPr lang="ar-IQ" dirty="0"/>
              <a:t>   قد يقدم الإنسان على فعل، لكنه غير مخلص في النية، من حيث صدقه فيه، ولكن مع ذلك له غرض آخر مثل:</a:t>
            </a:r>
            <a:endParaRPr lang="en-US" dirty="0"/>
          </a:p>
          <a:p>
            <a:r>
              <a:rPr lang="ar-IQ" dirty="0"/>
              <a:t>1-إظهار التقوى وإرادة المعصية: كمن يظهر التقوى والورع عن أكل الشبهات وكثرة أدائه النوافل، حتى عرف بالأمانة فيسلمه الناس المال والزكاة لإيصالها إلى المحتاجين، وما هو إلاّ لأجل حصوله عليها </a:t>
            </a:r>
            <a:r>
              <a:rPr lang="ar-IQ" dirty="0" smtClean="0"/>
              <a:t>لنفسه.</a:t>
            </a:r>
            <a:endParaRPr lang="ar-IQ" dirty="0"/>
          </a:p>
          <a:p>
            <a:r>
              <a:rPr lang="ar-IQ" dirty="0"/>
              <a:t>2-إظهار العلم والصلاح لنيل مباح من حظوظ الدنيا: كالذي يظهر الخشوع والبكاء في الصلاة لتبذل له الأموال ويرغب في نكاحه النساء وغير </a:t>
            </a:r>
            <a:r>
              <a:rPr lang="ar-IQ" dirty="0" smtClean="0"/>
              <a:t>ذلك.</a:t>
            </a:r>
          </a:p>
          <a:p>
            <a:r>
              <a:rPr lang="ar-IQ" dirty="0"/>
              <a:t>3-لا يطلب بفعله شيئاً، ولكن يعمل الصالحات كي لا ينظر إليه بعين النقص، ولو خلا مع نفسه ما فعل شيئاً من ذلك </a:t>
            </a:r>
            <a:r>
              <a:rPr lang="ar-IQ" dirty="0" smtClean="0"/>
              <a:t>أبداً.</a:t>
            </a:r>
            <a:endParaRPr lang="ar-IQ" dirty="0"/>
          </a:p>
        </p:txBody>
      </p:sp>
    </p:spTree>
    <p:extLst>
      <p:ext uri="{BB962C8B-B14F-4D97-AF65-F5344CB8AC3E}">
        <p14:creationId xmlns:p14="http://schemas.microsoft.com/office/powerpoint/2010/main" val="15624032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79512" y="188640"/>
            <a:ext cx="8856984" cy="5937523"/>
          </a:xfrm>
        </p:spPr>
        <p:txBody>
          <a:bodyPr/>
          <a:lstStyle/>
          <a:p>
            <a:r>
              <a:rPr lang="ar-IQ" b="1" dirty="0"/>
              <a:t>عــــــــــــلاج مرض الـريــــــــــــــــاء</a:t>
            </a:r>
            <a:endParaRPr lang="en-US" dirty="0"/>
          </a:p>
          <a:p>
            <a:r>
              <a:rPr lang="ar-IQ" dirty="0"/>
              <a:t>      لا شكّ أن الرياء محبط للأعمال وسبب لسخط الله تعالى وأنه من المهلكات، ومن أراد إزالة أصله يحتاج إلى طبيب حاذق بأمراض القلوب، فإن أصل الرياء متأصل في الذات الإنسانية ترضعه مع اللبن في صغرها، وينشأ معها صباً  وشباباً وكهولة، ورغبة الإنسان في شيء من الأشياء لابدّ لمنفعته ولذته العاجلة أو الآجلة، فإن بان له خلاف ذلك لابد أن يتركه، كمن رأى عسلاً فأراد أكله ولما علم أنه مسموم </a:t>
            </a:r>
            <a:r>
              <a:rPr lang="ar-IQ" dirty="0" smtClean="0"/>
              <a:t>تركه.</a:t>
            </a:r>
            <a:endParaRPr lang="ar-IQ" dirty="0"/>
          </a:p>
        </p:txBody>
      </p:sp>
    </p:spTree>
    <p:extLst>
      <p:ext uri="{BB962C8B-B14F-4D97-AF65-F5344CB8AC3E}">
        <p14:creationId xmlns:p14="http://schemas.microsoft.com/office/powerpoint/2010/main" val="27845798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07504" y="116632"/>
            <a:ext cx="8856984" cy="6624736"/>
          </a:xfrm>
        </p:spPr>
        <p:txBody>
          <a:bodyPr/>
          <a:lstStyle/>
          <a:p>
            <a:r>
              <a:rPr lang="ar-IQ" dirty="0"/>
              <a:t>ويكون العلاج على النحو الآتي:</a:t>
            </a:r>
            <a:endParaRPr lang="en-US" dirty="0"/>
          </a:p>
          <a:p>
            <a:r>
              <a:rPr lang="ar-IQ" dirty="0"/>
              <a:t> 1-أن يقلع عروقه وأصوله، فأصل الرياء حب المنزلة والجاه، وهو يرجع إلى ثلاثة أصول وهي: لذة المحمدة، والفرار من ألم الذم، والطمع فيما في أيدي الناس, وذلك باستحقار مدح المادحين وقدح القادحين خالصاً لله تعالى </a:t>
            </a:r>
            <a:r>
              <a:rPr lang="ar-IQ" dirty="0" smtClean="0"/>
              <a:t>.</a:t>
            </a:r>
          </a:p>
          <a:p>
            <a:r>
              <a:rPr lang="ar-IQ" dirty="0"/>
              <a:t>2-أن ينصرف عن نفسه عظم العمل الذي يفعله في عينه، فأثار في نفسه آفة أخرى أن تفسد عمله وهي </a:t>
            </a:r>
            <a:r>
              <a:rPr lang="ar-IQ" dirty="0" smtClean="0"/>
              <a:t>العجب.</a:t>
            </a:r>
          </a:p>
          <a:p>
            <a:r>
              <a:rPr lang="ar-IQ" dirty="0"/>
              <a:t>3- الحرص على إخفاء الأعمال الصالحة مثل: إخفاء السيئات، بل أشد </a:t>
            </a:r>
            <a:r>
              <a:rPr lang="ar-IQ" dirty="0" smtClean="0"/>
              <a:t>.</a:t>
            </a:r>
          </a:p>
          <a:p>
            <a:pPr marL="0" indent="0">
              <a:buNone/>
            </a:pPr>
            <a:r>
              <a:rPr lang="ar-IQ" dirty="0" smtClean="0"/>
              <a:t> </a:t>
            </a:r>
            <a:r>
              <a:rPr lang="ar-IQ" dirty="0"/>
              <a:t>4- إحسان العمل وإتقانه في السر، أعظم من إتقانه في </a:t>
            </a:r>
            <a:r>
              <a:rPr lang="ar-IQ" dirty="0" smtClean="0"/>
              <a:t>العلن.</a:t>
            </a:r>
          </a:p>
          <a:p>
            <a:pPr marL="0" indent="0">
              <a:buNone/>
            </a:pPr>
            <a:r>
              <a:rPr lang="ar-IQ" dirty="0"/>
              <a:t>5- الإكثار من أعمال السر، فهي أبعد شيء عن </a:t>
            </a:r>
            <a:r>
              <a:rPr lang="ar-IQ" dirty="0" smtClean="0"/>
              <a:t>الرياء.  </a:t>
            </a:r>
            <a:endParaRPr lang="ar-IQ" dirty="0"/>
          </a:p>
        </p:txBody>
      </p:sp>
    </p:spTree>
    <p:extLst>
      <p:ext uri="{BB962C8B-B14F-4D97-AF65-F5344CB8AC3E}">
        <p14:creationId xmlns:p14="http://schemas.microsoft.com/office/powerpoint/2010/main" val="26478302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79512" y="188640"/>
            <a:ext cx="8856984" cy="5937523"/>
          </a:xfrm>
        </p:spPr>
        <p:txBody>
          <a:bodyPr/>
          <a:lstStyle/>
          <a:p>
            <a:pPr marL="0" indent="0">
              <a:buNone/>
            </a:pPr>
            <a:r>
              <a:rPr lang="ar-IQ" dirty="0"/>
              <a:t>6-إذا علم أن منصبه في الإفتاء أو التدريس أو القضاء أو الإمامة والخطابة والوعظ، أو غير ذلك يتسّبب في الرياء</a:t>
            </a:r>
            <a:r>
              <a:rPr lang="ar-IQ" dirty="0" smtClean="0"/>
              <a:t>، لابدّ له من تركه، </a:t>
            </a:r>
            <a:r>
              <a:rPr lang="ar-IQ" dirty="0"/>
              <a:t>ثمّ يعود له إذا علم من نفسه زواله، كما فعل الإمام حجة الإسلام الغزالي-رحمه الله- فترك منصب التدريس في المدرسة النظامية ببغداد وهاجر إلى الله تعالى لمدة عشر سنين، ثم رجع إلى التدريس والتأليف بعد الرياضة النفسية والخلوات العظيمة،  فغادر التدريس في نيسابور، كما بيّن ذلك الإمام </a:t>
            </a:r>
            <a:r>
              <a:rPr lang="ar-IQ" dirty="0" smtClean="0"/>
              <a:t>بنفسه.</a:t>
            </a:r>
            <a:endParaRPr lang="ar-IQ" dirty="0"/>
          </a:p>
        </p:txBody>
      </p:sp>
    </p:spTree>
    <p:extLst>
      <p:ext uri="{BB962C8B-B14F-4D97-AF65-F5344CB8AC3E}">
        <p14:creationId xmlns:p14="http://schemas.microsoft.com/office/powerpoint/2010/main" val="382432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457200" y="476672"/>
            <a:ext cx="8291264" cy="5649491"/>
          </a:xfrm>
        </p:spPr>
        <p:txBody>
          <a:bodyPr>
            <a:normAutofit/>
          </a:bodyPr>
          <a:lstStyle/>
          <a:p>
            <a:r>
              <a:rPr lang="ar-IQ" dirty="0"/>
              <a:t>أ-تعريف الرياء:</a:t>
            </a:r>
            <a:endParaRPr lang="en-US" dirty="0"/>
          </a:p>
          <a:p>
            <a:r>
              <a:rPr lang="ar-IQ" dirty="0"/>
              <a:t>الرياء لغة: أريته خلاف ما أنا </a:t>
            </a:r>
            <a:r>
              <a:rPr lang="ar-IQ" dirty="0" smtClean="0"/>
              <a:t>عليه.</a:t>
            </a:r>
            <a:endParaRPr lang="en-US" dirty="0"/>
          </a:p>
          <a:p>
            <a:r>
              <a:rPr lang="ar-IQ" dirty="0"/>
              <a:t>وفي الاصطلاح: ترك الإخلاص في العمل بملاحظة غير الله تعالى </a:t>
            </a:r>
            <a:r>
              <a:rPr lang="ar-IQ" dirty="0" smtClean="0"/>
              <a:t>فيه.</a:t>
            </a:r>
            <a:endParaRPr lang="en-US" dirty="0"/>
          </a:p>
          <a:p>
            <a:r>
              <a:rPr lang="ar-IQ" dirty="0"/>
              <a:t>ب-ذمه في القرآن الكريم والسنة المطهرة:</a:t>
            </a:r>
            <a:endParaRPr lang="en-US" dirty="0"/>
          </a:p>
          <a:p>
            <a:r>
              <a:rPr lang="ar-IQ" dirty="0"/>
              <a:t>أولاً من القرآن الحكيم:</a:t>
            </a:r>
            <a:endParaRPr lang="en-US" dirty="0"/>
          </a:p>
          <a:p>
            <a:r>
              <a:rPr lang="ar-IQ" dirty="0"/>
              <a:t>1- قوله تعالى:  [ فَوَيْلٌ لِلْمُصَلِّينَ (4) الَّذِينَ هُمْ عَنْ صَلَاتِهِمْ سَاهُونَ (5) الَّذِينَ هُمْ يُرَاءُونَ (6) وَيَمْنَعُونَ الْمَاعُونَ] (سورة الماعون:4-6</a:t>
            </a:r>
            <a:r>
              <a:rPr lang="ar-IQ" dirty="0" smtClean="0"/>
              <a:t>) </a:t>
            </a:r>
            <a:endParaRPr lang="en-US" dirty="0"/>
          </a:p>
          <a:p>
            <a:endParaRPr lang="ar-IQ" dirty="0"/>
          </a:p>
        </p:txBody>
      </p:sp>
    </p:spTree>
    <p:extLst>
      <p:ext uri="{BB962C8B-B14F-4D97-AF65-F5344CB8AC3E}">
        <p14:creationId xmlns:p14="http://schemas.microsoft.com/office/powerpoint/2010/main" val="5825260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79512" y="332656"/>
            <a:ext cx="8712968" cy="6336704"/>
          </a:xfrm>
        </p:spPr>
        <p:txBody>
          <a:bodyPr>
            <a:noAutofit/>
          </a:bodyPr>
          <a:lstStyle/>
          <a:p>
            <a:pPr algn="just"/>
            <a:r>
              <a:rPr lang="ar-IQ" sz="3600" dirty="0"/>
              <a:t>السَّاهي عن الصلاة الذي لا يُصَلِّي، ولم يقل: الذين هم في صلاتهم ساهون، ولو قال ذلك لكان الأمرُ </a:t>
            </a:r>
            <a:r>
              <a:rPr lang="ar-IQ" sz="3600" dirty="0" smtClean="0"/>
              <a:t>عظيماً.</a:t>
            </a:r>
            <a:endParaRPr lang="en-US" sz="3600" dirty="0"/>
          </a:p>
          <a:p>
            <a:pPr algn="just"/>
            <a:r>
              <a:rPr lang="ar-IQ" sz="3600" dirty="0"/>
              <a:t>[ الَّذِينَ هُمْ يُرَآءُونَ ]: أي يصلون ويفعلون ذلك على رؤية الناس، لا إخلاصَ </a:t>
            </a:r>
            <a:r>
              <a:rPr lang="ar-IQ" sz="3600" dirty="0" smtClean="0"/>
              <a:t>لهم.  </a:t>
            </a:r>
            <a:endParaRPr lang="en-US" sz="3600" dirty="0"/>
          </a:p>
          <a:p>
            <a:pPr algn="just"/>
            <a:r>
              <a:rPr lang="ar-IQ" sz="3600" dirty="0"/>
              <a:t>2- قوله تعالى: [يَا أَيُّهَا الَّذِينَ آَمَنُوا لَا تُبْطِلُوا صَدَقَاتِكُمْ بِالْمَنِّ وَالْأَذَى كَالَّذِي يُنْفِقُ مَالَهُ رِئَاءَ النَّاسِ ] (سورة البقرة:264).</a:t>
            </a:r>
            <a:endParaRPr lang="en-US" sz="3600" dirty="0"/>
          </a:p>
          <a:p>
            <a:pPr algn="just"/>
            <a:r>
              <a:rPr lang="ar-IQ" sz="3600" dirty="0"/>
              <a:t>    فأظهر المتصدّق لهم أنه يريد وجه الله تعالى، وإنما قصده مدح الناس له، أو شهرته بالصفات الجميلة، ليشكر بين الناس، أو يقال: إنه كريم ونحو ذلك من المقاصد </a:t>
            </a:r>
            <a:r>
              <a:rPr lang="ar-IQ" sz="3600" dirty="0" smtClean="0"/>
              <a:t>الدنيوية.</a:t>
            </a:r>
            <a:r>
              <a:rPr lang="ar-SA" sz="3600" dirty="0" smtClean="0"/>
              <a:t> </a:t>
            </a:r>
            <a:r>
              <a:rPr lang="ar-IQ" sz="3600" dirty="0" smtClean="0"/>
              <a:t> </a:t>
            </a:r>
            <a:endParaRPr lang="en-US" sz="3600" dirty="0"/>
          </a:p>
        </p:txBody>
      </p:sp>
    </p:spTree>
    <p:extLst>
      <p:ext uri="{BB962C8B-B14F-4D97-AF65-F5344CB8AC3E}">
        <p14:creationId xmlns:p14="http://schemas.microsoft.com/office/powerpoint/2010/main" val="32797090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251520" y="332656"/>
            <a:ext cx="8640960" cy="6408712"/>
          </a:xfrm>
        </p:spPr>
        <p:txBody>
          <a:bodyPr>
            <a:normAutofit/>
          </a:bodyPr>
          <a:lstStyle/>
          <a:p>
            <a:pPr algn="just"/>
            <a:r>
              <a:rPr lang="ar-IQ" sz="3600" dirty="0" smtClean="0"/>
              <a:t>1- </a:t>
            </a:r>
            <a:r>
              <a:rPr lang="ar-IQ" sz="3600" dirty="0"/>
              <a:t>عنْ أَبِي هُرَيْرَةَ -</a:t>
            </a:r>
            <a:r>
              <a:rPr lang="en-US" sz="3600" dirty="0">
                <a:sym typeface="AGA Arabesque"/>
              </a:rPr>
              <a:t></a:t>
            </a:r>
            <a:r>
              <a:rPr lang="ar-IQ" sz="3600" dirty="0"/>
              <a:t>- قَالَ: سَمِعْتُ رَسُولَ -</a:t>
            </a:r>
            <a:r>
              <a:rPr lang="en-US" sz="3600" dirty="0">
                <a:sym typeface="Ali- Arabesque"/>
              </a:rPr>
              <a:t></a:t>
            </a:r>
            <a:r>
              <a:rPr lang="ar-IQ" sz="3600" dirty="0"/>
              <a:t>- يَقُولُ: </a:t>
            </a:r>
            <a:r>
              <a:rPr lang="ar-SA" sz="3600" dirty="0"/>
              <a:t>« </a:t>
            </a:r>
            <a:r>
              <a:rPr lang="ar-IQ" sz="3600" dirty="0"/>
              <a:t> إِنَّ أَوَّلَ النَّاسِ يُقْضَى فِيهِ يَوْمَ الْقِيَامَةِ ثَلاثَةٌ: رَجُلٌ اسْتُشْهِدَ فَأَتَى بِهِ فَعَرَّفَهُ نِعَمَهُ فَعَرَفَهَا، فَقَالَ: مَا عَمِلْتَ فِيهَا؟ قَالَ: قَاتَلْتُ فِي سَبِيلِكَ حَتَّى اسْتُشْهِدْتُ، قَالَ : كَذَبْتَ إِنَّمَا أَرَدْتَ أَنْ يُقَالَ: فُلانٌ جَرِيءٌ فَقَدْ قِيلَ، فَأَمَرَ بِهِ فَيُسْحَبُ عَلَى وَجْهِهِ حَتَّى أُلْقِيَ فِي النَّارِ، وَرَجُلٌ تَعَلَّمَ الْعِلْمَ وَقَرَأَ الْقُرْآنَ، فَأَتَى بِهِ اللَّهَ فَعَرَّفَهُ نِعَمَهُ فَعَرَفَهَا، فَقَالَ: مَا عَمِلْتَ فِيهَا؟ قَالَ: تَعَلَّمْتُ الْعِلْمَ وَقَرَأْتُ الْقُرْآنَ وَعَلَّمْتُهُ، فِيكَ ، قَالَ : كَذَبْتَ إِنَّمَا أَرَدْتَ أَنْ يُقَالَ: فُلانٌ عَالِمٌ ، وَفُلانٌ قَارِئٌ ، وَقَدْ قِيلَ فَأَمَرَ بِهِ فَسُحِبَ عَلَى وَجْهِهِ حَتَّى أُلْقِيَ فِي النَّارِ وَرَجُلٌ آتَاهُ اللَّهُ أَنْوَاعَ الْمَالِ فَأَتَى بِهِ فَعَرَّفَهُ نِعَمَهُ</a:t>
            </a:r>
          </a:p>
        </p:txBody>
      </p:sp>
    </p:spTree>
    <p:extLst>
      <p:ext uri="{BB962C8B-B14F-4D97-AF65-F5344CB8AC3E}">
        <p14:creationId xmlns:p14="http://schemas.microsoft.com/office/powerpoint/2010/main" val="838258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467544" y="260648"/>
            <a:ext cx="8280920" cy="6408711"/>
          </a:xfrm>
        </p:spPr>
        <p:style>
          <a:lnRef idx="1">
            <a:schemeClr val="accent3"/>
          </a:lnRef>
          <a:fillRef idx="2">
            <a:schemeClr val="accent3"/>
          </a:fillRef>
          <a:effectRef idx="1">
            <a:schemeClr val="accent3"/>
          </a:effectRef>
          <a:fontRef idx="minor">
            <a:schemeClr val="dk1"/>
          </a:fontRef>
        </p:style>
        <p:txBody>
          <a:bodyPr>
            <a:noAutofit/>
          </a:bodyPr>
          <a:lstStyle/>
          <a:p>
            <a:pPr algn="just"/>
            <a:r>
              <a:rPr lang="ar-IQ" sz="4000" dirty="0"/>
              <a:t>فَعَرَفَهَا، فَقَالَ : مَا عَمِلْتَ فِيهَا؟ فَقَالَ: مَا تَرَكْتُ مِنْ شَيْءٍ تُحِبُّ أَنْ أُنْفِقَ فِيهِ إِلاَّ أَنْفَقْتُ فِيهِ لَكَ ، قَالَ: كَذَبْتَ إِنَّمَا أَرَدْتَ أَنْ يُقَالَ: فُلانٌ جَوَادٌ ، فَقَدْ قِيلَ فَأَمَرَ بِهِ فَسُحِبَ عَلَى وَجْهِهِ حَتَّى أُلْقِيَ فِي النَّارِ</a:t>
            </a:r>
            <a:r>
              <a:rPr lang="ar-SA" sz="4000" dirty="0" smtClean="0"/>
              <a:t>»</a:t>
            </a:r>
            <a:r>
              <a:rPr lang="ar-IQ" sz="4000" dirty="0" smtClean="0"/>
              <a:t>، </a:t>
            </a:r>
            <a:r>
              <a:rPr lang="ar-IQ" sz="4000" dirty="0" err="1"/>
              <a:t>أعاذنا</a:t>
            </a:r>
            <a:r>
              <a:rPr lang="ar-IQ" sz="4000" dirty="0"/>
              <a:t> الله تعالى منهم. </a:t>
            </a:r>
            <a:endParaRPr lang="en-US" sz="4000" dirty="0"/>
          </a:p>
          <a:p>
            <a:pPr algn="just"/>
            <a:r>
              <a:rPr lang="ar-IQ" sz="4000" dirty="0"/>
              <a:t>2- عن أَبي هريرة -</a:t>
            </a:r>
            <a:r>
              <a:rPr lang="en-US" sz="4000" dirty="0">
                <a:sym typeface="AGA Arabesque"/>
              </a:rPr>
              <a:t></a:t>
            </a:r>
            <a:r>
              <a:rPr lang="ar-IQ" sz="4000" dirty="0"/>
              <a:t>-قَالَ : سَمِعْتُ رسول الله  -</a:t>
            </a:r>
            <a:r>
              <a:rPr lang="en-US" sz="4000" dirty="0">
                <a:sym typeface="Ali- Arabesque"/>
              </a:rPr>
              <a:t></a:t>
            </a:r>
            <a:r>
              <a:rPr lang="ar-IQ" sz="4000" dirty="0"/>
              <a:t>- </a:t>
            </a:r>
            <a:r>
              <a:rPr lang="ar-IQ" sz="4000" dirty="0" smtClean="0"/>
              <a:t>يقولُ</a:t>
            </a:r>
            <a:r>
              <a:rPr lang="ar-IQ" sz="4000" dirty="0"/>
              <a:t>:</a:t>
            </a:r>
            <a:r>
              <a:rPr lang="ar-SA" sz="4000" dirty="0"/>
              <a:t>« </a:t>
            </a:r>
            <a:r>
              <a:rPr lang="ar-IQ" sz="4000" dirty="0"/>
              <a:t>قَالَ الله تَعَالَى: أنَا أغْنَى الشُّرَكَاءِ عَنِ الشِّرْكِ، مَنْ عَمِلَ عَمَلاً أشْرَكَ فِيهِ مَعِي غَيْرِي تَرَكْتُهُ وَشِرْكَهُ </a:t>
            </a:r>
            <a:r>
              <a:rPr lang="ar-SA" sz="4000" dirty="0" smtClean="0"/>
              <a:t>»</a:t>
            </a:r>
            <a:r>
              <a:rPr lang="ar-IQ" sz="4000" dirty="0" smtClean="0"/>
              <a:t>.  </a:t>
            </a:r>
            <a:endParaRPr lang="en-US" sz="4000" dirty="0"/>
          </a:p>
          <a:p>
            <a:pPr algn="just"/>
            <a:r>
              <a:rPr lang="ar-IQ" sz="4000" dirty="0" smtClean="0"/>
              <a:t> </a:t>
            </a:r>
            <a:endParaRPr lang="en-US" sz="4000" dirty="0"/>
          </a:p>
          <a:p>
            <a:pPr algn="just"/>
            <a:endParaRPr lang="ar-IQ" sz="4000" dirty="0"/>
          </a:p>
        </p:txBody>
      </p:sp>
    </p:spTree>
    <p:extLst>
      <p:ext uri="{BB962C8B-B14F-4D97-AF65-F5344CB8AC3E}">
        <p14:creationId xmlns:p14="http://schemas.microsoft.com/office/powerpoint/2010/main" val="24120607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19256" cy="706090"/>
          </a:xfrm>
        </p:spPr>
        <p:style>
          <a:lnRef idx="2">
            <a:schemeClr val="accent2">
              <a:shade val="50000"/>
            </a:schemeClr>
          </a:lnRef>
          <a:fillRef idx="1">
            <a:schemeClr val="accent2"/>
          </a:fillRef>
          <a:effectRef idx="0">
            <a:schemeClr val="accent2"/>
          </a:effectRef>
          <a:fontRef idx="minor">
            <a:schemeClr val="lt1"/>
          </a:fontRef>
        </p:style>
        <p:txBody>
          <a:bodyPr>
            <a:noAutofit/>
          </a:bodyPr>
          <a:lstStyle/>
          <a:p>
            <a:r>
              <a:rPr lang="ar-IQ" b="1" dirty="0" smtClean="0"/>
              <a:t/>
            </a:r>
            <a:br>
              <a:rPr lang="ar-IQ" b="1" dirty="0" smtClean="0"/>
            </a:br>
            <a:r>
              <a:rPr lang="ar-IQ" b="1" dirty="0" smtClean="0"/>
              <a:t>ج:مظاهر الرياء</a:t>
            </a:r>
            <a:r>
              <a:rPr lang="en-US" dirty="0"/>
              <a:t/>
            </a:r>
            <a:br>
              <a:rPr lang="en-US" dirty="0"/>
            </a:br>
            <a:r>
              <a:rPr lang="ar-IQ" dirty="0" smtClean="0"/>
              <a:t> </a:t>
            </a:r>
            <a:endParaRPr lang="ar-IQ" dirty="0"/>
          </a:p>
        </p:txBody>
      </p:sp>
      <p:sp>
        <p:nvSpPr>
          <p:cNvPr id="3" name="عنصر نائب للمحتوى 2"/>
          <p:cNvSpPr>
            <a:spLocks noGrp="1"/>
          </p:cNvSpPr>
          <p:nvPr>
            <p:ph idx="1"/>
          </p:nvPr>
        </p:nvSpPr>
        <p:spPr>
          <a:xfrm>
            <a:off x="107504" y="1052736"/>
            <a:ext cx="8928992" cy="5616624"/>
          </a:xfrm>
        </p:spPr>
        <p:txBody>
          <a:bodyPr>
            <a:noAutofit/>
          </a:bodyPr>
          <a:lstStyle/>
          <a:p>
            <a:pPr marL="0" indent="0" algn="just">
              <a:buNone/>
            </a:pPr>
            <a:r>
              <a:rPr lang="ar-IQ" sz="3600" dirty="0" smtClean="0"/>
              <a:t>حقيقة </a:t>
            </a:r>
            <a:r>
              <a:rPr lang="ar-IQ" sz="3600" dirty="0"/>
              <a:t>الرياء ودوافعه قلبية، ولكنها قد تظهر بادية للعين في صور شتى، </a:t>
            </a:r>
            <a:r>
              <a:rPr lang="ar-IQ" sz="3600" dirty="0" smtClean="0"/>
              <a:t>منها:</a:t>
            </a:r>
            <a:endParaRPr lang="en-US" sz="3600" dirty="0"/>
          </a:p>
          <a:p>
            <a:pPr marL="0" indent="0" algn="just">
              <a:buNone/>
            </a:pPr>
            <a:r>
              <a:rPr lang="ar-IQ" sz="3600" dirty="0"/>
              <a:t>1</a:t>
            </a:r>
            <a:r>
              <a:rPr lang="ar-IQ" sz="3600" dirty="0" smtClean="0"/>
              <a:t>- </a:t>
            </a:r>
            <a:r>
              <a:rPr lang="ar-IQ" sz="3600" dirty="0"/>
              <a:t>في البدن: فمن الناس من يظهر ظاهره ليدل على صيامه وقيامه واجتهاده في العبادة، ليدل على التزامه بالشرع.</a:t>
            </a:r>
            <a:endParaRPr lang="en-US" sz="3600" dirty="0"/>
          </a:p>
          <a:p>
            <a:pPr marL="0" indent="0" algn="just">
              <a:buNone/>
            </a:pPr>
            <a:r>
              <a:rPr lang="ar-IQ" sz="3600" dirty="0"/>
              <a:t>2</a:t>
            </a:r>
            <a:r>
              <a:rPr lang="ar-IQ" sz="3600" dirty="0" smtClean="0"/>
              <a:t>- </a:t>
            </a:r>
            <a:r>
              <a:rPr lang="ar-IQ" sz="3600" dirty="0"/>
              <a:t>الزي: كتشمير الثياب ولبس الخشن وزي العلماء، للدلالة أنه متبع السنة إظهاراً للزهد  ولتنصرف الأعين إليه.</a:t>
            </a:r>
            <a:endParaRPr lang="en-US" sz="3600" dirty="0"/>
          </a:p>
          <a:p>
            <a:pPr marL="0" indent="0" algn="just">
              <a:buNone/>
            </a:pPr>
            <a:r>
              <a:rPr lang="ar-IQ" sz="3600" dirty="0"/>
              <a:t>3</a:t>
            </a:r>
            <a:r>
              <a:rPr lang="ar-IQ" sz="3600" dirty="0" smtClean="0"/>
              <a:t>-القول</a:t>
            </a:r>
            <a:r>
              <a:rPr lang="ar-IQ" sz="3600" dirty="0"/>
              <a:t>: كالوعظ والكلام بالأخبار والأثار إظهاراً لغرازة العلم ودلالة على شدة العناية بأحوال السلف، كتحريك الشفتين بالذكر والأمر بالمعروف والنهي عن المنكر، أمام أعين </a:t>
            </a:r>
            <a:r>
              <a:rPr lang="ar-IQ" sz="3600" dirty="0" smtClean="0"/>
              <a:t> </a:t>
            </a:r>
            <a:endParaRPr lang="en-US" sz="3600" dirty="0"/>
          </a:p>
          <a:p>
            <a:pPr algn="just"/>
            <a:endParaRPr lang="ar-IQ" sz="3600" dirty="0"/>
          </a:p>
        </p:txBody>
      </p:sp>
    </p:spTree>
    <p:extLst>
      <p:ext uri="{BB962C8B-B14F-4D97-AF65-F5344CB8AC3E}">
        <p14:creationId xmlns:p14="http://schemas.microsoft.com/office/powerpoint/2010/main" val="31114495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457200" y="404664"/>
            <a:ext cx="8363272" cy="5721499"/>
          </a:xfrm>
        </p:spPr>
        <p:txBody>
          <a:bodyPr/>
          <a:lstStyle/>
          <a:p>
            <a:r>
              <a:rPr lang="ar-IQ" dirty="0"/>
              <a:t>الناس </a:t>
            </a:r>
            <a:r>
              <a:rPr lang="ar-IQ" dirty="0" smtClean="0"/>
              <a:t>وإظهار </a:t>
            </a:r>
            <a:r>
              <a:rPr lang="ar-IQ" dirty="0"/>
              <a:t>الغضب على المنكرات وإظهار الأسف على اقتراف المعاصي عند الناس، وادعاء حفظ القرآن والحديث وصحبة المشايخ، وغيرها رياءً أمام الناس. </a:t>
            </a:r>
            <a:endParaRPr lang="en-US" dirty="0"/>
          </a:p>
          <a:p>
            <a:r>
              <a:rPr lang="ar-IQ" dirty="0"/>
              <a:t>4-العمل: كتطويل صلاته بالقيام والركوع والسجود وتعديل الأركان وإطراق الرأس وترك الالتفات وإظهار الهدوء والسكون في محضر الناس دون الخلوة.</a:t>
            </a:r>
            <a:endParaRPr lang="en-US" dirty="0"/>
          </a:p>
          <a:p>
            <a:r>
              <a:rPr lang="ar-IQ" dirty="0"/>
              <a:t>5- كثرة الأصحاب والزوار: والفرح بذلك ومشيهم خلفه ليقال أنه مرشد كامل وذو قوة وقدرة وثروة وغيرها.</a:t>
            </a:r>
            <a:endParaRPr lang="en-US" dirty="0"/>
          </a:p>
          <a:p>
            <a:endParaRPr lang="ar-IQ" dirty="0"/>
          </a:p>
        </p:txBody>
      </p:sp>
    </p:spTree>
    <p:extLst>
      <p:ext uri="{BB962C8B-B14F-4D97-AF65-F5344CB8AC3E}">
        <p14:creationId xmlns:p14="http://schemas.microsoft.com/office/powerpoint/2010/main" val="27204986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60648"/>
            <a:ext cx="8229600" cy="1143000"/>
          </a:xfrm>
        </p:spPr>
        <p:txBody>
          <a:bodyPr/>
          <a:lstStyle/>
          <a:p>
            <a:r>
              <a:rPr lang="ar-IQ" dirty="0" smtClean="0"/>
              <a:t>  </a:t>
            </a:r>
            <a:endParaRPr lang="ar-IQ" dirty="0"/>
          </a:p>
        </p:txBody>
      </p:sp>
      <p:sp>
        <p:nvSpPr>
          <p:cNvPr id="3" name="عنصر نائب للمحتوى 2"/>
          <p:cNvSpPr>
            <a:spLocks noGrp="1"/>
          </p:cNvSpPr>
          <p:nvPr>
            <p:ph idx="1"/>
          </p:nvPr>
        </p:nvSpPr>
        <p:spPr>
          <a:xfrm>
            <a:off x="107504" y="332656"/>
            <a:ext cx="8928992" cy="6408712"/>
          </a:xfrm>
        </p:spPr>
        <p:txBody>
          <a:bodyPr>
            <a:noAutofit/>
          </a:bodyPr>
          <a:lstStyle/>
          <a:p>
            <a:r>
              <a:rPr lang="ar-IQ" sz="2800" b="1" dirty="0"/>
              <a:t>د-درجات </a:t>
            </a:r>
            <a:r>
              <a:rPr lang="ar-IQ" sz="2800" b="1" dirty="0" smtClean="0"/>
              <a:t>الرياء: </a:t>
            </a:r>
            <a:r>
              <a:rPr lang="ar-IQ" dirty="0" smtClean="0"/>
              <a:t>أولاً</a:t>
            </a:r>
            <a:r>
              <a:rPr lang="ar-IQ" dirty="0"/>
              <a:t>: رياء محض: وهو أن يريد بعمل الآخرة نفع الدنيا من حيث لا نية له في طلب ثواب الآخرة.</a:t>
            </a:r>
            <a:endParaRPr lang="en-US" dirty="0"/>
          </a:p>
          <a:p>
            <a:pPr marL="0" indent="0">
              <a:buNone/>
            </a:pPr>
            <a:r>
              <a:rPr lang="ar-IQ" dirty="0"/>
              <a:t>وهذا الرياء على ضربين: </a:t>
            </a:r>
            <a:endParaRPr lang="en-US" dirty="0"/>
          </a:p>
          <a:p>
            <a:r>
              <a:rPr lang="ar-IQ" dirty="0"/>
              <a:t>1- الرياء بأصل الإيمان: و هو أن يظهر الإيمان ويبطن الكفر تكذيباً لدين الله تعالى وسنة رسوله المصطفى-</a:t>
            </a:r>
            <a:r>
              <a:rPr lang="en-US" dirty="0">
                <a:sym typeface="Ali- Arabesque"/>
              </a:rPr>
              <a:t></a:t>
            </a:r>
            <a:r>
              <a:rPr lang="ar-IQ" dirty="0"/>
              <a:t>-كما قال تعالى: [وَمِنَ النَّاسِ مَنْ يُعْجِبُكَ قَوْلُهُ فِي الْحَيَاةِ الدُّنْيَا وَيُشْهِدُ اللَّهَ عَلَى مَا فِي قَلْبِهِ وَهُوَ أَلَدُّ الْخِصَامِ] (سورة البقرة:204).</a:t>
            </a:r>
            <a:endParaRPr lang="en-US" dirty="0"/>
          </a:p>
          <a:p>
            <a:r>
              <a:rPr lang="ar-IQ" dirty="0"/>
              <a:t>2- الرياء بأصل العبادة مع صدق العقيدة: وهو أن يقوم  الإنسان بعمل في جمع مع الناس ولو كان وحده ما فعله أصلاً، كصلاة في جماعة، ومثل من كان ماله في يد رجل فيأمره بإخراج الزكاة خوفاً من ذمه، ولو كان في يده لما </a:t>
            </a:r>
            <a:r>
              <a:rPr lang="ar-IQ" dirty="0" smtClean="0"/>
              <a:t>أخرجها.</a:t>
            </a:r>
            <a:endParaRPr lang="en-US" dirty="0"/>
          </a:p>
          <a:p>
            <a:pPr marL="0" indent="0">
              <a:buNone/>
            </a:pPr>
            <a:r>
              <a:rPr lang="ar-IQ" sz="2800" dirty="0" smtClean="0"/>
              <a:t> </a:t>
            </a:r>
            <a:endParaRPr lang="ar-IQ" sz="2800" dirty="0"/>
          </a:p>
        </p:txBody>
      </p:sp>
    </p:spTree>
    <p:extLst>
      <p:ext uri="{BB962C8B-B14F-4D97-AF65-F5344CB8AC3E}">
        <p14:creationId xmlns:p14="http://schemas.microsoft.com/office/powerpoint/2010/main" val="4058913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457200" y="332656"/>
            <a:ext cx="8435280" cy="5793507"/>
          </a:xfrm>
        </p:spPr>
        <p:txBody>
          <a:bodyPr/>
          <a:lstStyle/>
          <a:p>
            <a:r>
              <a:rPr lang="ar-IQ" dirty="0"/>
              <a:t>ثانياً: رياء تخليط أو (خلط): وهو أن يريد بعمل الآخرة نفع الدنيا والآخرة.</a:t>
            </a:r>
            <a:endParaRPr lang="en-US" dirty="0"/>
          </a:p>
          <a:p>
            <a:r>
              <a:rPr lang="ar-IQ" dirty="0"/>
              <a:t>وهذا النوع على ثلاثة </a:t>
            </a:r>
            <a:r>
              <a:rPr lang="ar-IQ" dirty="0" smtClean="0"/>
              <a:t>أوجه:</a:t>
            </a:r>
          </a:p>
          <a:p>
            <a:r>
              <a:rPr lang="ar-IQ" dirty="0"/>
              <a:t>1- أن يكون للإنسان قصد في الثواب، ولكنه ضعيف جداً  بحيث لو خلا مع نفسه لم يفعل تلك الطاعة.</a:t>
            </a:r>
            <a:endParaRPr lang="en-US" dirty="0"/>
          </a:p>
          <a:p>
            <a:r>
              <a:rPr lang="ar-IQ" dirty="0"/>
              <a:t>2- أن يكون له قصد في ثواب الآخرة وقصد يساويه في ثواب الدنيا رياء، بحيث لو كان كل واحد خالياً عن الآخر لم يبعثه على العمل.</a:t>
            </a:r>
            <a:endParaRPr lang="en-US" dirty="0"/>
          </a:p>
          <a:p>
            <a:r>
              <a:rPr lang="ar-IQ" dirty="0"/>
              <a:t>3-أن يكون له قصد في الرياء، لكنه إذا خلا بنفسه فعل الطاعة، ولكن اطلاع الناس منشط له على عبادته.  </a:t>
            </a:r>
            <a:endParaRPr lang="en-US" dirty="0"/>
          </a:p>
          <a:p>
            <a:endParaRPr lang="ar-IQ" dirty="0"/>
          </a:p>
        </p:txBody>
      </p:sp>
    </p:spTree>
    <p:extLst>
      <p:ext uri="{BB962C8B-B14F-4D97-AF65-F5344CB8AC3E}">
        <p14:creationId xmlns:p14="http://schemas.microsoft.com/office/powerpoint/2010/main" val="4284250019"/>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TotalTime>
  <Words>1178</Words>
  <Application>Microsoft Office PowerPoint</Application>
  <PresentationFormat>عرض على الشاشة (3:4)‏</PresentationFormat>
  <Paragraphs>63</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سمة Office</vt:lpstr>
      <vt:lpstr> </vt:lpstr>
      <vt:lpstr> </vt:lpstr>
      <vt:lpstr> </vt:lpstr>
      <vt:lpstr> </vt:lpstr>
      <vt:lpstr> </vt:lpstr>
      <vt:lpstr> ج:مظاهر الرياء  </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د. قاسم</dc:creator>
  <cp:lastModifiedBy>ZETTA</cp:lastModifiedBy>
  <cp:revision>19</cp:revision>
  <dcterms:created xsi:type="dcterms:W3CDTF">2016-02-23T16:29:46Z</dcterms:created>
  <dcterms:modified xsi:type="dcterms:W3CDTF">2019-04-16T07:20:25Z</dcterms:modified>
</cp:coreProperties>
</file>