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7" r:id="rId2"/>
    <p:sldId id="257" r:id="rId3"/>
    <p:sldId id="268" r:id="rId4"/>
    <p:sldId id="258" r:id="rId5"/>
    <p:sldId id="269" r:id="rId6"/>
    <p:sldId id="259" r:id="rId7"/>
    <p:sldId id="270" r:id="rId8"/>
    <p:sldId id="260" r:id="rId9"/>
    <p:sldId id="271" r:id="rId10"/>
    <p:sldId id="261" r:id="rId11"/>
    <p:sldId id="262" r:id="rId12"/>
    <p:sldId id="272" r:id="rId13"/>
    <p:sldId id="263" r:id="rId14"/>
    <p:sldId id="264" r:id="rId15"/>
    <p:sldId id="265" r:id="rId16"/>
    <p:sldId id="266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06/06/1442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06/06/1442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06/06/1442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06/06/1442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06/06/1442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06/06/1442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06/06/1442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24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/>
              <a:t>(أصول الأخلاق في علم التصوف) </a:t>
            </a:r>
            <a:r>
              <a:rPr lang="en-US" b="1" dirty="0"/>
              <a:t/>
            </a:r>
            <a:br>
              <a:rPr lang="en-US" b="1" dirty="0"/>
            </a:b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9552" y="1916832"/>
            <a:ext cx="8280920" cy="432048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ar-IQ" sz="3600" dirty="0" smtClean="0">
                <a:solidFill>
                  <a:schemeClr val="tx1"/>
                </a:solidFill>
              </a:rPr>
              <a:t>تعود </a:t>
            </a:r>
            <a:r>
              <a:rPr lang="ar-IQ" sz="3600" dirty="0">
                <a:solidFill>
                  <a:schemeClr val="tx1"/>
                </a:solidFill>
              </a:rPr>
              <a:t>أصول الأخلاق إلى أربعة أصول:</a:t>
            </a:r>
            <a:endParaRPr lang="en-US" sz="3600" dirty="0">
              <a:solidFill>
                <a:schemeClr val="tx1"/>
              </a:solidFill>
            </a:endParaRPr>
          </a:p>
          <a:p>
            <a:pPr algn="just"/>
            <a:r>
              <a:rPr lang="ar-IQ" sz="3600" dirty="0">
                <a:solidFill>
                  <a:schemeClr val="tx1"/>
                </a:solidFill>
              </a:rPr>
              <a:t>أولاً: (الحكمة) وهي في اللغة: العدل والعلم والحلم والنبوة والقرآن والانجيل</a:t>
            </a:r>
            <a:r>
              <a:rPr lang="ar-IQ" sz="3600" baseline="30000" dirty="0">
                <a:solidFill>
                  <a:schemeClr val="tx1"/>
                </a:solidFill>
              </a:rPr>
              <a:t> </a:t>
            </a:r>
            <a:r>
              <a:rPr lang="ar-IQ" sz="3600" dirty="0">
                <a:solidFill>
                  <a:schemeClr val="tx1"/>
                </a:solidFill>
              </a:rPr>
              <a:t>.  </a:t>
            </a:r>
            <a:endParaRPr lang="en-US" sz="3600" dirty="0">
              <a:solidFill>
                <a:schemeClr val="tx1"/>
              </a:solidFill>
            </a:endParaRPr>
          </a:p>
          <a:p>
            <a:pPr algn="just"/>
            <a:r>
              <a:rPr lang="ar-IQ" sz="3600" dirty="0">
                <a:solidFill>
                  <a:schemeClr val="tx1"/>
                </a:solidFill>
              </a:rPr>
              <a:t>وفي الإصلاح فقد عرّفها العلماء بتعاريف متقاربة المعنى:</a:t>
            </a:r>
            <a:endParaRPr lang="en-US" sz="3600" dirty="0">
              <a:solidFill>
                <a:schemeClr val="tx1"/>
              </a:solidFill>
            </a:endParaRPr>
          </a:p>
          <a:p>
            <a:pPr algn="just"/>
            <a:r>
              <a:rPr lang="ar-IQ" sz="3600" dirty="0">
                <a:solidFill>
                  <a:schemeClr val="tx1"/>
                </a:solidFill>
              </a:rPr>
              <a:t>عرّفها الإمام مالك-</a:t>
            </a:r>
            <a:r>
              <a:rPr lang="en-US" sz="3600" dirty="0">
                <a:solidFill>
                  <a:schemeClr val="tx1"/>
                </a:solidFill>
                <a:sym typeface="AGA Arabesque"/>
              </a:rPr>
              <a:t></a:t>
            </a:r>
            <a:r>
              <a:rPr lang="ar-IQ" sz="3600" dirty="0">
                <a:solidFill>
                  <a:schemeClr val="tx1"/>
                </a:solidFill>
              </a:rPr>
              <a:t>-بأنها: ((هي المعرفة بدين الله تعالى والفقه فيه والاتباع له))</a:t>
            </a:r>
            <a:r>
              <a:rPr lang="ar-IQ" sz="3600" baseline="30000" dirty="0">
                <a:solidFill>
                  <a:schemeClr val="tx1"/>
                </a:solidFill>
              </a:rPr>
              <a:t> </a:t>
            </a:r>
            <a:r>
              <a:rPr lang="ar-IQ" sz="3600" dirty="0">
                <a:solidFill>
                  <a:schemeClr val="tx1"/>
                </a:solidFill>
              </a:rPr>
              <a:t>.    </a:t>
            </a:r>
            <a:endParaRPr lang="en-US" sz="3600" dirty="0">
              <a:solidFill>
                <a:schemeClr val="tx1"/>
              </a:solidFill>
            </a:endParaRPr>
          </a:p>
          <a:p>
            <a:pPr algn="just"/>
            <a:endParaRPr lang="ar-IQ" sz="3600" dirty="0">
              <a:solidFill>
                <a:schemeClr val="tx1"/>
              </a:solidFill>
            </a:endParaRPr>
          </a:p>
          <a:p>
            <a:pPr algn="just"/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34879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ar-IQ" sz="3600" dirty="0" smtClean="0"/>
              <a:t>4-قوله </a:t>
            </a:r>
            <a:r>
              <a:rPr lang="ar-IQ" sz="3600" dirty="0"/>
              <a:t>تعالى: [وَأَنْ يَسْتَعْفِفْنَ خَيْرٌ لَهُنَّ وَاللَّهُ سَمِيعٌ عَلِيمٌ] (سورة النور:60),  وأن يستعففن عن التبرج والتزيّن خير لهنّ في الدنيا وخير لهنّ في الأخرة لأنه مراعاة لرضا الرب سبحانه وتعالى</a:t>
            </a:r>
            <a:r>
              <a:rPr lang="ar-IQ" sz="3600" baseline="30000" dirty="0"/>
              <a:t>()</a:t>
            </a:r>
            <a:r>
              <a:rPr lang="ar-IQ" sz="3600" dirty="0"/>
              <a:t>. </a:t>
            </a:r>
            <a:endParaRPr lang="en-US" sz="3600" dirty="0"/>
          </a:p>
          <a:p>
            <a:pPr algn="just"/>
            <a:r>
              <a:rPr lang="ar-IQ" sz="3600" dirty="0" smtClean="0"/>
              <a:t>وقد </a:t>
            </a:r>
            <a:r>
              <a:rPr lang="ar-IQ" sz="3600" dirty="0"/>
              <a:t>ورد معنى العفة في آيات كثيرة من القرآن الكريم، منها قوله تعالى: [وَقُلْ لِلْمُؤْمِنَاتِ يَغْضُضْنَ مِنْ أَبْصَارِهِنَّ وَيَحْفَظْنَ فُرُوجَهُنَّ وَلَا يُبْدِينَ زِينَتَهُنَّ إِلَّا مَا ظَهَرَ مِنْهَا وَلْيَضْرِبْنَ بِخُمُرِهِنَّ عَلَى جُيُوبِهِنَّ وَلَا يُبْدِينَ زِينَتَهُنَّ إِلَّا لِبُعُولَتِهِنَّ]إلى قوله تعالى: [وَلَا يَضْرِبْنَ بِأَرْجُلِهِنَّ لِيُعْلَمَ مَا يُخْفِينَ مِنْ زِينَتِهِنَّ وَتُوبُوا إِلَى اللَّهِ جَمِيعًا أَيُّهَا الْمُؤْمِنُونَ لَعَلَّكُمْ تُفْلِحُونَ] (سورة النور:31). </a:t>
            </a:r>
            <a:endParaRPr lang="en-US" sz="3600" dirty="0"/>
          </a:p>
          <a:p>
            <a:pPr algn="just"/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383820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260648"/>
            <a:ext cx="8964488" cy="64807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ar-IQ" sz="4000" dirty="0"/>
              <a:t>وفي الحديث الشريف وردت العفة، منها: عَنْ أَبِي هُرَيْرَةَ-</a:t>
            </a:r>
            <a:r>
              <a:rPr lang="en-US" sz="4000" dirty="0">
                <a:sym typeface="AGA Arabesque"/>
              </a:rPr>
              <a:t></a:t>
            </a:r>
            <a:r>
              <a:rPr lang="ar-IQ" sz="4000" dirty="0"/>
              <a:t>-قَالَ: قَالَ رَسُولُ اللهِ -</a:t>
            </a:r>
            <a:r>
              <a:rPr lang="en-US" sz="4000" dirty="0">
                <a:sym typeface="Ali- Arabesque"/>
              </a:rPr>
              <a:t></a:t>
            </a:r>
            <a:r>
              <a:rPr lang="ar-IQ" sz="4000" dirty="0"/>
              <a:t>-: «ثَلَاثَةٌ حَقٌّ عَلَى اللهِ عَوْنُهُمُ الْمُكَاتَبُ الَّذِي يُرِيدُ الْأَدَاءَ، وَالنَّاكِحُ الَّذِي يُرِيدُ الْعَفَافَ، وَالْمُجَاهِدُ فِي سَبِيلِ اللهِ</a:t>
            </a:r>
            <a:r>
              <a:rPr lang="ar-IQ" sz="4000" dirty="0" smtClean="0"/>
              <a:t>».</a:t>
            </a:r>
            <a:endParaRPr lang="en-US" sz="4000" dirty="0"/>
          </a:p>
          <a:p>
            <a:pPr marL="0" indent="0" algn="just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5571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ar-IQ" b="1" dirty="0" smtClean="0"/>
              <a:t>أنواع العفّة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50405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IQ" sz="3600" dirty="0" smtClean="0"/>
              <a:t>أمَّا </a:t>
            </a:r>
            <a:r>
              <a:rPr lang="ar-IQ" sz="3600" dirty="0"/>
              <a:t>الْعِفَّةُ فَنَوْعَانِ : أَحَدُهُمَا الْعِفَّةُ عَنْ الْمَحَارِمِ وَالثَّانِي الْعِفَّةُ عَنْ الْمَآثِمِ .</a:t>
            </a:r>
            <a:endParaRPr lang="en-US" sz="3600" dirty="0"/>
          </a:p>
          <a:p>
            <a:pPr marL="0" indent="0" algn="just">
              <a:buNone/>
            </a:pPr>
            <a:r>
              <a:rPr lang="ar-IQ" sz="3600" dirty="0"/>
              <a:t>فَأَمَّا الْعِفَّةُ عَنْ الْمَحَارِمِ فَنَوْعَانِ: أَحَدُهُمَا ضَبْطُ الْفَرْجِ عَنْ الْحَرَامِ ، وَالثَّانِي: كَفُّ اللِّسَانِ عَنْ الْأَعْرَاضِ.</a:t>
            </a:r>
            <a:endParaRPr lang="en-US" sz="3600" dirty="0"/>
          </a:p>
          <a:p>
            <a:pPr marL="0" indent="0" algn="just">
              <a:buNone/>
            </a:pPr>
            <a:r>
              <a:rPr lang="ar-IQ" sz="3600" dirty="0"/>
              <a:t>ومدار العفة وشعبها كثيرة، منها: الحياء والصبر والنزاهة والوقار والرفق والمروءة والسخاء. والإفراط العفة يؤدي إلى الرذائل من الحرص والحسد والشماتة والتذلل للأغنياء وغيرها من الأمراض القلبية.</a:t>
            </a:r>
            <a:endParaRPr lang="en-US" sz="3600" dirty="0"/>
          </a:p>
          <a:p>
            <a:pPr algn="just"/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2003860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435280" cy="57935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IQ" sz="3600" dirty="0"/>
              <a:t>ثالثاً: (الشجاعة) وهي في اللغة شدة القلب عند </a:t>
            </a:r>
            <a:r>
              <a:rPr lang="ar-IQ" sz="3600" dirty="0" smtClean="0"/>
              <a:t>البأس.</a:t>
            </a:r>
            <a:endParaRPr lang="en-US" sz="3600" dirty="0"/>
          </a:p>
          <a:p>
            <a:pPr marL="0" indent="0" algn="just">
              <a:buNone/>
            </a:pPr>
            <a:r>
              <a:rPr lang="ar-IQ" sz="3600" dirty="0"/>
              <a:t>وشرعاً: هي ملكة بها يقدم المرء على أمور أمر الشرع بالإقدام عليها </a:t>
            </a:r>
            <a:r>
              <a:rPr lang="ar-IQ" sz="3600" dirty="0" smtClean="0"/>
              <a:t>كالجهاد</a:t>
            </a:r>
            <a:r>
              <a:rPr lang="ar-IQ" sz="3600" baseline="30000" dirty="0" smtClean="0"/>
              <a:t>.</a:t>
            </a:r>
          </a:p>
          <a:p>
            <a:pPr marL="0" indent="0" algn="just">
              <a:buNone/>
            </a:pPr>
            <a:r>
              <a:rPr lang="ar-IQ" sz="3600" dirty="0" smtClean="0"/>
              <a:t>وإفراط </a:t>
            </a:r>
            <a:r>
              <a:rPr lang="ar-IQ" sz="3600" dirty="0"/>
              <a:t>الشجاعة يؤدي إلى التهور والتكبر والعجب وغيرها من الأمراض القلبية، والتفريط منها يؤدي إلى الذلة والخساسة وضعف الهمة والانقباض عن تناول الحق </a:t>
            </a:r>
            <a:r>
              <a:rPr lang="ar-IQ" sz="3600" dirty="0" smtClean="0"/>
              <a:t>والواجب.</a:t>
            </a:r>
            <a:endParaRPr lang="en-US" sz="3600" dirty="0"/>
          </a:p>
          <a:p>
            <a:pPr marL="0" indent="0" algn="just">
              <a:buNone/>
            </a:pPr>
            <a:r>
              <a:rPr lang="ar-IQ" sz="3600" dirty="0"/>
              <a:t> وشعب الشجاعة: النجدة والشهامة والعظم الهمة والثبات والتحمل والغيرة والحلم وكظم الغيظ </a:t>
            </a:r>
            <a:r>
              <a:rPr lang="ar-IQ" sz="3600" dirty="0" smtClean="0"/>
              <a:t>والوقار</a:t>
            </a:r>
            <a:r>
              <a:rPr lang="ar-IQ" sz="3600" dirty="0"/>
              <a:t>.</a:t>
            </a:r>
            <a:endParaRPr lang="en-US" sz="3600" dirty="0"/>
          </a:p>
          <a:p>
            <a:pPr algn="just"/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177362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260648"/>
            <a:ext cx="8784976" cy="6408712"/>
          </a:xfrm>
        </p:spPr>
        <p:txBody>
          <a:bodyPr>
            <a:normAutofit lnSpcReduction="10000"/>
          </a:bodyPr>
          <a:lstStyle/>
          <a:p>
            <a:r>
              <a:rPr lang="ar-IQ" dirty="0"/>
              <a:t>رابعاً: (العدل) لغة ضد </a:t>
            </a:r>
            <a:r>
              <a:rPr lang="ar-IQ" dirty="0" smtClean="0"/>
              <a:t>الجور.</a:t>
            </a:r>
            <a:endParaRPr lang="en-US" dirty="0"/>
          </a:p>
          <a:p>
            <a:r>
              <a:rPr lang="ar-IQ" dirty="0"/>
              <a:t> وشرعاً: ملكة تسوس الغضب والشهوة وتحملهما على مقتضى الحكمة وتضبطهما في الاسترسال والانقباض على حسب </a:t>
            </a:r>
            <a:r>
              <a:rPr lang="ar-IQ" dirty="0" smtClean="0"/>
              <a:t>مقتضاها.  </a:t>
            </a:r>
            <a:endParaRPr lang="en-US" dirty="0"/>
          </a:p>
          <a:p>
            <a:r>
              <a:rPr lang="ar-IQ" dirty="0"/>
              <a:t>وقد ورد لفظ (العدل) في القرآن الكريم سبعاً وعشرين مرة في القرآن الكريم، منها: قوله تعالى: [إِنَّ اللَّهَ يَأْمُرُكُمْ أَنْ تُؤَدُّوا الْأَمَانَاتِ إِلَى أَهْلِهَا وَإِذَا حَكَمْتُمْ بَيْنَ النَّاسِ أَنْ تَحْكُمُوا بِالْعَدْلِ إِنَّ اللَّهَ نِعِمَّا يَعِظُكُمْ بِهِ إِنَّ اللَّهَ كَانَ سَمِيعًا بَصِيرًا] (سورة النساء:58). </a:t>
            </a:r>
            <a:endParaRPr lang="en-US" dirty="0"/>
          </a:p>
          <a:p>
            <a:r>
              <a:rPr lang="ar-IQ" dirty="0"/>
              <a:t> نزلت في عثمان بن طلحة </a:t>
            </a:r>
            <a:r>
              <a:rPr lang="ar-IQ" dirty="0" err="1"/>
              <a:t>الحجبي</a:t>
            </a:r>
            <a:r>
              <a:rPr lang="ar-IQ" dirty="0"/>
              <a:t> -</a:t>
            </a:r>
            <a:r>
              <a:rPr lang="en-US" dirty="0">
                <a:sym typeface="AGA Arabesque"/>
              </a:rPr>
              <a:t></a:t>
            </a:r>
            <a:r>
              <a:rPr lang="ar-IQ" dirty="0"/>
              <a:t>-من بني عبد الدار كان سادن الكعبة فلما دخل النبي -</a:t>
            </a:r>
            <a:r>
              <a:rPr lang="en-US" dirty="0">
                <a:sym typeface="Ali- Arabesque"/>
              </a:rPr>
              <a:t></a:t>
            </a:r>
            <a:r>
              <a:rPr lang="ar-IQ" dirty="0"/>
              <a:t>-مكة يوم الفتح أغلق عثمان باب البيت وصعد السطح فطلب رسول الله -</a:t>
            </a:r>
            <a:r>
              <a:rPr lang="en-US" dirty="0">
                <a:sym typeface="Ali- Arabesque"/>
              </a:rPr>
              <a:t></a:t>
            </a:r>
            <a:r>
              <a:rPr lang="ar-IQ" dirty="0"/>
              <a:t>-المفتاح فقيل: إنه مع عثمان فطلب منه فأبى وقال: لو علمت أنه رسول الله لم أمنعه المفتاح فلوى علي بن أبي طالب </a:t>
            </a:r>
            <a:r>
              <a:rPr lang="ar-IQ" dirty="0" smtClean="0"/>
              <a:t>-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239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336704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sym typeface="AGA Arabesque"/>
              </a:rPr>
              <a:t></a:t>
            </a:r>
            <a:r>
              <a:rPr lang="ar-IQ" sz="3600" dirty="0" smtClean="0"/>
              <a:t>-</a:t>
            </a:r>
            <a:r>
              <a:rPr lang="ar-IQ" sz="3600" dirty="0"/>
              <a:t>يده وأخذ منه المفتاح وفتح الباب فدخل رسول الله -</a:t>
            </a:r>
            <a:r>
              <a:rPr lang="en-US" sz="3600" dirty="0">
                <a:sym typeface="Ali- Arabesque"/>
              </a:rPr>
              <a:t></a:t>
            </a:r>
            <a:r>
              <a:rPr lang="ar-IQ" sz="3600" dirty="0"/>
              <a:t>-البيت وصلى فيه ركعتين فلما خرج سأله العباس أن يعطيه المفتاح ليجمع له بين السقاية والسدانة فأنزل الله تعالى هذه الآية، فأمر رسول الله -</a:t>
            </a:r>
            <a:r>
              <a:rPr lang="en-US" sz="3600" dirty="0">
                <a:sym typeface="Ali- Arabesque"/>
              </a:rPr>
              <a:t></a:t>
            </a:r>
            <a:r>
              <a:rPr lang="ar-IQ" sz="3600" dirty="0"/>
              <a:t>-علياً أن يرد المفتاح إلى عثمان ويعتذر إليه ففعل ذلك علي، فقال له عثمان: يا علي أكرهت وآذيت ثم جئت ترفق فقال: لقد أنزل الله تعالى في شأنك وقرأ عليه هذه الآية فقال عثمان: أشهد أن محمداً رسول الله وأسلم فجاء جبريل (عليه السلام) فقال: ما دام هذا البيت فإن المفتاح والسدانة في أولاد عثمان وهو اليوم في </a:t>
            </a:r>
            <a:r>
              <a:rPr lang="ar-IQ" sz="3600" dirty="0" smtClean="0"/>
              <a:t>أيديهم.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286072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260648"/>
            <a:ext cx="8964488" cy="65973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 </a:t>
            </a:r>
            <a:r>
              <a:rPr lang="ar-IQ" dirty="0"/>
              <a:t>وقوله تعالى: [إِنَّ اللَّهَ يَأْمُرُ بِالْعَدْلِ وَالْإِحْسَانِ وَإِيتَاءِ ذِي الْقُرْبَى وَيَنْهَى عَنِ الْفَحْشَاءِ وَالْمُنْكَرِ وَالْبَغْيِ يَعِظُكُمْ لَعَلَّكُمْ تَذَكَّرُونَ] (سورة النحل:90).</a:t>
            </a:r>
            <a:endParaRPr lang="en-US" dirty="0"/>
          </a:p>
          <a:p>
            <a:r>
              <a:rPr lang="ar-IQ" dirty="0"/>
              <a:t> والعدل هو إنصاف الحقوق، فأول العدل إنصاف المرء نفسه من نار جهنم، فمن لم ينصف نفسه لا </a:t>
            </a:r>
            <a:r>
              <a:rPr lang="ar-IQ"/>
              <a:t>ينصف </a:t>
            </a:r>
            <a:r>
              <a:rPr lang="ar-IQ" smtClean="0"/>
              <a:t>غيره.</a:t>
            </a:r>
            <a:endParaRPr lang="en-US" dirty="0"/>
          </a:p>
          <a:p>
            <a:r>
              <a:rPr lang="ar-IQ" dirty="0"/>
              <a:t>ولذلك يكرر القرآن الكريم نصحه للعباد كي لا يظلموا أنفسهم بارتكاب الآثام، فيستحقوا النار حيث يقول: [وَمَنْ يَتَعَدَّ حُدُودَ اللَّهِ فَقَدْ ظَلَمَ نَفْسَهُ] (سورة الطلاق: 1) </a:t>
            </a:r>
            <a:endParaRPr lang="en-US" dirty="0"/>
          </a:p>
          <a:p>
            <a:r>
              <a:rPr lang="ar-IQ" dirty="0"/>
              <a:t> وشعب الفضائل التي تحت العدل كثيرة منها: الصداقة والألفة وصلة الرحم والمكافأة وحسن الشركة والوفاء وغيرها.</a:t>
            </a:r>
            <a:endParaRPr lang="en-US" dirty="0"/>
          </a:p>
          <a:p>
            <a:r>
              <a:rPr lang="ar-IQ" dirty="0"/>
              <a:t> وأثر العدل في اعتدال ملكات الأصول السابقة وجعلها أوساطاً بين رذيلتي الإفراط والتفريط يعدّ أصلاً رابعاً، ومن هذه الأصول الأربعة تصدر الأخلاق الجميلة </a:t>
            </a:r>
            <a:r>
              <a:rPr lang="ar-IQ" dirty="0" smtClean="0"/>
              <a:t>كلها.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1559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33670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ar-IQ" sz="4000" dirty="0"/>
              <a:t>وعرّفها أبو حامد الغزالي-رحمه الله- بأنها : ((حالة للنفس بها تدرك الصواب من الخطأ في جميع الأفعال الاختيارية</a:t>
            </a:r>
            <a:r>
              <a:rPr lang="ar-IQ" sz="4000" dirty="0" smtClean="0"/>
              <a:t>))</a:t>
            </a:r>
            <a:r>
              <a:rPr lang="ar-IQ" sz="4000" baseline="30000" dirty="0" smtClean="0"/>
              <a:t> </a:t>
            </a:r>
            <a:r>
              <a:rPr lang="ar-IQ" sz="4000" dirty="0" smtClean="0"/>
              <a:t>.</a:t>
            </a:r>
            <a:endParaRPr lang="en-US" sz="4000" dirty="0"/>
          </a:p>
          <a:p>
            <a:pPr algn="just"/>
            <a:r>
              <a:rPr lang="ar-IQ" sz="4000" dirty="0"/>
              <a:t>وقد وردت (الحكمة) في القرآن الكريم في واحد وعشرين موضعاً، منها قوله تعالى:</a:t>
            </a:r>
            <a:endParaRPr lang="en-US" sz="4000" dirty="0"/>
          </a:p>
          <a:p>
            <a:pPr algn="just"/>
            <a:r>
              <a:rPr lang="ar-IQ" sz="4000" dirty="0"/>
              <a:t>1- [يُؤْتِي الْحِكْمَةَ مَنْ يَشَاءُ وَمَنْ يُؤْتَ الْحِكْمَةَ فَقَدْ أُوتِيَ خَيْرًا كَثِيرًا وَمَا يَذَّكَّرُ إِلَّا أُولُو الْأَلْبَابِ] (سورة البقرة:269</a:t>
            </a:r>
            <a:r>
              <a:rPr lang="ar-IQ" sz="4000" dirty="0" smtClean="0"/>
              <a:t>).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6412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/>
            <a:r>
              <a:rPr lang="ar-IQ" sz="3600" dirty="0" smtClean="0"/>
              <a:t>وروى </a:t>
            </a:r>
            <a:r>
              <a:rPr lang="ar-IQ" sz="3600" dirty="0"/>
              <a:t>ابن أبي نَجِيح-رحمه الله- عن مجاهد-رحمه الله-: يعني بالحكمة: الإصابة في القول</a:t>
            </a:r>
            <a:r>
              <a:rPr lang="ar-IQ" sz="3600" baseline="30000" dirty="0"/>
              <a:t> </a:t>
            </a:r>
            <a:r>
              <a:rPr lang="ar-IQ" sz="3600" dirty="0"/>
              <a:t>.</a:t>
            </a:r>
            <a:endParaRPr lang="en-US" sz="3600" dirty="0"/>
          </a:p>
          <a:p>
            <a:pPr algn="just"/>
            <a:r>
              <a:rPr lang="ar-IQ" sz="3600" dirty="0"/>
              <a:t>وروى ليث بن أبي سليم-رحمه الله- عن مجاهد-رحمه الله-: [ يُؤْتِي الْحِكْمَةَ مَنْ يَشَاء ] وهو العلم والفقه والقرآن</a:t>
            </a:r>
            <a:r>
              <a:rPr lang="ar-IQ" sz="3600" baseline="30000" dirty="0"/>
              <a:t> </a:t>
            </a:r>
            <a:r>
              <a:rPr lang="ar-IQ" sz="3600" dirty="0"/>
              <a:t>. </a:t>
            </a:r>
            <a:endParaRPr lang="en-US" sz="3600" dirty="0"/>
          </a:p>
          <a:p>
            <a:pPr algn="just"/>
            <a:r>
              <a:rPr lang="ar-IQ" sz="3600" dirty="0"/>
              <a:t> وقال أبو العالية -رحمه الله-من السلف: الحكمة خشية الله، فإن خشية الله رأس كل .</a:t>
            </a:r>
            <a:endParaRPr lang="en-US" sz="3600" dirty="0"/>
          </a:p>
          <a:p>
            <a:pPr algn="just"/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14603988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4087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4000" dirty="0"/>
              <a:t> </a:t>
            </a:r>
            <a:r>
              <a:rPr lang="ar-IQ" sz="4000" dirty="0"/>
              <a:t>2-قوله تعالى: [وَلَقَدْ آَتَيْنَا لُقْمَانَ الْحِكْمَةَ أَنِ اشْكُرْ لِلَّهِ وَمَنْ يَشْكُرْ فَإِنَّمَا يَشْكُرُ لِنَفْسِهِ وَمَنْ كَفَرَ فَإِنَّ اللَّهَ غَنِيٌّ حَمِيدٌ]  (سورة لقمان:12)، قال الشهاب الدين </a:t>
            </a:r>
            <a:r>
              <a:rPr lang="ar-IQ" sz="4000" dirty="0" err="1"/>
              <a:t>الآلوسي</a:t>
            </a:r>
            <a:r>
              <a:rPr lang="ar-IQ" sz="4000" dirty="0"/>
              <a:t> في تفسيره:</a:t>
            </a:r>
            <a:endParaRPr lang="en-US" sz="4000" dirty="0"/>
          </a:p>
          <a:p>
            <a:pPr algn="just"/>
            <a:r>
              <a:rPr lang="ar-IQ" sz="4000" dirty="0"/>
              <a:t>((هي عبارة عن توفيق العمل بالعلم))</a:t>
            </a:r>
            <a:r>
              <a:rPr lang="ar-IQ" sz="4000" baseline="30000" dirty="0"/>
              <a:t>  </a:t>
            </a:r>
            <a:r>
              <a:rPr lang="ar-IQ" sz="4000" baseline="30000" dirty="0" smtClean="0"/>
              <a:t> </a:t>
            </a:r>
            <a:r>
              <a:rPr lang="ar-IQ" sz="4000" dirty="0" smtClean="0"/>
              <a:t>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558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55272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ar-IQ" sz="3600" dirty="0"/>
              <a:t> </a:t>
            </a:r>
            <a:r>
              <a:rPr lang="ar-IQ" sz="3600" dirty="0" smtClean="0"/>
              <a:t>وكذلك </a:t>
            </a:r>
            <a:r>
              <a:rPr lang="ar-IQ" sz="3600" dirty="0"/>
              <a:t>وردت في السنة النبوية الشريفة، منها:</a:t>
            </a:r>
            <a:endParaRPr lang="en-US" sz="3600" dirty="0"/>
          </a:p>
          <a:p>
            <a:pPr algn="just"/>
            <a:r>
              <a:rPr lang="ar-IQ" sz="3600" dirty="0"/>
              <a:t>1- روى هريرة -</a:t>
            </a:r>
            <a:r>
              <a:rPr lang="en-US" sz="3600" dirty="0">
                <a:sym typeface="AGA Arabesque"/>
              </a:rPr>
              <a:t></a:t>
            </a:r>
            <a:r>
              <a:rPr lang="ar-IQ" sz="3600" dirty="0"/>
              <a:t>- : قال : قال رسولُ الله -</a:t>
            </a:r>
            <a:r>
              <a:rPr lang="en-US" sz="3600" dirty="0">
                <a:sym typeface="Ali- Arabesque"/>
              </a:rPr>
              <a:t></a:t>
            </a:r>
            <a:r>
              <a:rPr lang="ar-IQ" sz="3600" dirty="0"/>
              <a:t>- : « مَنْ أَخْلَصَ لله أربعين يَوْما ظَهَرَتْ ينابيع الحكمة من قلبه على لسانه»</a:t>
            </a:r>
            <a:r>
              <a:rPr lang="ar-IQ" sz="3600" baseline="30000" dirty="0"/>
              <a:t> </a:t>
            </a:r>
            <a:r>
              <a:rPr lang="ar-IQ" sz="3600" dirty="0"/>
              <a:t>.</a:t>
            </a:r>
            <a:endParaRPr lang="en-US" sz="3600" dirty="0"/>
          </a:p>
          <a:p>
            <a:pPr algn="just"/>
            <a:r>
              <a:rPr lang="ar-IQ" sz="3600" dirty="0"/>
              <a:t>2- عن عَبْدِ اللهِ بْنِ مَسْعُودٍ-</a:t>
            </a:r>
            <a:r>
              <a:rPr lang="en-US" sz="3600" dirty="0">
                <a:sym typeface="AGA Arabesque"/>
              </a:rPr>
              <a:t></a:t>
            </a:r>
            <a:r>
              <a:rPr lang="ar-IQ" sz="3600" dirty="0"/>
              <a:t>- قَالَ: قَالَ النَّبِيُّ -</a:t>
            </a:r>
            <a:r>
              <a:rPr lang="en-US" sz="3600" dirty="0">
                <a:sym typeface="Ali- Arabesque"/>
              </a:rPr>
              <a:t></a:t>
            </a:r>
            <a:r>
              <a:rPr lang="ar-IQ" sz="3600" dirty="0"/>
              <a:t>-: « لاَ حَسَدَ إِلاَّ فِي اثْنَتَيْنِ: رَجُلٌ آتَاهُ اللهُ مَالاً فَسُلِّطَ عَلَى هَلَكَتِهِ فِي الْحَقِّ، وَرَجُلٌ آتَاهُ اللهُ الْحِكْمَةَ فَهُوَ يَقْضِي بِهَا وَيُعَلِّمُهَا»</a:t>
            </a:r>
            <a:r>
              <a:rPr lang="en-US" sz="3600" dirty="0"/>
              <a:t> </a:t>
            </a:r>
            <a:r>
              <a:rPr lang="ar-IQ" sz="3600" dirty="0"/>
              <a:t>- عَنْ مَالِكٌ- رحمه الله - أَنَّهُ بَلَغَهُ، أَنَّ لُقْمَانَ الْحَكِيمَ أَوْصَى ابْنَهُ فَقَالَ : « يَا بُنَيَّ جَالِسِ الْعُلَمَاءَ </a:t>
            </a:r>
            <a:r>
              <a:rPr lang="ar-IQ" sz="3600" dirty="0" err="1"/>
              <a:t>وَزَاحِمْهُمْ</a:t>
            </a:r>
            <a:r>
              <a:rPr lang="ar-IQ" sz="3600" dirty="0"/>
              <a:t> بِرُكْبَتَيْكَ، فَإِنَّ اللَّهَ يُحْيِي الْقُلُوبَ بِنُورِ الْحِكْمَةِ، كَمَا يُحْيِي اللَّهُ الأَرْضَ الْمَيْتَةَ بِوَابِلِ السَّمَاءِ</a:t>
            </a:r>
            <a:r>
              <a:rPr lang="ar-IQ" sz="3600" dirty="0" smtClean="0"/>
              <a:t>».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1490121622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b="1" dirty="0"/>
              <a:t/>
            </a:r>
            <a:br>
              <a:rPr lang="ar-IQ" b="1" dirty="0"/>
            </a:br>
            <a:r>
              <a:rPr lang="ar-IQ" b="1" dirty="0"/>
              <a:t> درجات الحكمة: والحكمة لها درجات،  منها: </a:t>
            </a:r>
            <a:r>
              <a:rPr lang="en-US" b="1" dirty="0"/>
              <a:t/>
            </a:r>
            <a:br>
              <a:rPr lang="en-US" b="1" dirty="0"/>
            </a:br>
            <a:r>
              <a:rPr lang="ar-IQ" b="1" dirty="0" smtClean="0"/>
              <a:t> 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518457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lvl="0" indent="0" algn="just">
              <a:buNone/>
            </a:pPr>
            <a:endParaRPr lang="ar-IQ" sz="4000" dirty="0" smtClean="0"/>
          </a:p>
          <a:p>
            <a:pPr lvl="0" algn="just"/>
            <a:r>
              <a:rPr lang="ar-IQ" sz="4000" dirty="0"/>
              <a:t>1</a:t>
            </a:r>
            <a:r>
              <a:rPr lang="ar-IQ" sz="4000" dirty="0" smtClean="0"/>
              <a:t>-إعطاء </a:t>
            </a:r>
            <a:r>
              <a:rPr lang="ar-IQ" sz="4000" dirty="0"/>
              <a:t>كل شيء حقه، وقدره وحدّه في وقته دون تعدّ، أو مغالاة أو تأخير، قولاً وفعلاً وحالاً وخلقاً.  </a:t>
            </a:r>
            <a:endParaRPr lang="en-US" sz="4000" dirty="0"/>
          </a:p>
          <a:p>
            <a:pPr lvl="0" algn="just"/>
            <a:r>
              <a:rPr lang="ar-IQ" sz="4000" dirty="0" smtClean="0"/>
              <a:t>2-معرفة </a:t>
            </a:r>
            <a:r>
              <a:rPr lang="ar-IQ" sz="4000" dirty="0"/>
              <a:t>حكمة الله تعالى في وعده ووعيده وبرِّه، وإعطائه ومنعه، فإن البرّ والإعطاء والوعد من كرمه، والمنع والوعيد من رحمته بعباده، وكل ذلك من حكمته سبحانه وتعالى</a:t>
            </a:r>
            <a:r>
              <a:rPr lang="ar-IQ" sz="4000" dirty="0" smtClean="0"/>
              <a:t>. </a:t>
            </a:r>
            <a:endParaRPr lang="en-US" sz="4000" dirty="0"/>
          </a:p>
          <a:p>
            <a:pPr algn="just"/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285299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just"/>
            <a:r>
              <a:rPr lang="ar-IQ" sz="4000" dirty="0" smtClean="0"/>
              <a:t> </a:t>
            </a:r>
            <a:r>
              <a:rPr lang="ar-IQ" sz="4000" dirty="0"/>
              <a:t>3-إرشاد الخلق إلى الحق، وادراك كيفيات ببصيرة الحكمة وإصابة عيون الحقائق في المراد منه، طاعة لله تعالى وكل ذلك من منن الله تعالى وفضله.</a:t>
            </a:r>
            <a:endParaRPr lang="en-US" sz="4000" dirty="0"/>
          </a:p>
          <a:p>
            <a:pPr algn="just"/>
            <a:r>
              <a:rPr lang="ar-IQ" sz="4000" dirty="0" smtClean="0"/>
              <a:t>ومن </a:t>
            </a:r>
            <a:r>
              <a:rPr lang="ar-IQ" sz="4000" dirty="0"/>
              <a:t>شعب الحكمة: ( الذكاء والتذكر والتعّقل وسرعة الفهم وقوته وصفاء الذهن وسهولة التعلّم)</a:t>
            </a:r>
            <a:r>
              <a:rPr lang="ar-IQ" sz="4000" baseline="30000" dirty="0"/>
              <a:t>  </a:t>
            </a:r>
            <a:r>
              <a:rPr lang="ar-IQ" sz="4000" dirty="0"/>
              <a:t>.</a:t>
            </a:r>
            <a:endParaRPr lang="en-US" sz="4000" dirty="0"/>
          </a:p>
          <a:p>
            <a:pPr algn="just"/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587274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/>
              <a:t>ثانياً: (العفة)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1125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ar-IQ" sz="3600" dirty="0" smtClean="0"/>
              <a:t>وهي </a:t>
            </a:r>
            <a:r>
              <a:rPr lang="ar-IQ" sz="3600" dirty="0"/>
              <a:t>لغة: اجتناب ما لا يحل ولا </a:t>
            </a:r>
            <a:r>
              <a:rPr lang="ar-IQ" sz="3600" dirty="0" smtClean="0"/>
              <a:t>يجمل</a:t>
            </a:r>
            <a:r>
              <a:rPr lang="ar-IQ" sz="3600" baseline="30000" dirty="0" smtClean="0"/>
              <a:t> </a:t>
            </a:r>
            <a:r>
              <a:rPr lang="ar-IQ" sz="3600" dirty="0" smtClean="0"/>
              <a:t>.</a:t>
            </a:r>
            <a:endParaRPr lang="en-US" sz="3600" dirty="0"/>
          </a:p>
          <a:p>
            <a:pPr marL="0" indent="0" algn="just">
              <a:buNone/>
            </a:pPr>
            <a:r>
              <a:rPr lang="ar-IQ" sz="3600" dirty="0"/>
              <a:t>وشرعاً: هي ملكة بها تباشر المشتهيات على وفق الشرع </a:t>
            </a:r>
            <a:r>
              <a:rPr lang="ar-IQ" sz="3600" dirty="0" smtClean="0"/>
              <a:t>والمروءة</a:t>
            </a:r>
            <a:r>
              <a:rPr lang="ar-IQ" sz="3600" baseline="30000" dirty="0" smtClean="0"/>
              <a:t> </a:t>
            </a:r>
            <a:r>
              <a:rPr lang="ar-IQ" sz="3600" dirty="0" smtClean="0"/>
              <a:t>.</a:t>
            </a:r>
            <a:endParaRPr lang="en-US" sz="3600" dirty="0"/>
          </a:p>
          <a:p>
            <a:pPr marL="0" indent="0" algn="just">
              <a:buNone/>
            </a:pPr>
            <a:r>
              <a:rPr lang="ar-IQ" sz="3600" dirty="0"/>
              <a:t>ومعنى ذلك أن تتأدب النفس في شهوتها بأدب الشرع </a:t>
            </a:r>
            <a:r>
              <a:rPr lang="ar-IQ" sz="3600" dirty="0" smtClean="0"/>
              <a:t>والعقل</a:t>
            </a:r>
            <a:r>
              <a:rPr lang="ar-IQ" sz="3600" baseline="30000" dirty="0" smtClean="0"/>
              <a:t> </a:t>
            </a:r>
            <a:r>
              <a:rPr lang="ar-IQ" sz="3600" dirty="0" smtClean="0"/>
              <a:t> </a:t>
            </a:r>
            <a:endParaRPr lang="en-US" sz="3600" dirty="0"/>
          </a:p>
          <a:p>
            <a:pPr marL="0" indent="0" algn="just">
              <a:buNone/>
            </a:pPr>
            <a:r>
              <a:rPr lang="ar-IQ" sz="3600" dirty="0"/>
              <a:t>وجاء لفظ (العفة) في القرآن الكريم في أربعة مواضع:</a:t>
            </a:r>
            <a:endParaRPr lang="en-US" sz="3600" dirty="0"/>
          </a:p>
          <a:p>
            <a:pPr marL="0" indent="0" algn="just">
              <a:buNone/>
            </a:pPr>
            <a:r>
              <a:rPr lang="ar-IQ" sz="3600" dirty="0"/>
              <a:t>1-قوله تعالى: [وَمَنْ كَانَ غَنِيًّا فَلْيَسْتَعْفِفْ] (سورة النساء:6).</a:t>
            </a:r>
            <a:endParaRPr lang="en-US" sz="3600" dirty="0"/>
          </a:p>
          <a:p>
            <a:pPr algn="just"/>
            <a:r>
              <a:rPr lang="ar-IQ" sz="3600" dirty="0"/>
              <a:t> والعفة في الآية الكريمة: هي الامتناع مما لا يحل و الترفع عن </a:t>
            </a:r>
            <a:r>
              <a:rPr lang="ar-IQ" sz="3600" dirty="0" smtClean="0"/>
              <a:t>المال</a:t>
            </a:r>
            <a:r>
              <a:rPr lang="ar-IQ" sz="3600" baseline="30000" dirty="0" smtClean="0"/>
              <a:t> </a:t>
            </a:r>
            <a:r>
              <a:rPr lang="ar-IQ" sz="3600" dirty="0" smtClean="0"/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9060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8291264" cy="557748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ar-IQ" sz="3600" dirty="0" smtClean="0"/>
              <a:t>2-قوله </a:t>
            </a:r>
            <a:r>
              <a:rPr lang="ar-IQ" sz="3600" dirty="0"/>
              <a:t>تعالى: [وَلْيَسْتَعْفِفِ الَّذِينَ لَا يَجِدُونَ نِكَاحًا حَتَّى يُغْنِيَهُمُ اللَّهُ مِنْ فَضْلِهِ] (سورة النور/33).</a:t>
            </a:r>
            <a:r>
              <a:rPr lang="en-US" sz="3600" dirty="0"/>
              <a:t> </a:t>
            </a:r>
            <a:endParaRPr lang="ar-IQ" sz="3600" dirty="0" smtClean="0"/>
          </a:p>
          <a:p>
            <a:pPr algn="just"/>
            <a:r>
              <a:rPr lang="en-US" sz="3600" dirty="0"/>
              <a:t> </a:t>
            </a:r>
            <a:r>
              <a:rPr lang="ar-IQ" sz="3600" dirty="0"/>
              <a:t>وهي الترفع عن النظر إلى غير ما أحل الله له وكي يتقرب من الزنا.</a:t>
            </a:r>
            <a:endParaRPr lang="en-US" sz="3600" dirty="0"/>
          </a:p>
          <a:p>
            <a:pPr algn="just"/>
            <a:r>
              <a:rPr lang="ar-IQ" sz="3600" dirty="0"/>
              <a:t> 3-قوله تعالى: [لِلْفُقَرَاءِ الَّذِينَ أُحْصِرُوا فِي سَبِيلِ اللَّهِ لَا يَسْتَطِيعُونَ ضَرْبًا فِي الْأَرْضِ يَحْسَبُهُمُ الْجَاهِلُ أَغْنِيَاءَ مِنَ التَّعَفُّفِ تَعْرِفُهُمْ بِسِيمَاهُمْ لَا يَسْأَلُونَ النَّاسَ إِلْحَافًا وَمَا تُنْفِقُوا مِنْ خَيْرٍ فَإِنَّ اللَّهَ بِهِ عَلِيمٌ ] (سورة البقرة:273)، وهي الترفع عن الطمع، والمسألة التسوّل.</a:t>
            </a:r>
            <a:endParaRPr lang="en-US" sz="3600" dirty="0"/>
          </a:p>
          <a:p>
            <a:pPr algn="just"/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5163634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1262</Words>
  <Application>Microsoft Office PowerPoint</Application>
  <PresentationFormat>عرض على الشاشة (3:4)‏</PresentationFormat>
  <Paragraphs>65</Paragraphs>
  <Slides>16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سمة Office</vt:lpstr>
      <vt:lpstr> (أصول الأخلاق في علم التصوف)  </vt:lpstr>
      <vt:lpstr> </vt:lpstr>
      <vt:lpstr> </vt:lpstr>
      <vt:lpstr> </vt:lpstr>
      <vt:lpstr> </vt:lpstr>
      <vt:lpstr>  درجات الحكمة: والحكمة لها درجات،  منها:   </vt:lpstr>
      <vt:lpstr> </vt:lpstr>
      <vt:lpstr>ثانياً: (العفة) </vt:lpstr>
      <vt:lpstr> </vt:lpstr>
      <vt:lpstr> </vt:lpstr>
      <vt:lpstr> </vt:lpstr>
      <vt:lpstr>أنواع العفّة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qasm</dc:creator>
  <cp:lastModifiedBy>ZETTA</cp:lastModifiedBy>
  <cp:revision>30</cp:revision>
  <dcterms:created xsi:type="dcterms:W3CDTF">2017-10-27T12:36:09Z</dcterms:created>
  <dcterms:modified xsi:type="dcterms:W3CDTF">2021-01-19T09:52:16Z</dcterms:modified>
</cp:coreProperties>
</file>