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6" r:id="rId3"/>
    <p:sldId id="257" r:id="rId4"/>
    <p:sldId id="258" r:id="rId5"/>
    <p:sldId id="259" r:id="rId6"/>
    <p:sldId id="260" r:id="rId7"/>
    <p:sldId id="261" r:id="rId8"/>
    <p:sldId id="262" r:id="rId9"/>
    <p:sldId id="266" r:id="rId10"/>
    <p:sldId id="263" r:id="rId11"/>
    <p:sldId id="26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noAutofit/>
          </a:bodyPr>
          <a:lstStyle/>
          <a:p>
            <a:r>
              <a:rPr lang="ar-IQ" sz="4800" dirty="0" smtClean="0"/>
              <a:t/>
            </a:r>
            <a:br>
              <a:rPr lang="ar-IQ" sz="4800" dirty="0" smtClean="0"/>
            </a:br>
            <a:r>
              <a:rPr lang="ar-IQ" sz="4800" b="1" dirty="0"/>
              <a:t>أهمية علم التصوف ومكانته بين العلوم الشرعية </a:t>
            </a:r>
            <a:r>
              <a:rPr lang="en-US" sz="4800" dirty="0"/>
              <a:t/>
            </a:r>
            <a:br>
              <a:rPr lang="en-US" sz="4800" dirty="0"/>
            </a:br>
            <a:endParaRPr lang="ar-IQ" sz="4800" dirty="0"/>
          </a:p>
        </p:txBody>
      </p:sp>
      <p:sp>
        <p:nvSpPr>
          <p:cNvPr id="3" name="عنوان فرعي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183205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40871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ar-IQ" sz="3600" dirty="0"/>
              <a:t>4</a:t>
            </a:r>
            <a:r>
              <a:rPr lang="ar-IQ" sz="3600" dirty="0" smtClean="0"/>
              <a:t>- </a:t>
            </a:r>
            <a:r>
              <a:rPr lang="ar-IQ" sz="3600" dirty="0"/>
              <a:t>قال أبو حامد الغزالي-رحمه الله-(ت:505هـ): (( إني علمت يقيناً أن الصوفية هم السالكون لطريق الله تعالى خاصة، وأن سيرتهم أحسن السير، وطريقهم أصوب الطرق، وأخلاقهم أزكى الأخلاق، بل لو جمع عقل العقلاء، وحكمة الحكماء، وعلم الواقفين على أسرار الشرع من العلماء، ليغيروا شيئاً من سيرهم وأخلاقهم، ويبدلوه بما هو خير منه، لم يجدوا إليه سبيلاً، فإن جميع حركاتهم وسكناتهم، في ظاهرهم وباطنهم، مقتبسة من نور مشكاة النبوة، وليس وراء نور النبوة على وجه الأرض نور يستضاء به</a:t>
            </a:r>
            <a:r>
              <a:rPr lang="ar-IQ" sz="3600" dirty="0" smtClean="0"/>
              <a:t>))</a:t>
            </a:r>
          </a:p>
          <a:p>
            <a:pPr algn="just"/>
            <a:r>
              <a:rPr lang="ar-IQ" sz="3600" baseline="30000" dirty="0" smtClean="0"/>
              <a:t> </a:t>
            </a:r>
            <a:endParaRPr lang="ar-IQ" sz="3600" dirty="0"/>
          </a:p>
        </p:txBody>
      </p:sp>
    </p:spTree>
    <p:extLst>
      <p:ext uri="{BB962C8B-B14F-4D97-AF65-F5344CB8AC3E}">
        <p14:creationId xmlns:p14="http://schemas.microsoft.com/office/powerpoint/2010/main" val="280534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33670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3600" dirty="0"/>
              <a:t>5-قال الإمام الشاطبي- رحمه الله -(ت:790هـ): ((وَأَنَّ الصُّوفِيَّةَ الَّذِينَ نُسِبَتْ إِلَيْهِمُ الطَّرِيقَةُ، مُجْمِعُونَ عَلَى تَعْظِيمِ الشَّرِيعَةِ، مُقِيمُونَ عَلَى مُتَابَعَةِ السُّنَّةِ، غَيْرُ مُخِلِّينَ بِشَيْءٍ مِنْ آدَابِهَا، أَبْعَدُ النَّاسِ عَنِ الْبِدَعِ وَأَهْلِهَا</a:t>
            </a:r>
            <a:r>
              <a:rPr lang="ar-IQ" sz="3600" dirty="0" smtClean="0"/>
              <a:t>)).</a:t>
            </a:r>
          </a:p>
          <a:p>
            <a:pPr algn="just"/>
            <a:r>
              <a:rPr lang="ar-IQ" sz="3600" dirty="0" smtClean="0"/>
              <a:t>وقال </a:t>
            </a:r>
            <a:r>
              <a:rPr lang="ar-IQ" sz="3600" dirty="0"/>
              <a:t>أيضاً: ((الْوَجْهُ الرَّابِعُ مِنَ النَّقْلِ مَا جَاءَ فِي ذَمِّ الْبِدَعِ وَأَهْلِهَا عَنِ الصُّوفِيَّةِ الْمَشْهُورِينَ عِنْدَ النَّاسِ: انَّ </a:t>
            </a:r>
            <a:r>
              <a:rPr lang="ar-IQ" sz="3600" dirty="0" smtClean="0"/>
              <a:t>كَثِيراً </a:t>
            </a:r>
            <a:r>
              <a:rPr lang="ar-IQ" sz="3600" dirty="0"/>
              <a:t>مِنَ الْجُهَّالِ يَعْتَقِدُونَ فِيهِمْ أَنَّهُمْ مُتَسَاهِلُونَ فِي الِاتِّبَاعِ، وَأَنَّ اخْتِرَاعَ الْعِبَادَاتِ وَالْتِزَامَ مَا لَمْ يَأْتِ فِي الشَّرْعِ الْتِزَامُهُ مِمَّا يَقُولُونَ بِهِ وَيَعْمَلُونَ عَلَيْهِ، وَحَاشَاهُمْ مِنْ ذَلِكَ أَنْ </a:t>
            </a:r>
            <a:r>
              <a:rPr lang="ar-IQ" sz="3600" dirty="0" err="1"/>
              <a:t>يَعْتَقِدُوهُ</a:t>
            </a:r>
            <a:r>
              <a:rPr lang="ar-IQ" sz="3600" dirty="0"/>
              <a:t>، أَوْ يَقُولُوا بِهِ، فَأَوَّلُ شَيْءٍ بَنَوْا عَلَيْهِ طَرِيقَتَهُمْ: اتِّبَاعُ السُّنَّةِ، وَاجْتِنَابُ مَا خَالَفَهَا))</a:t>
            </a:r>
            <a:r>
              <a:rPr lang="ar-IQ" sz="3600" baseline="30000" dirty="0"/>
              <a:t> </a:t>
            </a:r>
            <a:endParaRPr lang="ar-IQ" sz="3600" dirty="0"/>
          </a:p>
        </p:txBody>
      </p:sp>
    </p:spTree>
    <p:extLst>
      <p:ext uri="{BB962C8B-B14F-4D97-AF65-F5344CB8AC3E}">
        <p14:creationId xmlns:p14="http://schemas.microsoft.com/office/powerpoint/2010/main" val="423400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 </a:t>
            </a:r>
            <a:endParaRPr lang="ar-IQ" dirty="0"/>
          </a:p>
        </p:txBody>
      </p:sp>
      <p:sp>
        <p:nvSpPr>
          <p:cNvPr id="3" name="عنوان فرعي 2"/>
          <p:cNvSpPr>
            <a:spLocks noGrp="1"/>
          </p:cNvSpPr>
          <p:nvPr>
            <p:ph type="subTitle" idx="1"/>
          </p:nvPr>
        </p:nvSpPr>
        <p:spPr>
          <a:xfrm>
            <a:off x="323528" y="188640"/>
            <a:ext cx="8496944" cy="633670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3600" dirty="0" smtClean="0">
                <a:solidFill>
                  <a:schemeClr val="tx1"/>
                </a:solidFill>
              </a:rPr>
              <a:t>ان </a:t>
            </a:r>
            <a:r>
              <a:rPr lang="ar-IQ" sz="3600" dirty="0">
                <a:solidFill>
                  <a:schemeClr val="tx1"/>
                </a:solidFill>
              </a:rPr>
              <a:t>الإسلام بكماله دين يؤدي بالبشرية إلى الرفعة في كل ما يبتغيه الإنسان والمجتمعات الإنسانية، وقد عالج الإسلام كل قضايا الإنسان علاجاً نافعاً ومثمراً، صغيرها وكبيرها، ظاهرها وباطنها، والمفردات التي جاءت بها كليات الشريعة الإسلامية تتناول مقاصد شتى، منها: أحكام تكليفية، ومنها أحكام اعتقادية ومنها نظم فقهية ومنها تربية روحية، وإهمال أي جانب منها يضرّ إضراراً جسيماً بهذا البدن </a:t>
            </a:r>
            <a:r>
              <a:rPr lang="ar-IQ" sz="3600" dirty="0" smtClean="0">
                <a:solidFill>
                  <a:schemeClr val="tx1"/>
                </a:solidFill>
              </a:rPr>
              <a:t>المتكامل.</a:t>
            </a:r>
          </a:p>
          <a:p>
            <a:pPr algn="just"/>
            <a:r>
              <a:rPr lang="ar-IQ" sz="3600" dirty="0">
                <a:solidFill>
                  <a:schemeClr val="tx1"/>
                </a:solidFill>
              </a:rPr>
              <a:t>إن التكاليف الشرعية التي أمر الله تعالى بها الإنسان في خاصة نفسه ترجع إلى </a:t>
            </a:r>
            <a:r>
              <a:rPr lang="ar-IQ" sz="3600" dirty="0" smtClean="0">
                <a:solidFill>
                  <a:schemeClr val="tx1"/>
                </a:solidFill>
              </a:rPr>
              <a:t>قسمين:</a:t>
            </a:r>
            <a:endParaRPr lang="ar-IQ" sz="3600" dirty="0">
              <a:solidFill>
                <a:schemeClr val="tx1"/>
              </a:solidFill>
            </a:endParaRPr>
          </a:p>
        </p:txBody>
      </p:sp>
    </p:spTree>
    <p:extLst>
      <p:ext uri="{BB962C8B-B14F-4D97-AF65-F5344CB8AC3E}">
        <p14:creationId xmlns:p14="http://schemas.microsoft.com/office/powerpoint/2010/main" val="4026854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08912" cy="144016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b="1" dirty="0" smtClean="0"/>
              <a:t>أولاً</a:t>
            </a:r>
            <a:r>
              <a:rPr lang="ar-IQ" b="1" dirty="0"/>
              <a:t>: أحكام تتعلق بالأعمال </a:t>
            </a:r>
            <a:r>
              <a:rPr lang="ar-IQ" b="1" dirty="0" smtClean="0"/>
              <a:t>الظاهرة</a:t>
            </a:r>
            <a:r>
              <a:rPr lang="en-US" b="1" dirty="0"/>
              <a:t/>
            </a:r>
            <a:br>
              <a:rPr lang="en-US" b="1" dirty="0"/>
            </a:br>
            <a:r>
              <a:rPr lang="ar-IQ" b="1" dirty="0"/>
              <a:t>ثانياً: أحكام تتعلق بالأعمال الباطنة</a:t>
            </a:r>
            <a:r>
              <a:rPr lang="ar-IQ" b="1" dirty="0" smtClean="0"/>
              <a:t> </a:t>
            </a:r>
            <a:endParaRPr lang="ar-IQ" b="1" dirty="0"/>
          </a:p>
        </p:txBody>
      </p:sp>
      <p:sp>
        <p:nvSpPr>
          <p:cNvPr id="3" name="عنصر نائب للمحتوى 2"/>
          <p:cNvSpPr>
            <a:spLocks noGrp="1"/>
          </p:cNvSpPr>
          <p:nvPr>
            <p:ph idx="1"/>
          </p:nvPr>
        </p:nvSpPr>
        <p:spPr>
          <a:xfrm>
            <a:off x="251520" y="1628800"/>
            <a:ext cx="8640960" cy="4896544"/>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IQ" dirty="0" smtClean="0"/>
              <a:t>، </a:t>
            </a:r>
            <a:r>
              <a:rPr lang="ar-IQ" dirty="0"/>
              <a:t>أو بعبارة أخرى: أحكام تتعلق ببدن الإنسان وجسمه، وأحكام تتعلق بقلبه. </a:t>
            </a:r>
            <a:endParaRPr lang="en-US" dirty="0"/>
          </a:p>
          <a:p>
            <a:r>
              <a:rPr lang="ar-IQ" dirty="0"/>
              <a:t>فالأعمال الجسمية نوعان: أوامر، و نواه، فالأوامر الإلهية: كالصلاة والزكاة والحج إلخ، وأما النواهي: فكالقتل والزنى والسرقة وشرب الخمر وإلخ.</a:t>
            </a:r>
            <a:endParaRPr lang="en-US" dirty="0"/>
          </a:p>
          <a:p>
            <a:r>
              <a:rPr lang="ar-IQ" dirty="0"/>
              <a:t>وأما الأعمال القلبية فهي أيضاً أوامر ونواه، أما الاوامر فكالإيمان بالله وملائكته وكتبه ورسله, والإخلاص والرضا والصدق والخشوع والتوكل وغيرها.</a:t>
            </a:r>
            <a:endParaRPr lang="en-US" dirty="0"/>
          </a:p>
          <a:p>
            <a:r>
              <a:rPr lang="ar-IQ" dirty="0"/>
              <a:t>وأما النواهي: فكالكفر والنفاق والكبر والعجب والغرور والحقد والحسد، وغيرها.</a:t>
            </a:r>
            <a:endParaRPr lang="en-US" dirty="0"/>
          </a:p>
          <a:p>
            <a:pPr marL="0" indent="0">
              <a:buNone/>
            </a:pPr>
            <a:endParaRPr lang="ar-IQ" dirty="0"/>
          </a:p>
        </p:txBody>
      </p:sp>
    </p:spTree>
    <p:extLst>
      <p:ext uri="{BB962C8B-B14F-4D97-AF65-F5344CB8AC3E}">
        <p14:creationId xmlns:p14="http://schemas.microsoft.com/office/powerpoint/2010/main" val="363928983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229600" cy="1143000"/>
          </a:xfrm>
        </p:spPr>
        <p:txBody>
          <a:bodyPr/>
          <a:lstStyle/>
          <a:p>
            <a:r>
              <a:rPr lang="ar-IQ" dirty="0" smtClean="0"/>
              <a:t> </a:t>
            </a:r>
            <a:endParaRPr lang="ar-IQ" dirty="0"/>
          </a:p>
        </p:txBody>
      </p:sp>
      <p:sp>
        <p:nvSpPr>
          <p:cNvPr id="3" name="عنصر نائب للمحتوى 2"/>
          <p:cNvSpPr>
            <a:spLocks noGrp="1"/>
          </p:cNvSpPr>
          <p:nvPr>
            <p:ph idx="1"/>
          </p:nvPr>
        </p:nvSpPr>
        <p:spPr>
          <a:xfrm>
            <a:off x="251520" y="404664"/>
            <a:ext cx="8640960" cy="6192688"/>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ar-IQ" sz="3600" dirty="0"/>
              <a:t>وهذا القسم الثاني المتعلق بالقلب أهم من القسم الأول، لأن الباطن أساس الظاهر ومصدره، ففي فساده إخلال ببقية الأعمال الظاهرة، وفي ذلك قوله تعالى: [فَمَنْ كَانَ يَرْجُو لِقَاءَ رَبِّهِ فَلْيَعْمَلْ عَمَلًا صَالِحًا وَلَا يُشْرِكْ بِعِبَادَةِ رَبِّهِ أَحَدًا] (سورة الكهف:110)، وقوله تعالى: [وَمَا أُمِرُوا إِلَّا لِيَعْبُدُوا اللَّهَ مُخْلِصِينَ لَهُ الدِّينَ حُنَفَاءَ وَيُقِيمُوا الصَّلَاةَ وَيُؤْتُوا الزَّكَاةَ وَذَلِكَ دِينُ الْقَيِّمَةِ] [البينة: 5] (سورة البينة: ٥).  </a:t>
            </a:r>
            <a:endParaRPr lang="en-US" sz="3600" dirty="0"/>
          </a:p>
          <a:p>
            <a:pPr algn="just"/>
            <a:r>
              <a:rPr lang="ar-IQ" sz="3600" dirty="0"/>
              <a:t>ولهذا كان الرسول- </a:t>
            </a:r>
            <a:r>
              <a:rPr lang="en-US" sz="3600" dirty="0">
                <a:sym typeface="Ali- Arabesque"/>
              </a:rPr>
              <a:t></a:t>
            </a:r>
            <a:r>
              <a:rPr lang="ar-IQ" sz="3600" dirty="0"/>
              <a:t>- يوجه اهتمام الصحابة لإصلاح قلوبهم ويبين لهم أن صلاح الإنسان متوقف على إصلاح قلبه وشفائه من الأمراض الخفية والعلل الكامنة ولذا يقول: </a:t>
            </a:r>
            <a:endParaRPr lang="en-US" sz="3600" dirty="0"/>
          </a:p>
          <a:p>
            <a:pPr algn="just"/>
            <a:endParaRPr lang="ar-IQ" sz="3600" dirty="0"/>
          </a:p>
        </p:txBody>
      </p:sp>
    </p:spTree>
    <p:extLst>
      <p:ext uri="{BB962C8B-B14F-4D97-AF65-F5344CB8AC3E}">
        <p14:creationId xmlns:p14="http://schemas.microsoft.com/office/powerpoint/2010/main" val="16381708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480720"/>
          </a:xfrm>
        </p:spPr>
        <p:style>
          <a:lnRef idx="1">
            <a:schemeClr val="accent6"/>
          </a:lnRef>
          <a:fillRef idx="2">
            <a:schemeClr val="accent6"/>
          </a:fillRef>
          <a:effectRef idx="1">
            <a:schemeClr val="accent6"/>
          </a:effectRef>
          <a:fontRef idx="minor">
            <a:schemeClr val="dk1"/>
          </a:fontRef>
        </p:style>
        <p:txBody>
          <a:bodyPr/>
          <a:lstStyle/>
          <a:p>
            <a:pPr marL="0" indent="0" algn="just">
              <a:buNone/>
            </a:pPr>
            <a:r>
              <a:rPr lang="ar-IQ" dirty="0"/>
              <a:t>«الْحَلَالُ بَيِّنٌ وَالْحَرَامُ بَيِّنٌ وَبَيْنَهُمَا مُشَبَّهَاتٌ لَا يَعْلَمُهَا كَثِيرٌ مِنْ النَّاسِ فَمَنْ اتَّقَى الْمُشَبَّهَاتِ اسْتَبْرَأَ لِدِينِهِ وَعِرْضِهِ وَمَنْ وَقَعَ فِي الشُّبُهَاتِ كَرَاعٍ يَرْعَى حَوْلَ الْحِمَى يُوشِكُ أَنْ </a:t>
            </a:r>
            <a:r>
              <a:rPr lang="ar-IQ" dirty="0" err="1"/>
              <a:t>يُوَاقِعَهُ</a:t>
            </a:r>
            <a:r>
              <a:rPr lang="ar-IQ" dirty="0"/>
              <a:t> أَلَا وَإِنَّ لِكُلِّ مَلِكٍ حِمًى أَلَا إِنَّ حِمَى اللَّهِ فِي أَرْضِهِ مَحَارِمُهُ أَلَا وَإِنَّ فِي الْجَسَدِ مُضْغَةً إِذَا صَلَحَتْ صَلَحَ الْجَسَدُ كُلُّهُ وَإِذَا فَسَدَتْ فَسَدَ الْجَسَدُ كُلُّهُ أَلَا وَهِيَ الْقَلْبُ» </a:t>
            </a:r>
            <a:endParaRPr lang="ar-IQ" dirty="0" smtClean="0"/>
          </a:p>
          <a:p>
            <a:pPr marL="0" indent="0" algn="just">
              <a:buNone/>
            </a:pPr>
            <a:r>
              <a:rPr lang="ar-IQ" dirty="0"/>
              <a:t>وكان - </a:t>
            </a:r>
            <a:r>
              <a:rPr lang="en-US" dirty="0">
                <a:sym typeface="Ali- Arabesque"/>
              </a:rPr>
              <a:t></a:t>
            </a:r>
            <a:r>
              <a:rPr lang="ar-IQ" dirty="0"/>
              <a:t>- يعلمهم أن محل نظر الله تعالى إنما هو القلب: عن أَبي هُرَيْرَةَ-</a:t>
            </a:r>
            <a:r>
              <a:rPr lang="en-US" dirty="0">
                <a:sym typeface="AGA Arabesque"/>
              </a:rPr>
              <a:t></a:t>
            </a:r>
            <a:r>
              <a:rPr lang="ar-IQ" dirty="0"/>
              <a:t>- قَالَ: قَالَ رَسُولُ اللَّهِ: -</a:t>
            </a:r>
            <a:r>
              <a:rPr lang="en-US" dirty="0">
                <a:sym typeface="Ali- Arabesque"/>
              </a:rPr>
              <a:t></a:t>
            </a:r>
            <a:r>
              <a:rPr lang="ar-IQ" dirty="0"/>
              <a:t>- « إِنَّ اللَّهَ لاَ يَنْظُرُ إِلَى صُوَرِكُمْ وَأَمْوَالِكُمْ وَلَكِنْ يَنْظُرُ إِلَى قُلُوبِكُمْ وَأَعْمَالِكُمْ » </a:t>
            </a:r>
            <a:endParaRPr lang="ar-IQ" dirty="0" smtClean="0"/>
          </a:p>
          <a:p>
            <a:pPr marL="0" indent="0" algn="just">
              <a:buNone/>
            </a:pPr>
            <a:r>
              <a:rPr lang="ar-IQ" dirty="0"/>
              <a:t>قال ابن تيمية –رحمه الله- ((ان اصل الدين في الحقيقة هو: الامور الباطنة من العلوم والاعمال وان الأعمال الظاهرة لا تنفع بدونها ))</a:t>
            </a:r>
            <a:r>
              <a:rPr lang="ar-IQ" baseline="30000" dirty="0"/>
              <a:t> </a:t>
            </a:r>
            <a:endParaRPr lang="ar-IQ" dirty="0"/>
          </a:p>
        </p:txBody>
      </p:sp>
    </p:spTree>
    <p:extLst>
      <p:ext uri="{BB962C8B-B14F-4D97-AF65-F5344CB8AC3E}">
        <p14:creationId xmlns:p14="http://schemas.microsoft.com/office/powerpoint/2010/main" val="187306356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408712"/>
          </a:xfrm>
        </p:spPr>
        <p:txBody>
          <a:bodyPr>
            <a:normAutofit fontScale="92500" lnSpcReduction="10000"/>
          </a:bodyPr>
          <a:lstStyle/>
          <a:p>
            <a:r>
              <a:rPr lang="ar-IQ" dirty="0"/>
              <a:t>فتنقيه الباطن وتهذيب النفس من أهم الفرائض العينية، بدليل من الكتاب العزيز والسنة الشريفة: </a:t>
            </a:r>
            <a:endParaRPr lang="en-US" dirty="0"/>
          </a:p>
          <a:p>
            <a:r>
              <a:rPr lang="ar-IQ" dirty="0"/>
              <a:t>1- من القرآن الكريم: قوله تعالى :أ- [ قُلْ إِنَّمَا حَرَّمَ رَبِّيَ الْفَوَاحِشَ مَا ظَهَرَ مِنْهَا وَمَا بَطَنَ وَالْإِثْمَ وَالْبَغْيَ بِغَيْرِ الْحَقِّ وَأَنْ تُشْرِكُوا بِاللَّهِ مَا لَمْ يُنَزِّلْ بِهِ سُلْطَانًا وَأَنْ تَقُولُوا عَلَى اللَّهِ مَا لَا تَعْلَمُونَ]  [الأعراف/33]، قال أبو القاسم القشيري-رحمه الله-</a:t>
            </a:r>
            <a:r>
              <a:rPr lang="en-US" dirty="0"/>
              <a:t> )):</a:t>
            </a:r>
            <a:r>
              <a:rPr lang="ar-IQ" dirty="0"/>
              <a:t>ما ظهر منها الزَّلَّة ، وما بطن منها الغفلة</a:t>
            </a:r>
            <a:r>
              <a:rPr lang="ar-IQ" dirty="0" smtClean="0"/>
              <a:t>)).\</a:t>
            </a:r>
          </a:p>
          <a:p>
            <a:r>
              <a:rPr lang="ar-IQ" dirty="0"/>
              <a:t>وقال الإمام فخر الرازي-رحمه الله-((ت:606هـ)): (( ان الإنسان إذا احترز عن المعصية في الظاهر ولم يحترز عنها في الباطن دل ذلك على أن احترازه عنها ليس لأجل عبودية الله وطاعته ، ولكن لأجل الخوف من مذمة الناس ، وذلك باطل ، لأن من كان مذمة الناس عنده أعظم وقعاً من عقاب الله ونحوه فإنه يخشى عليه من الكفر ، ومن ترك المعصية ظاهراً وباطناً ، دل ذلك على أنه إنما تركها تعظيماً لأمر الله تعالى وخوفاً من عذابه ورغبة في عبوديته</a:t>
            </a:r>
            <a:r>
              <a:rPr lang="ar-IQ" dirty="0" smtClean="0"/>
              <a:t>)). </a:t>
            </a:r>
            <a:endParaRPr lang="ar-IQ" dirty="0"/>
          </a:p>
        </p:txBody>
      </p:sp>
    </p:spTree>
    <p:extLst>
      <p:ext uri="{BB962C8B-B14F-4D97-AF65-F5344CB8AC3E}">
        <p14:creationId xmlns:p14="http://schemas.microsoft.com/office/powerpoint/2010/main" val="1197742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88640"/>
            <a:ext cx="8856984" cy="6480720"/>
          </a:xfrm>
        </p:spPr>
        <p:txBody>
          <a:bodyPr/>
          <a:lstStyle/>
          <a:p>
            <a:r>
              <a:rPr lang="ar-IQ" dirty="0"/>
              <a:t>ب- قوله تعالى: [ وَلَا تَقْرَبُوا الْفَوَاحِشَ مَا ظَهَرَ مِنْهَا وَمَا بَطَنَ] (سورة الأنعام:151)، والفواحش الباطنة هي الحقد والرياء والحسد والنفاق، وغيرها.</a:t>
            </a:r>
            <a:endParaRPr lang="en-US" dirty="0"/>
          </a:p>
          <a:p>
            <a:r>
              <a:rPr lang="ar-IQ" dirty="0"/>
              <a:t>ج-قوله تعالى: [وَذَرُوا ظَاهِرَ الْإِثْمِ وَبَاطِنَهُ إِنَّ الَّذِينَ يَكْسِبُونَ الْإِثْمَ سَيُجْزَوْنَ بِمَا كَانُوا يَقْتَرِفُونَ] ( سورة الأنعام: 120)</a:t>
            </a:r>
            <a:endParaRPr lang="en-US" dirty="0"/>
          </a:p>
          <a:p>
            <a:r>
              <a:rPr lang="ar-IQ" dirty="0"/>
              <a:t>من السنة الشريفة: عن أَنَسُ بْنُ مَالِكٍ -</a:t>
            </a:r>
            <a:r>
              <a:rPr lang="en-US" dirty="0">
                <a:sym typeface="AGA Arabesque"/>
              </a:rPr>
              <a:t></a:t>
            </a:r>
            <a:r>
              <a:rPr lang="ar-IQ" dirty="0"/>
              <a:t>-أَنَّ رَسُولَ اللَّهِ -</a:t>
            </a:r>
            <a:r>
              <a:rPr lang="en-US" dirty="0">
                <a:sym typeface="Ali- Arabesque"/>
              </a:rPr>
              <a:t></a:t>
            </a:r>
            <a:r>
              <a:rPr lang="ar-IQ" dirty="0"/>
              <a:t>- قَالَ :« لاَ تَبَاغَضُوا وَلاَ تَحَاسَدُوا وَلاَ تَدَابَرُوا وَكُونُوا عِبَادَ اللَّهِ إِخْوَانًا وَلاَ يَحِلُّ لِمُسْلِمٍ أَنْ يَهْجُرَ أَخَاهُ فَوْقَ ثَلاَثِ لَيَالٍ يَلْتَقِيَانِ يَصُدُّ هَذَا وَيَصُدُّ هَذَا وَخَيْرُهُمَا الَّذِى يَبْدَأُ بِالسَّلاَمِ »</a:t>
            </a:r>
            <a:r>
              <a:rPr lang="ar-IQ" baseline="30000" dirty="0"/>
              <a:t>()</a:t>
            </a:r>
            <a:r>
              <a:rPr lang="ar-IQ" dirty="0"/>
              <a:t>. </a:t>
            </a:r>
            <a:endParaRPr lang="en-US" dirty="0"/>
          </a:p>
          <a:p>
            <a:r>
              <a:rPr lang="ar-IQ" dirty="0"/>
              <a:t> كل الأحاديث التي ورد في النهي عن الحقد والكبر والرياء </a:t>
            </a:r>
            <a:r>
              <a:rPr lang="ar-IQ" dirty="0" smtClean="0"/>
              <a:t>والعجب من هذا الباب. </a:t>
            </a:r>
            <a:endParaRPr lang="en-US" dirty="0"/>
          </a:p>
          <a:p>
            <a:endParaRPr lang="ar-IQ" dirty="0"/>
          </a:p>
        </p:txBody>
      </p:sp>
    </p:spTree>
    <p:extLst>
      <p:ext uri="{BB962C8B-B14F-4D97-AF65-F5344CB8AC3E}">
        <p14:creationId xmlns:p14="http://schemas.microsoft.com/office/powerpoint/2010/main" val="323124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91264" cy="130100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dirty="0" smtClean="0"/>
              <a:t/>
            </a:r>
            <a:br>
              <a:rPr lang="ar-IQ" dirty="0" smtClean="0"/>
            </a:br>
            <a:r>
              <a:rPr lang="ar-IQ" b="1" dirty="0"/>
              <a:t>أقوال العلماء حول علم التصوف</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07504" y="1412776"/>
            <a:ext cx="8784976" cy="5328592"/>
          </a:xfrm>
        </p:spPr>
        <p:txBody>
          <a:bodyPr>
            <a:noAutofit/>
          </a:bodyPr>
          <a:lstStyle/>
          <a:p>
            <a:r>
              <a:rPr lang="ar-IQ" dirty="0" smtClean="0"/>
              <a:t>1-قال </a:t>
            </a:r>
            <a:r>
              <a:rPr lang="ar-IQ" dirty="0"/>
              <a:t>الإمام مالك- رحمه الله -(ت:179هـ):((من تفقه ولم </a:t>
            </a:r>
            <a:r>
              <a:rPr lang="ar-IQ" dirty="0" smtClean="0"/>
              <a:t>يتصوف </a:t>
            </a:r>
            <a:r>
              <a:rPr lang="ar-IQ" dirty="0"/>
              <a:t>فقد تفسق، ومن تصوف ولم يتفقه فقد تزندق، ومن جمع بينهما فقد تحقق</a:t>
            </a:r>
            <a:r>
              <a:rPr lang="ar-IQ" dirty="0" smtClean="0"/>
              <a:t>)). </a:t>
            </a:r>
            <a:endParaRPr lang="en-US" dirty="0"/>
          </a:p>
          <a:p>
            <a:r>
              <a:rPr lang="ar-IQ" dirty="0"/>
              <a:t>2-قال الإمام الشافعي-رحمه الله-(ت:204هـ):(( حبب إليّ من دنياكم ثلاث: ترك التكليف، وعشرة الخلق بالتلطف، والاقتداء بأهل التصوف))</a:t>
            </a:r>
            <a:r>
              <a:rPr lang="ar-IQ" baseline="30000" dirty="0"/>
              <a:t> </a:t>
            </a:r>
            <a:endParaRPr lang="en-US" dirty="0"/>
          </a:p>
          <a:p>
            <a:r>
              <a:rPr lang="ar-IQ" dirty="0"/>
              <a:t>وقال في ديوان </a:t>
            </a:r>
            <a:r>
              <a:rPr lang="ar-IQ" dirty="0" smtClean="0"/>
              <a:t>شعره: </a:t>
            </a:r>
            <a:endParaRPr lang="en-US" dirty="0"/>
          </a:p>
          <a:p>
            <a:pPr marL="0" indent="0" algn="ctr">
              <a:buNone/>
            </a:pPr>
            <a:r>
              <a:rPr lang="ar-IQ" sz="4400" dirty="0"/>
              <a:t>فقيهـــاً وصوفياً فـكن ليـسَ </a:t>
            </a:r>
            <a:r>
              <a:rPr lang="ar-IQ" sz="4400" dirty="0" smtClean="0"/>
              <a:t>واحداً  </a:t>
            </a:r>
          </a:p>
          <a:p>
            <a:pPr marL="0" indent="0" algn="ctr">
              <a:buNone/>
            </a:pPr>
            <a:r>
              <a:rPr lang="ar-IQ" sz="4400" dirty="0" smtClean="0"/>
              <a:t>فَإني </a:t>
            </a:r>
            <a:r>
              <a:rPr lang="ar-IQ" sz="4400" dirty="0"/>
              <a:t>وَحَقِّ اللَّـــهِ إيّـــاكَ </a:t>
            </a:r>
            <a:r>
              <a:rPr lang="ar-IQ" sz="4400" dirty="0" smtClean="0"/>
              <a:t>أَنْصَــــحُ</a:t>
            </a:r>
            <a:endParaRPr lang="en-US" sz="4400" dirty="0"/>
          </a:p>
          <a:p>
            <a:endParaRPr lang="ar-IQ" dirty="0"/>
          </a:p>
        </p:txBody>
      </p:sp>
    </p:spTree>
    <p:extLst>
      <p:ext uri="{BB962C8B-B14F-4D97-AF65-F5344CB8AC3E}">
        <p14:creationId xmlns:p14="http://schemas.microsoft.com/office/powerpoint/2010/main" val="2319250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404664"/>
            <a:ext cx="8784976" cy="5832648"/>
          </a:xfrm>
        </p:spPr>
        <p:txBody>
          <a:bodyPr>
            <a:normAutofit/>
          </a:bodyPr>
          <a:lstStyle/>
          <a:p>
            <a:pPr algn="ctr"/>
            <a:endParaRPr lang="en-US" sz="4400" dirty="0"/>
          </a:p>
          <a:p>
            <a:pPr marL="0" indent="0" algn="ctr">
              <a:buNone/>
            </a:pPr>
            <a:r>
              <a:rPr lang="ar-IQ" sz="4400" dirty="0" smtClean="0"/>
              <a:t> فـــــــذاك </a:t>
            </a:r>
            <a:r>
              <a:rPr lang="ar-IQ" sz="4400" dirty="0"/>
              <a:t>قاسٍ، لم يَذُقْ قُلبُه </a:t>
            </a:r>
            <a:r>
              <a:rPr lang="ar-IQ" sz="4400" dirty="0" smtClean="0"/>
              <a:t>تقــــــــىً   </a:t>
            </a:r>
          </a:p>
          <a:p>
            <a:pPr marL="0" indent="0" algn="ctr">
              <a:buNone/>
            </a:pPr>
            <a:r>
              <a:rPr lang="ar-IQ" sz="4400" dirty="0" smtClean="0"/>
              <a:t> وهـذا </a:t>
            </a:r>
            <a:r>
              <a:rPr lang="ar-IQ" sz="4400" dirty="0"/>
              <a:t>جهولٌ، كيف ذو الجهل يُصلَح؟</a:t>
            </a:r>
            <a:endParaRPr lang="en-US" sz="4400" dirty="0"/>
          </a:p>
          <a:p>
            <a:pPr algn="just"/>
            <a:r>
              <a:rPr lang="ar-IQ" sz="3600" dirty="0" smtClean="0"/>
              <a:t>3-كان </a:t>
            </a:r>
            <a:r>
              <a:rPr lang="ar-IQ" sz="3600" dirty="0"/>
              <a:t>الإمام أحمد-رحمه الله-(ت:241هـ) ينصح ولده عبدالله-رحمه الله-قائلاً: ( فلما صحب أبا حمزة البغدادي الصوفي-رحمه الله- وعرف أحوال القوم، أصبح يقول لولده: يا ولدي عليك بمجالسة هؤلاء القوم، فإنهم زادوا علينا بكثرة العلم والمراقبة والخشية والزهد وعلو الهمة</a:t>
            </a:r>
            <a:r>
              <a:rPr lang="ar-IQ" sz="3600" dirty="0" smtClean="0"/>
              <a:t>)).   </a:t>
            </a:r>
            <a:endParaRPr lang="en-US" sz="3600" dirty="0"/>
          </a:p>
          <a:p>
            <a:pPr algn="just"/>
            <a:endParaRPr lang="ar-IQ" sz="3600" dirty="0"/>
          </a:p>
        </p:txBody>
      </p:sp>
    </p:spTree>
    <p:extLst>
      <p:ext uri="{BB962C8B-B14F-4D97-AF65-F5344CB8AC3E}">
        <p14:creationId xmlns:p14="http://schemas.microsoft.com/office/powerpoint/2010/main" val="1155973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1022</Words>
  <Application>Microsoft Office PowerPoint</Application>
  <PresentationFormat>عرض على الشاشة (3:4)‏</PresentationFormat>
  <Paragraphs>43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 أهمية علم التصوف ومكانته بين العلوم الشرعية  </vt:lpstr>
      <vt:lpstr> </vt:lpstr>
      <vt:lpstr>أولاً: أحكام تتعلق بالأعمال الظاهرة ثانياً: أحكام تتعلق بالأعمال الباطنة </vt:lpstr>
      <vt:lpstr> </vt:lpstr>
      <vt:lpstr> </vt:lpstr>
      <vt:lpstr> </vt:lpstr>
      <vt:lpstr> </vt:lpstr>
      <vt:lpstr> أقوال العلماء حول علم التصوف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Dr. Qasm Ghafur</dc:creator>
  <cp:lastModifiedBy>ZETTA</cp:lastModifiedBy>
  <cp:revision>21</cp:revision>
  <dcterms:created xsi:type="dcterms:W3CDTF">2017-10-17T16:02:39Z</dcterms:created>
  <dcterms:modified xsi:type="dcterms:W3CDTF">2021-01-04T15:53:29Z</dcterms:modified>
</cp:coreProperties>
</file>