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5"/>
  </p:notesMasterIdLst>
  <p:sldIdLst>
    <p:sldId id="256" r:id="rId2"/>
    <p:sldId id="266" r:id="rId3"/>
    <p:sldId id="265" r:id="rId4"/>
    <p:sldId id="258" r:id="rId5"/>
    <p:sldId id="259" r:id="rId6"/>
    <p:sldId id="267" r:id="rId7"/>
    <p:sldId id="268" r:id="rId8"/>
    <p:sldId id="260" r:id="rId9"/>
    <p:sldId id="269" r:id="rId10"/>
    <p:sldId id="261" r:id="rId11"/>
    <p:sldId id="262" r:id="rId12"/>
    <p:sldId id="263" r:id="rId13"/>
    <p:sldId id="264"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A22D0CA-3A14-4E92-B6F3-C21D4429E110}" type="datetimeFigureOut">
              <a:rPr lang="ar-IQ" smtClean="0"/>
              <a:t>11/04/1441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70578E1-F995-4BEA-8679-426ED43A4B50}" type="slidenum">
              <a:rPr lang="ar-IQ" smtClean="0"/>
              <a:t>‹#›</a:t>
            </a:fld>
            <a:endParaRPr lang="ar-IQ"/>
          </a:p>
        </p:txBody>
      </p:sp>
    </p:spTree>
    <p:extLst>
      <p:ext uri="{BB962C8B-B14F-4D97-AF65-F5344CB8AC3E}">
        <p14:creationId xmlns:p14="http://schemas.microsoft.com/office/powerpoint/2010/main" val="345795011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E70578E1-F995-4BEA-8679-426ED43A4B50}" type="slidenum">
              <a:rPr lang="ar-IQ" smtClean="0"/>
              <a:t>4</a:t>
            </a:fld>
            <a:endParaRPr lang="ar-IQ"/>
          </a:p>
        </p:txBody>
      </p:sp>
    </p:spTree>
    <p:extLst>
      <p:ext uri="{BB962C8B-B14F-4D97-AF65-F5344CB8AC3E}">
        <p14:creationId xmlns:p14="http://schemas.microsoft.com/office/powerpoint/2010/main" val="2824076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11/04/1441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11/04/1441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11/04/1441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11/04/1441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11/04/1441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11/04/1441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11/04/1441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 </a:t>
            </a:r>
            <a:endParaRPr lang="ar-IQ" dirty="0"/>
          </a:p>
        </p:txBody>
      </p:sp>
      <p:sp>
        <p:nvSpPr>
          <p:cNvPr id="3" name="عنوان فرعي 2"/>
          <p:cNvSpPr>
            <a:spLocks noGrp="1"/>
          </p:cNvSpPr>
          <p:nvPr>
            <p:ph type="subTitle" idx="1"/>
          </p:nvPr>
        </p:nvSpPr>
        <p:spPr>
          <a:xfrm>
            <a:off x="755576" y="548680"/>
            <a:ext cx="7704856" cy="5616624"/>
          </a:xfrm>
        </p:spPr>
        <p:style>
          <a:lnRef idx="1">
            <a:schemeClr val="accent3"/>
          </a:lnRef>
          <a:fillRef idx="2">
            <a:schemeClr val="accent3"/>
          </a:fillRef>
          <a:effectRef idx="1">
            <a:schemeClr val="accent3"/>
          </a:effectRef>
          <a:fontRef idx="minor">
            <a:schemeClr val="dk1"/>
          </a:fontRef>
        </p:style>
        <p:txBody>
          <a:bodyPr>
            <a:normAutofit/>
          </a:bodyPr>
          <a:lstStyle/>
          <a:p>
            <a:endParaRPr lang="ar-IQ" sz="4000" b="1" dirty="0" smtClean="0">
              <a:solidFill>
                <a:schemeClr val="tx1"/>
              </a:solidFill>
            </a:endParaRPr>
          </a:p>
          <a:p>
            <a:r>
              <a:rPr lang="ar-IQ" sz="4000" b="1" dirty="0" smtClean="0">
                <a:solidFill>
                  <a:schemeClr val="tx1"/>
                </a:solidFill>
              </a:rPr>
              <a:t>الفصل </a:t>
            </a:r>
            <a:r>
              <a:rPr lang="ar-IQ" sz="4000" b="1" dirty="0">
                <a:solidFill>
                  <a:schemeClr val="tx1"/>
                </a:solidFill>
              </a:rPr>
              <a:t>الثاني</a:t>
            </a:r>
            <a:endParaRPr lang="en-US" sz="4000" dirty="0">
              <a:solidFill>
                <a:schemeClr val="tx1"/>
              </a:solidFill>
            </a:endParaRPr>
          </a:p>
          <a:p>
            <a:r>
              <a:rPr lang="ar-IQ" sz="4000" b="1" dirty="0">
                <a:solidFill>
                  <a:schemeClr val="tx1"/>
                </a:solidFill>
              </a:rPr>
              <a:t>خلق الإنسان وحقيقته في القرآن والسنة</a:t>
            </a:r>
            <a:endParaRPr lang="en-US" sz="4000" dirty="0">
              <a:solidFill>
                <a:schemeClr val="tx1"/>
              </a:solidFill>
            </a:endParaRPr>
          </a:p>
          <a:p>
            <a:r>
              <a:rPr lang="ar-IQ" sz="4000" b="1" dirty="0">
                <a:solidFill>
                  <a:schemeClr val="tx1"/>
                </a:solidFill>
              </a:rPr>
              <a:t>ويتضمن المباحث الآتية:</a:t>
            </a:r>
            <a:endParaRPr lang="en-US" sz="4000" dirty="0">
              <a:solidFill>
                <a:schemeClr val="tx1"/>
              </a:solidFill>
            </a:endParaRPr>
          </a:p>
          <a:p>
            <a:r>
              <a:rPr lang="ar-IQ" sz="4000" b="1" dirty="0">
                <a:solidFill>
                  <a:schemeClr val="tx1"/>
                </a:solidFill>
              </a:rPr>
              <a:t>المبحث الأول:(خلق الإنسان في بطن أمه)</a:t>
            </a:r>
            <a:endParaRPr lang="en-US" sz="4000" dirty="0">
              <a:solidFill>
                <a:schemeClr val="tx1"/>
              </a:solidFill>
            </a:endParaRPr>
          </a:p>
          <a:p>
            <a:r>
              <a:rPr lang="ar-IQ" sz="4000" b="1" dirty="0">
                <a:solidFill>
                  <a:schemeClr val="tx1"/>
                </a:solidFill>
              </a:rPr>
              <a:t>         المبحث الثاني(الروح تعريفه ومعانيه)</a:t>
            </a:r>
            <a:endParaRPr lang="en-US" sz="4000" dirty="0">
              <a:solidFill>
                <a:schemeClr val="tx1"/>
              </a:solidFill>
            </a:endParaRPr>
          </a:p>
          <a:p>
            <a:r>
              <a:rPr lang="ar-IQ" sz="4000" b="1" dirty="0">
                <a:solidFill>
                  <a:schemeClr val="tx1"/>
                </a:solidFill>
              </a:rPr>
              <a:t> المبحث الثالث(النفس الإنسانية </a:t>
            </a:r>
            <a:r>
              <a:rPr lang="ar-IQ" sz="4000" b="1" dirty="0" err="1">
                <a:solidFill>
                  <a:schemeClr val="tx1"/>
                </a:solidFill>
              </a:rPr>
              <a:t>ومجاهدتها</a:t>
            </a:r>
            <a:r>
              <a:rPr lang="ar-IQ" sz="4000" b="1" dirty="0">
                <a:solidFill>
                  <a:schemeClr val="tx1"/>
                </a:solidFill>
              </a:rPr>
              <a:t>)</a:t>
            </a:r>
            <a:endParaRPr lang="ar-IQ" sz="4000" dirty="0">
              <a:solidFill>
                <a:schemeClr val="tx1"/>
              </a:solidFill>
            </a:endParaRPr>
          </a:p>
        </p:txBody>
      </p:sp>
    </p:spTree>
    <p:extLst>
      <p:ext uri="{BB962C8B-B14F-4D97-AF65-F5344CB8AC3E}">
        <p14:creationId xmlns:p14="http://schemas.microsoft.com/office/powerpoint/2010/main" val="3437140714"/>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79512" y="260648"/>
            <a:ext cx="8784976" cy="6408712"/>
          </a:xfrm>
        </p:spPr>
        <p:txBody>
          <a:bodyPr>
            <a:normAutofit/>
          </a:bodyPr>
          <a:lstStyle/>
          <a:p>
            <a:pPr algn="just"/>
            <a:r>
              <a:rPr lang="ar-IQ" b="1" dirty="0" smtClean="0"/>
              <a:t>وأما </a:t>
            </a:r>
            <a:r>
              <a:rPr lang="ar-IQ" b="1" dirty="0"/>
              <a:t>الروح بوجه عام فهو على نوعين أيضاً:</a:t>
            </a:r>
            <a:endParaRPr lang="en-US" dirty="0"/>
          </a:p>
          <a:p>
            <a:pPr algn="just"/>
            <a:r>
              <a:rPr lang="ar-IQ" dirty="0"/>
              <a:t> 1</a:t>
            </a:r>
            <a:r>
              <a:rPr lang="ar-IQ" sz="3600" dirty="0"/>
              <a:t>-الروح النباتي: عبارة عن جسم لطيف مركب من القوة النامية، ويقال لها الصورة النباتية، وهذا الروح موجود في جميع الأشجار والنبات والحيوان وغيرها من الأجسام النامية، ويتفرع عنه القوة الغاذية والنامية والهاضمة والجاذبة والدافعة والمولدة والمصورة وغيرها.</a:t>
            </a:r>
            <a:endParaRPr lang="en-US" sz="3600" dirty="0"/>
          </a:p>
          <a:p>
            <a:pPr algn="just"/>
            <a:r>
              <a:rPr lang="ar-IQ" sz="3600" dirty="0"/>
              <a:t>2-الروح الحيواني: جسم لطيف مركب من قوة الحس وقوة الحركة الإرادية، وهذا الروح   الحيواني يوجد في جميع الحيوانات، ويتفرع عنه القوة المحركة والقوة </a:t>
            </a:r>
            <a:r>
              <a:rPr lang="ar-IQ" sz="3600" dirty="0" smtClean="0"/>
              <a:t>الحساسة.</a:t>
            </a:r>
            <a:endParaRPr lang="ar-IQ" sz="3600" dirty="0"/>
          </a:p>
        </p:txBody>
      </p:sp>
    </p:spTree>
    <p:extLst>
      <p:ext uri="{BB962C8B-B14F-4D97-AF65-F5344CB8AC3E}">
        <p14:creationId xmlns:p14="http://schemas.microsoft.com/office/powerpoint/2010/main" val="26529748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79512" y="332656"/>
            <a:ext cx="8784976" cy="6408712"/>
          </a:xfrm>
        </p:spPr>
        <p:txBody>
          <a:bodyPr>
            <a:normAutofit/>
          </a:bodyPr>
          <a:lstStyle/>
          <a:p>
            <a:pPr algn="just"/>
            <a:r>
              <a:rPr lang="ar-IQ" dirty="0"/>
              <a:t>اختلف علماء الإسلام وعلماء الطب في وقت النفخ في الجنين:</a:t>
            </a:r>
            <a:endParaRPr lang="en-US" dirty="0"/>
          </a:p>
          <a:p>
            <a:pPr algn="just"/>
            <a:r>
              <a:rPr lang="ar-IQ" dirty="0"/>
              <a:t>   إن علماء الإسلام لا ينفون نوع الحياة التي يثبتها الأطباء للجنين قبل نفخ الروح، ولا ما يترتب عليها من نمو، وإنما يقولون: إن هذه الحياة المنبثقة في الجنين قبل نفخ الروح حياة طبيعية محضة تشبه حياة النبات، ليس لها ظاهرة سوى خاصة حركة النمو والتغير في كم البدن وكيفيته، وهي ما تسميه الحكماء حياة التغذية والتنمية والتوليد أو الحياة الطبيعية. </a:t>
            </a:r>
            <a:endParaRPr lang="en-US" dirty="0"/>
          </a:p>
          <a:p>
            <a:pPr algn="just"/>
            <a:r>
              <a:rPr lang="ar-IQ" dirty="0"/>
              <a:t> وبعد نفخ الروح الإنساني في البدن وسريانها فيه يتحصل نوع آخر من الحياة تندمج فيه الحياة الطبيعية للجنين، بحيث يكون مصدراً لظاهرة الحس والحركة الإرادية، ومبدأ مصححاً للعلم بالفكر والروية، </a:t>
            </a:r>
          </a:p>
        </p:txBody>
      </p:sp>
    </p:spTree>
    <p:extLst>
      <p:ext uri="{BB962C8B-B14F-4D97-AF65-F5344CB8AC3E}">
        <p14:creationId xmlns:p14="http://schemas.microsoft.com/office/powerpoint/2010/main" val="17211954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79512" y="260648"/>
            <a:ext cx="8712968" cy="6336704"/>
          </a:xfrm>
        </p:spPr>
        <p:txBody>
          <a:bodyPr>
            <a:normAutofit/>
          </a:bodyPr>
          <a:lstStyle/>
          <a:p>
            <a:r>
              <a:rPr lang="ar-IQ" dirty="0"/>
              <a:t> وغير ذلك من الأثار اللائقة بنوع الإنسان، وهو ما يسمونه حياة الحس والحركة والعلم والتمييز، فالحياة الأولى: حياة حيوانية مترتبة على أرواح وقوى طبيعية، والحياة الثانية: حياة إنسانية مترتبة على ما ذكر وعلى الروح الإنساني</a:t>
            </a:r>
          </a:p>
          <a:p>
            <a:r>
              <a:rPr lang="ar-IQ" dirty="0" smtClean="0"/>
              <a:t>وأهل </a:t>
            </a:r>
            <a:r>
              <a:rPr lang="ar-IQ" dirty="0"/>
              <a:t>الطب والتشريح يستندون في كثير من مباحثهم إلى التجربة والمشاهدة والفكر، وأهل الشرع يتمسكون مع ذلك بصريح النقل من القرآن الكريم و السنة المطهرة، ولوعني علماء الطب بما ورد به الشرع في هذا الباب وأمثاله وفهموه على وجهه، وما أثبتته النظريات الصحيحة والتجربة الكافية، لخرجوا من هذا الخلاف، فإن ما يثبته الأطباء بتجاربهم وبحوثهم من وجود نوع من الحياة في الجنين قبل مائة وعشرين يوماً من عمره الجنيني، لا يتناقض مع ما أثبته الشرع من نفخ الروح وبعث الحياة </a:t>
            </a:r>
          </a:p>
        </p:txBody>
      </p:sp>
    </p:spTree>
    <p:extLst>
      <p:ext uri="{BB962C8B-B14F-4D97-AF65-F5344CB8AC3E}">
        <p14:creationId xmlns:p14="http://schemas.microsoft.com/office/powerpoint/2010/main" val="19232003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79512" y="260648"/>
            <a:ext cx="8640960" cy="6336704"/>
          </a:xfrm>
        </p:spPr>
        <p:txBody>
          <a:bodyPr/>
          <a:lstStyle/>
          <a:p>
            <a:r>
              <a:rPr lang="ar-IQ" dirty="0"/>
              <a:t>الإنسانية في الجنين عند ذلك الوقت، وإنما ينشأ </a:t>
            </a:r>
            <a:r>
              <a:rPr lang="ar-IQ" dirty="0" smtClean="0"/>
              <a:t>الخلاف عندما </a:t>
            </a:r>
            <a:r>
              <a:rPr lang="ar-IQ" dirty="0"/>
              <a:t>ينفي فريق من الأطباء ما أثبته الشرع، أو يؤولونه بما يشبه نفيه وإنكاره حيث لا يرتبون أي أثر على نفخ الروح، ولا يعترفون بحياة جديدة تبعثها في الجنين، كما ينشأ الخلاف أيضاً عندما ينفي البعض من علماء الشرع </a:t>
            </a:r>
            <a:r>
              <a:rPr lang="ar-IQ" dirty="0" smtClean="0"/>
              <a:t>وجود </a:t>
            </a:r>
            <a:r>
              <a:rPr lang="ar-IQ" dirty="0"/>
              <a:t>أي نوع من الحياة في الجنين قبل </a:t>
            </a:r>
            <a:r>
              <a:rPr lang="ar-IQ"/>
              <a:t>نفخ </a:t>
            </a:r>
            <a:r>
              <a:rPr lang="ar-IQ" smtClean="0"/>
              <a:t>الروح.</a:t>
            </a:r>
            <a:endParaRPr lang="en-US" dirty="0"/>
          </a:p>
          <a:p>
            <a:r>
              <a:rPr lang="ar-IQ" dirty="0"/>
              <a:t>إذن الروح قبل ذلك الموعد يسمّى بالروح النامية، وبعده يسمّى بالروح الحيواني، وهكذا يرفع التعارض. </a:t>
            </a:r>
            <a:endParaRPr lang="en-US" dirty="0"/>
          </a:p>
          <a:p>
            <a:endParaRPr lang="ar-IQ" dirty="0"/>
          </a:p>
        </p:txBody>
      </p:sp>
    </p:spTree>
    <p:extLst>
      <p:ext uri="{BB962C8B-B14F-4D97-AF65-F5344CB8AC3E}">
        <p14:creationId xmlns:p14="http://schemas.microsoft.com/office/powerpoint/2010/main" val="3667696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Autofit/>
          </a:bodyPr>
          <a:lstStyle/>
          <a:p>
            <a:r>
              <a:rPr lang="ar-IQ" sz="4800" b="1" dirty="0" smtClean="0"/>
              <a:t/>
            </a:r>
            <a:br>
              <a:rPr lang="ar-IQ" sz="4800" b="1" dirty="0" smtClean="0"/>
            </a:br>
            <a:r>
              <a:rPr lang="ar-IQ" sz="4800" b="1" dirty="0" smtClean="0"/>
              <a:t>(</a:t>
            </a:r>
            <a:r>
              <a:rPr lang="ar-IQ" sz="4800" b="1" dirty="0"/>
              <a:t>خلق الإنسان في بطن أمه)</a:t>
            </a:r>
            <a:r>
              <a:rPr lang="en-US" sz="4800" dirty="0"/>
              <a:t/>
            </a:r>
            <a:br>
              <a:rPr lang="en-US" sz="4800" dirty="0"/>
            </a:br>
            <a:endParaRPr lang="ar-IQ" sz="4800" dirty="0"/>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Autofit/>
          </a:bodyPr>
          <a:lstStyle/>
          <a:p>
            <a:pPr marL="0" indent="0" algn="just">
              <a:buNone/>
            </a:pPr>
            <a:r>
              <a:rPr lang="ar-IQ" sz="4000" dirty="0"/>
              <a:t>الموجود والوجود قسمان:</a:t>
            </a:r>
            <a:endParaRPr lang="en-US" sz="4000" dirty="0"/>
          </a:p>
          <a:p>
            <a:pPr marL="0" indent="0" algn="just">
              <a:buNone/>
            </a:pPr>
            <a:r>
              <a:rPr lang="ar-IQ" sz="4000" dirty="0"/>
              <a:t>قديم: وهو لا يسبق بالعدم ولا يعدم، وهو الله تعالى وصفاته وهو الواجب وجوده لذاته تعالى .</a:t>
            </a:r>
            <a:endParaRPr lang="en-US" sz="4000" dirty="0"/>
          </a:p>
          <a:p>
            <a:pPr marL="0" indent="0" algn="just">
              <a:buNone/>
            </a:pPr>
            <a:r>
              <a:rPr lang="ar-IQ" sz="4000" dirty="0"/>
              <a:t>وحادث: وهو الذي سبق بالعدم وكان معدوماً، والله تعالى أوجده، وهذا الحادث يقال له عالم الخلق، وهو على قسمين:</a:t>
            </a:r>
            <a:endParaRPr lang="en-US" sz="4000" dirty="0"/>
          </a:p>
          <a:p>
            <a:pPr marL="0" indent="0" algn="just">
              <a:buNone/>
            </a:pPr>
            <a:r>
              <a:rPr lang="ar-IQ" sz="4000" dirty="0"/>
              <a:t>  </a:t>
            </a:r>
            <a:endParaRPr lang="en-US" sz="4000" dirty="0"/>
          </a:p>
          <a:p>
            <a:pPr algn="just"/>
            <a:endParaRPr lang="ar-IQ" sz="4000" dirty="0"/>
          </a:p>
          <a:p>
            <a:pPr algn="just"/>
            <a:endParaRPr lang="ar-IQ" sz="4000" dirty="0"/>
          </a:p>
        </p:txBody>
      </p:sp>
    </p:spTree>
    <p:extLst>
      <p:ext uri="{BB962C8B-B14F-4D97-AF65-F5344CB8AC3E}">
        <p14:creationId xmlns:p14="http://schemas.microsoft.com/office/powerpoint/2010/main" val="26489981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marL="0" indent="0" algn="just">
              <a:buNone/>
            </a:pPr>
            <a:r>
              <a:rPr lang="ar-IQ" sz="4000" dirty="0"/>
              <a:t>الأول: عالم الأمر، وهو عالم المجردات وعالم الغيب والعالم العلوي والنوراني، ويسمى أيضاً بعالم الملكوت والعالم الروحاني، وهو أمير على عالم الخلق.</a:t>
            </a:r>
            <a:endParaRPr lang="en-US" sz="4000" dirty="0"/>
          </a:p>
          <a:p>
            <a:pPr marL="0" indent="0" algn="just">
              <a:buNone/>
            </a:pPr>
            <a:r>
              <a:rPr lang="ar-IQ" sz="4000" dirty="0"/>
              <a:t>الثاني: عالم الخلق وهو عالم الماديات وعالم المشاهدة في الدنيا والعالم السفلي </a:t>
            </a:r>
            <a:r>
              <a:rPr lang="ar-IQ" sz="4000" dirty="0" err="1"/>
              <a:t>والظلماني</a:t>
            </a:r>
            <a:r>
              <a:rPr lang="ar-IQ" sz="4000" dirty="0"/>
              <a:t>.</a:t>
            </a:r>
          </a:p>
        </p:txBody>
      </p:sp>
    </p:spTree>
    <p:extLst>
      <p:ext uri="{BB962C8B-B14F-4D97-AF65-F5344CB8AC3E}">
        <p14:creationId xmlns:p14="http://schemas.microsoft.com/office/powerpoint/2010/main" val="3211002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07504" y="260648"/>
            <a:ext cx="8928992" cy="6408712"/>
          </a:xfrm>
        </p:spPr>
        <p:txBody>
          <a:bodyPr>
            <a:noAutofit/>
          </a:bodyPr>
          <a:lstStyle/>
          <a:p>
            <a:pPr marL="0" indent="0" algn="just">
              <a:buNone/>
            </a:pPr>
            <a:r>
              <a:rPr lang="ar-IQ" dirty="0" smtClean="0"/>
              <a:t>حقيقة </a:t>
            </a:r>
            <a:r>
              <a:rPr lang="ar-IQ" dirty="0"/>
              <a:t>كيفية خلق الإنسان في القرآن الكريم والسنة الشريفة:</a:t>
            </a:r>
            <a:endParaRPr lang="en-US" dirty="0"/>
          </a:p>
          <a:p>
            <a:pPr marL="0" indent="0" algn="just">
              <a:buNone/>
            </a:pPr>
            <a:r>
              <a:rPr lang="ar-IQ" dirty="0" smtClean="0"/>
              <a:t>القرآن </a:t>
            </a:r>
            <a:r>
              <a:rPr lang="ar-IQ" dirty="0"/>
              <a:t>الكريم يذكر مراحل خلق الإنسان ويعرض قصة خلقه عرضاً محكماً يقف أمامه العلم خاشعاً مستسلماً، ويستقبله العقل راضياً مسلّما لا يستطيع أن يجد فيه ثغرة للطعن أو </a:t>
            </a:r>
            <a:r>
              <a:rPr lang="ar-IQ" dirty="0" smtClean="0"/>
              <a:t>النقص.</a:t>
            </a:r>
          </a:p>
          <a:p>
            <a:pPr marL="0" indent="0" algn="just">
              <a:buNone/>
            </a:pPr>
            <a:r>
              <a:rPr lang="en-US" dirty="0" smtClean="0"/>
              <a:t> </a:t>
            </a:r>
            <a:r>
              <a:rPr lang="ar-IQ" dirty="0"/>
              <a:t>فيقول سبحانه وتعالى: [يَا أَيُّهَا النَّاسُ إِنْ كُنْتُمْ فِي رَيْبٍ مِنَ الْبَعْثِ فَإِنَّا خَلَقْنَاكُمْ مِنْ تُرَابٍ ثُمَّ مِنْ نُطْفَةٍ ثُمَّ مِنْ عَلَقَةٍ ثُمَّ مِنْ مُضْغَةٍ مُخَلَّقَةٍ وَغَيْرِ مُخَلَّقَةٍ لِنُبَيِّنَ لَكُمْ وَنُقِرُّ فِي الْأَرْحَامِ مَا نَشَاءُ إِلَى أَجَلٍ مُسَمًّى ثُمَّ نُخْرِجُكُمْ طِفْلًا ثُمَّ لِتَبْلُغُوا أَشُدَّكُمْ وَمِنْكُمْ مَنْ يُتَوَفَّى وَمِنْكُمْ مَنْ يُرَدُّ إِلَى أَرْذَلِ الْعُمُرِ لِكَيْلَا يَعْلَمَ مِنْ بَعْدِ عِلْمٍ شَيْئًا وَتَرَى الْأَرْضَ هَامِدَةً فَإِذَا أَنْزَلْنَا عَلَيْهَا الْمَاءَ اهْتَزَّتْ وَرَبَتْ وَأَنْبَتَتْ مِنْ كُلِّ زَوْجٍ بَهِيجٍ] (سورة الحج:5).</a:t>
            </a:r>
          </a:p>
        </p:txBody>
      </p:sp>
    </p:spTree>
    <p:extLst>
      <p:ext uri="{BB962C8B-B14F-4D97-AF65-F5344CB8AC3E}">
        <p14:creationId xmlns:p14="http://schemas.microsoft.com/office/powerpoint/2010/main" val="27648799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79512" y="260648"/>
            <a:ext cx="8784976" cy="6408712"/>
          </a:xfrm>
        </p:spPr>
        <p:txBody>
          <a:bodyPr>
            <a:normAutofit/>
          </a:bodyPr>
          <a:lstStyle/>
          <a:p>
            <a:pPr marL="0" indent="0" algn="just">
              <a:buNone/>
            </a:pPr>
            <a:r>
              <a:rPr lang="ar-IQ" sz="4000" dirty="0"/>
              <a:t>الذر هو: المادة لكل شخص يخرج من صلب آدم(عليه السلام) ويصل بالتناوب إلى صلب أبيه الحقيقي، وهناك يصير منيّاً ويخرج من صلب أبيه إلى رحم </a:t>
            </a:r>
            <a:r>
              <a:rPr lang="ar-IQ" sz="4000" dirty="0" smtClean="0"/>
              <a:t>أمه.</a:t>
            </a:r>
            <a:r>
              <a:rPr lang="ar-SA" sz="4000" dirty="0" smtClean="0"/>
              <a:t>  </a:t>
            </a:r>
            <a:endParaRPr lang="en-US" sz="4000" dirty="0"/>
          </a:p>
          <a:p>
            <a:pPr marL="0" indent="0" algn="just">
              <a:buNone/>
            </a:pPr>
            <a:r>
              <a:rPr lang="ar-IQ" sz="4000" dirty="0" smtClean="0"/>
              <a:t>معنى </a:t>
            </a:r>
            <a:r>
              <a:rPr lang="ar-IQ" sz="4000" dirty="0"/>
              <a:t>الآية الكريمة: خلقكم الله تعالى أولاً ذرة ترابية في صلب أبيكم آدم (عليه السلام) ثم نطفة ثم علقة، مخلقة وغير مخلقة، كما بيّنه الرسول الكريم-</a:t>
            </a:r>
            <a:r>
              <a:rPr lang="en-US" sz="4000" dirty="0">
                <a:sym typeface="Ali- Arabesque"/>
              </a:rPr>
              <a:t></a:t>
            </a:r>
            <a:r>
              <a:rPr lang="ar-IQ" sz="4000" dirty="0"/>
              <a:t>-في حديث  رواه عبدالله بن مسعودٍ-</a:t>
            </a:r>
            <a:r>
              <a:rPr lang="en-US" sz="4000" dirty="0">
                <a:sym typeface="AGA Arabesque"/>
              </a:rPr>
              <a:t></a:t>
            </a:r>
            <a:r>
              <a:rPr lang="ar-IQ" sz="4000" dirty="0" smtClean="0"/>
              <a:t>-</a:t>
            </a:r>
            <a:endParaRPr lang="ar-IQ" sz="4000" dirty="0"/>
          </a:p>
        </p:txBody>
      </p:sp>
    </p:spTree>
    <p:extLst>
      <p:ext uri="{BB962C8B-B14F-4D97-AF65-F5344CB8AC3E}">
        <p14:creationId xmlns:p14="http://schemas.microsoft.com/office/powerpoint/2010/main" val="38044376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457200" y="836712"/>
            <a:ext cx="8291264" cy="5289451"/>
          </a:xfrm>
        </p:spPr>
        <p:style>
          <a:lnRef idx="1">
            <a:schemeClr val="accent1"/>
          </a:lnRef>
          <a:fillRef idx="2">
            <a:schemeClr val="accent1"/>
          </a:fillRef>
          <a:effectRef idx="1">
            <a:schemeClr val="accent1"/>
          </a:effectRef>
          <a:fontRef idx="minor">
            <a:schemeClr val="dk1"/>
          </a:fontRef>
        </p:style>
        <p:txBody>
          <a:bodyPr>
            <a:noAutofit/>
          </a:bodyPr>
          <a:lstStyle/>
          <a:p>
            <a:pPr marL="0" indent="0" algn="just">
              <a:buNone/>
            </a:pPr>
            <a:r>
              <a:rPr lang="ar-IQ" sz="3600" dirty="0"/>
              <a:t>مرفوعاً: «إنَّ أحَدَكُمْ يُجْمَعُ خَلْقُهُ في بَطْنِ أُمِّهِ أَرْبَعِينَ يَوْمَاً نُطْفَةً، ثُمَّ يَكُونُ عَلَقَةً مِثْلَ ذلكَ، ثُمَّ يَكُونُ مُضْغَةً مِثْلَ ذلكَ، ثُمَّ يُرْسَلُ المَلَكُ فَيَنْفُخُ فِيهِ الرُّوحَ، وَيُؤْمَرُ بأرْبَعِ كَلِماتٍ : بِكَتْب رِزْقِهِ وَأجَلِهِ وَعَمَلِهِ وَشَقِيٍّ أَوْ سَعِيدٍ، فَوَ الَّذي لا إِلهَ غَيْرُهُ إنَّ أحَدَكُمْ لَيَعْمَلُ بِعَمَلِ أهْلِ الجَنَّةِ حتَّى ما يَكُونُ بَيْنَهُ وَبَيْنَها إلاَّ ذِرَاعٌ فَيَسْبِقُ عَلَيْهِ الكِتابُ فَيَعْمَلُ بِعَمَلِ أهل النَّارِ فيدْخُلُها، وَإنَّ أحَدَكُمْ لَيَعْمَلُ بِعَمَلِ أهْلِ النَّارِ حَتَّى ما يَكُونُ بَيْنَهُ وبَيْنَها إِلاَّ ذِرَاعٌ فَيَسْبِقُ عَلَيْهِ الكِتابُ فَيَعْمَلُ بِعَمَلِ أهلِ الجَنَّةِ فَيَدْخُلُها »</a:t>
            </a:r>
          </a:p>
        </p:txBody>
      </p:sp>
    </p:spTree>
    <p:extLst>
      <p:ext uri="{BB962C8B-B14F-4D97-AF65-F5344CB8AC3E}">
        <p14:creationId xmlns:p14="http://schemas.microsoft.com/office/powerpoint/2010/main" val="12267836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Autofit/>
          </a:bodyPr>
          <a:lstStyle/>
          <a:p>
            <a:r>
              <a:rPr lang="ar-IQ" dirty="0" smtClean="0"/>
              <a:t/>
            </a:r>
            <a:br>
              <a:rPr lang="ar-IQ" dirty="0" smtClean="0"/>
            </a:br>
            <a:r>
              <a:rPr lang="ar-IQ" b="1" dirty="0" smtClean="0"/>
              <a:t>(الروح </a:t>
            </a:r>
            <a:r>
              <a:rPr lang="ar-IQ" b="1" dirty="0"/>
              <a:t>تعريفه ومعانيه)</a:t>
            </a:r>
            <a:r>
              <a:rPr lang="en-US" dirty="0"/>
              <a:t/>
            </a:r>
            <a:br>
              <a:rPr lang="en-US" dirty="0"/>
            </a:br>
            <a:endParaRPr lang="ar-IQ" dirty="0"/>
          </a:p>
        </p:txBody>
      </p:sp>
      <p:sp>
        <p:nvSpPr>
          <p:cNvPr id="3" name="عنصر نائب للمحتوى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a:bodyPr>
          <a:lstStyle/>
          <a:p>
            <a:pPr marL="0" indent="0" algn="just">
              <a:buNone/>
            </a:pPr>
            <a:r>
              <a:rPr lang="ar-IQ" sz="4000" dirty="0"/>
              <a:t>التعريف بالـروح:</a:t>
            </a:r>
            <a:endParaRPr lang="en-US" sz="4000" dirty="0"/>
          </a:p>
          <a:p>
            <a:pPr marL="0" indent="0" algn="just">
              <a:buNone/>
            </a:pPr>
            <a:r>
              <a:rPr lang="ar-IQ" sz="4000" dirty="0" smtClean="0"/>
              <a:t>الروح</a:t>
            </a:r>
            <a:r>
              <a:rPr lang="ar-IQ" sz="4000" dirty="0"/>
              <a:t>: جسم لطيف شفاف، حي لذاته، مشتبك بالبدن اشباك الماء بالعود الأخضر، وعند مفارقته ينقطع تصرفه، فإن الأعضاء آلات تستعملها حسب مشيئتها.</a:t>
            </a:r>
            <a:endParaRPr lang="en-US" sz="4000" dirty="0"/>
          </a:p>
          <a:p>
            <a:pPr algn="just"/>
            <a:endParaRPr lang="ar-IQ" sz="4000" dirty="0"/>
          </a:p>
        </p:txBody>
      </p:sp>
    </p:spTree>
    <p:extLst>
      <p:ext uri="{BB962C8B-B14F-4D97-AF65-F5344CB8AC3E}">
        <p14:creationId xmlns:p14="http://schemas.microsoft.com/office/powerpoint/2010/main" val="39380107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0" y="116632"/>
            <a:ext cx="9036496" cy="6624736"/>
          </a:xfrm>
        </p:spPr>
        <p:txBody>
          <a:bodyPr>
            <a:normAutofit/>
          </a:bodyPr>
          <a:lstStyle/>
          <a:p>
            <a:pPr algn="just"/>
            <a:r>
              <a:rPr lang="ar-IQ" sz="3600" dirty="0" smtClean="0"/>
              <a:t>الروح </a:t>
            </a:r>
            <a:r>
              <a:rPr lang="ar-IQ" sz="3600" dirty="0"/>
              <a:t>له معنيان </a:t>
            </a:r>
            <a:r>
              <a:rPr lang="ar-IQ" sz="3600" dirty="0" smtClean="0"/>
              <a:t>:</a:t>
            </a:r>
            <a:endParaRPr lang="en-US" sz="3600" dirty="0"/>
          </a:p>
          <a:p>
            <a:pPr marL="0" indent="0" algn="just">
              <a:buNone/>
            </a:pPr>
            <a:r>
              <a:rPr lang="ar-IQ" sz="3600" dirty="0" smtClean="0"/>
              <a:t>أحدهما</a:t>
            </a:r>
            <a:r>
              <a:rPr lang="ar-IQ" sz="3600" dirty="0"/>
              <a:t>: جسم لطيف منبعه تجويف القلب الجسماني فينشر بواسطة العروق الضوارب إلى سائر أجزاء البدن، وجريانه في البدن وفيضان أنوار الحياة والحس والبصر والسمع والشم منها على أعضائها يضاهي فيضان النور من السراج الذي يدار في زوايا البيت فإنه لا ينتهي إلى جزء من البيت إلا ويستنير به، والحياة مثالها: النور الحاصل في الحيطان، والروح مثاله: السراج وسريان الروح وحركته في الباطن مثال حركة السراج في جوانب البيت يتحرك بتحريك محركه.</a:t>
            </a:r>
            <a:r>
              <a:rPr lang="en-US" sz="3600" dirty="0"/>
              <a:t> </a:t>
            </a:r>
            <a:endParaRPr lang="ar-IQ" sz="3600" dirty="0"/>
          </a:p>
        </p:txBody>
      </p:sp>
    </p:spTree>
    <p:extLst>
      <p:ext uri="{BB962C8B-B14F-4D97-AF65-F5344CB8AC3E}">
        <p14:creationId xmlns:p14="http://schemas.microsoft.com/office/powerpoint/2010/main" val="7848464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a:bodyPr>
          <a:lstStyle/>
          <a:p>
            <a:pPr algn="just"/>
            <a:r>
              <a:rPr lang="ar-IQ" sz="3600" dirty="0"/>
              <a:t> الثاني: هو اللطيفة العالمة المدركة من الإنسان وهو: الذي أراده الله تعالى بقوله:</a:t>
            </a:r>
            <a:endParaRPr lang="en-US" sz="3600" dirty="0"/>
          </a:p>
          <a:p>
            <a:pPr algn="just"/>
            <a:r>
              <a:rPr lang="ar-IQ" sz="3600" dirty="0"/>
              <a:t>[ وَيَسْأَلُونَكَ عَنِ الرُّوحِ قُلِ الرُّوحُ مِنْ أَمْرِ رَبِّي وَمَا أُوتِيتُمْ مِنَ الْعِلْمِ إِلَّا قَلِيلًا] (سورة الإسراء: 85)، وهو أمر عجيب رباني تعجز العقول والأفهام عن درك حقيقته. </a:t>
            </a:r>
            <a:endParaRPr lang="en-US" sz="3600" dirty="0"/>
          </a:p>
          <a:p>
            <a:pPr algn="just"/>
            <a:endParaRPr lang="ar-IQ" sz="3600" dirty="0"/>
          </a:p>
        </p:txBody>
      </p:sp>
    </p:spTree>
    <p:extLst>
      <p:ext uri="{BB962C8B-B14F-4D97-AF65-F5344CB8AC3E}">
        <p14:creationId xmlns:p14="http://schemas.microsoft.com/office/powerpoint/2010/main" val="711111679"/>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1177</TotalTime>
  <Words>985</Words>
  <Application>Microsoft Office PowerPoint</Application>
  <PresentationFormat>عرض على الشاشة (3:4)‏</PresentationFormat>
  <Paragraphs>49</Paragraphs>
  <Slides>13</Slides>
  <Notes>1</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سمة Office</vt:lpstr>
      <vt:lpstr> </vt:lpstr>
      <vt:lpstr> (خلق الإنسان في بطن أمه) </vt:lpstr>
      <vt:lpstr> </vt:lpstr>
      <vt:lpstr> </vt:lpstr>
      <vt:lpstr> </vt:lpstr>
      <vt:lpstr> </vt:lpstr>
      <vt:lpstr> (الروح تعريفه ومعانيه)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qasm</dc:creator>
  <cp:lastModifiedBy>ZETTA</cp:lastModifiedBy>
  <cp:revision>21</cp:revision>
  <dcterms:created xsi:type="dcterms:W3CDTF">2017-10-27T12:55:10Z</dcterms:created>
  <dcterms:modified xsi:type="dcterms:W3CDTF">2019-12-08T13:31:52Z</dcterms:modified>
</cp:coreProperties>
</file>