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19/02/1442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19/02/1442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19/02/1442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19/02/1442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19/02/1442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19/02/1442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19/02/1442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19/02/1442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19/02/1442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19/02/1442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19/02/1442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19/02/1442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smtClean="0"/>
              <a:t> </a:t>
            </a:r>
            <a:endParaRPr lang="ar-IQ" dirty="0"/>
          </a:p>
        </p:txBody>
      </p:sp>
      <p:sp>
        <p:nvSpPr>
          <p:cNvPr id="3" name="عنوان فرعي 2"/>
          <p:cNvSpPr>
            <a:spLocks noGrp="1"/>
          </p:cNvSpPr>
          <p:nvPr>
            <p:ph type="subTitle" idx="1"/>
          </p:nvPr>
        </p:nvSpPr>
        <p:spPr>
          <a:xfrm>
            <a:off x="1371600" y="692696"/>
            <a:ext cx="6440760" cy="4946104"/>
          </a:xfrm>
        </p:spPr>
        <p:txBody>
          <a:bodyPr>
            <a:noAutofit/>
          </a:bodyPr>
          <a:lstStyle/>
          <a:p>
            <a:r>
              <a:rPr lang="ar-IQ" b="1" dirty="0">
                <a:solidFill>
                  <a:schemeClr val="tx1"/>
                </a:solidFill>
              </a:rPr>
              <a:t> </a:t>
            </a:r>
            <a:endParaRPr lang="en-US" dirty="0">
              <a:solidFill>
                <a:schemeClr val="tx1"/>
              </a:solidFill>
            </a:endParaRPr>
          </a:p>
          <a:p>
            <a:r>
              <a:rPr lang="ar-IQ" b="1" dirty="0">
                <a:solidFill>
                  <a:schemeClr val="tx1"/>
                </a:solidFill>
              </a:rPr>
              <a:t>الفصل الأول  </a:t>
            </a:r>
            <a:endParaRPr lang="en-US" dirty="0">
              <a:solidFill>
                <a:schemeClr val="tx1"/>
              </a:solidFill>
            </a:endParaRPr>
          </a:p>
          <a:p>
            <a:r>
              <a:rPr lang="ar-IQ" b="1" dirty="0">
                <a:solidFill>
                  <a:schemeClr val="tx1"/>
                </a:solidFill>
              </a:rPr>
              <a:t>مصدر علم الأخلاق ونشأته وأسماؤه وأصوله</a:t>
            </a:r>
            <a:endParaRPr lang="en-US" dirty="0">
              <a:solidFill>
                <a:schemeClr val="tx1"/>
              </a:solidFill>
            </a:endParaRPr>
          </a:p>
          <a:p>
            <a:r>
              <a:rPr lang="ar-IQ" b="1" dirty="0">
                <a:solidFill>
                  <a:schemeClr val="tx1"/>
                </a:solidFill>
              </a:rPr>
              <a:t>ويتضمن المباحث الآتية: </a:t>
            </a:r>
            <a:endParaRPr lang="en-US" dirty="0">
              <a:solidFill>
                <a:schemeClr val="tx1"/>
              </a:solidFill>
            </a:endParaRPr>
          </a:p>
          <a:p>
            <a:r>
              <a:rPr lang="ar-IQ" b="1" dirty="0">
                <a:solidFill>
                  <a:schemeClr val="tx1"/>
                </a:solidFill>
              </a:rPr>
              <a:t>المبحث الأول(مصدر علم الأخلاق)</a:t>
            </a:r>
            <a:endParaRPr lang="en-US" dirty="0">
              <a:solidFill>
                <a:schemeClr val="tx1"/>
              </a:solidFill>
            </a:endParaRPr>
          </a:p>
          <a:p>
            <a:r>
              <a:rPr lang="ar-IQ" b="1" dirty="0">
                <a:solidFill>
                  <a:schemeClr val="tx1"/>
                </a:solidFill>
              </a:rPr>
              <a:t> والمبحث الثاني(أسماء هذا العلم)</a:t>
            </a:r>
            <a:endParaRPr lang="en-US" dirty="0">
              <a:solidFill>
                <a:schemeClr val="tx1"/>
              </a:solidFill>
            </a:endParaRPr>
          </a:p>
          <a:p>
            <a:r>
              <a:rPr lang="ar-IQ" b="1" dirty="0">
                <a:solidFill>
                  <a:schemeClr val="tx1"/>
                </a:solidFill>
              </a:rPr>
              <a:t> المبحث الثالث(أصول الأخلاق وعلم التصوف)</a:t>
            </a:r>
            <a:endParaRPr lang="en-US" dirty="0">
              <a:solidFill>
                <a:schemeClr val="tx1"/>
              </a:solidFill>
            </a:endParaRPr>
          </a:p>
          <a:p>
            <a:r>
              <a:rPr lang="ar-IQ" b="1" dirty="0">
                <a:solidFill>
                  <a:schemeClr val="tx1"/>
                </a:solidFill>
              </a:rPr>
              <a:t> </a:t>
            </a:r>
            <a:endParaRPr lang="en-US" dirty="0">
              <a:solidFill>
                <a:schemeClr val="tx1"/>
              </a:solidFill>
            </a:endParaRPr>
          </a:p>
          <a:p>
            <a:r>
              <a:rPr lang="ar-IQ" b="1" dirty="0">
                <a:solidFill>
                  <a:schemeClr val="tx1"/>
                </a:solidFill>
              </a:rPr>
              <a:t> </a:t>
            </a:r>
            <a:endParaRPr lang="en-US" dirty="0">
              <a:solidFill>
                <a:schemeClr val="tx1"/>
              </a:solidFill>
            </a:endParaRPr>
          </a:p>
          <a:p>
            <a:r>
              <a:rPr lang="ar-IQ" b="1" dirty="0">
                <a:solidFill>
                  <a:schemeClr val="tx1"/>
                </a:solidFill>
              </a:rPr>
              <a:t> </a:t>
            </a:r>
            <a:endParaRPr lang="en-US" dirty="0">
              <a:solidFill>
                <a:schemeClr val="tx1"/>
              </a:solidFill>
            </a:endParaRPr>
          </a:p>
          <a:p>
            <a:r>
              <a:rPr lang="ar-IQ" b="1" dirty="0">
                <a:solidFill>
                  <a:schemeClr val="tx1"/>
                </a:solidFill>
              </a:rPr>
              <a:t> </a:t>
            </a:r>
            <a:endParaRPr lang="en-US" dirty="0">
              <a:solidFill>
                <a:schemeClr val="tx1"/>
              </a:solidFill>
            </a:endParaRPr>
          </a:p>
          <a:p>
            <a:endParaRPr lang="ar-IQ" dirty="0">
              <a:solidFill>
                <a:schemeClr val="tx1"/>
              </a:solidFill>
            </a:endParaRPr>
          </a:p>
        </p:txBody>
      </p:sp>
    </p:spTree>
    <p:extLst>
      <p:ext uri="{BB962C8B-B14F-4D97-AF65-F5344CB8AC3E}">
        <p14:creationId xmlns:p14="http://schemas.microsoft.com/office/powerpoint/2010/main" val="25610718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79512" y="548680"/>
            <a:ext cx="8712968" cy="6048672"/>
          </a:xfrm>
        </p:spPr>
        <p:txBody>
          <a:bodyPr>
            <a:noAutofit/>
          </a:bodyPr>
          <a:lstStyle/>
          <a:p>
            <a:pPr algn="just"/>
            <a:r>
              <a:rPr lang="ar-IQ" sz="3600" b="1" dirty="0"/>
              <a:t>المبحث الأول(مصدر علم الأخلاق)</a:t>
            </a:r>
            <a:endParaRPr lang="en-US" sz="3600" dirty="0"/>
          </a:p>
          <a:p>
            <a:pPr algn="just"/>
            <a:r>
              <a:rPr lang="ar-IQ" sz="3600" b="1" dirty="0"/>
              <a:t> </a:t>
            </a:r>
            <a:r>
              <a:rPr lang="ar-IQ" sz="3600" dirty="0"/>
              <a:t>  </a:t>
            </a:r>
            <a:r>
              <a:rPr lang="ar-IQ" sz="3600" dirty="0" smtClean="0"/>
              <a:t>ان </a:t>
            </a:r>
            <a:r>
              <a:rPr lang="ar-IQ" sz="3600" dirty="0"/>
              <a:t>علم الأخلاق وعلم التصوف والسلوك مرجعه الوحي السماوي في جملة ما أسس من الدين الإسلامي، إذ هي: مقام الإحسان الذي هو أحد الأركان الثلاثة التي جعلها النبي صلى الله عليه وسلم منهجاً للمسلمين بعد ما بيّنها واحداً واحداً بقوله: «هَذَا جِبْرِيلُ جَاءَ لِيُعَلِّمَ النَّاسَ دِينَهُمْ» </a:t>
            </a:r>
            <a:r>
              <a:rPr lang="ar-IQ" sz="3600" baseline="30000" dirty="0"/>
              <a:t>()</a:t>
            </a:r>
            <a:r>
              <a:rPr lang="ar-IQ" sz="3600" dirty="0"/>
              <a:t>, وهو الإيمان والإسلام و الإحسان.</a:t>
            </a:r>
            <a:endParaRPr lang="en-US" sz="3600" dirty="0"/>
          </a:p>
          <a:p>
            <a:pPr algn="just"/>
            <a:r>
              <a:rPr lang="ar-IQ" sz="3600" dirty="0"/>
              <a:t>فالإسلام : طاعة وعبادة، والإيمان نور وعقيدة</a:t>
            </a:r>
            <a:r>
              <a:rPr lang="ar-IQ" sz="3600" baseline="30000" dirty="0"/>
              <a:t>()</a:t>
            </a:r>
            <a:r>
              <a:rPr lang="ar-IQ" sz="3600" dirty="0"/>
              <a:t>، والإحسان : مقام مراقبة ومشاهدة: أن تعبد الله كأنك تراه، فإن لم تكن تراه فإنه يراك</a:t>
            </a:r>
            <a:r>
              <a:rPr lang="ar-IQ" sz="3600" baseline="30000" dirty="0"/>
              <a:t>()</a:t>
            </a:r>
            <a:r>
              <a:rPr lang="ar-IQ" sz="3600" dirty="0"/>
              <a:t>.  </a:t>
            </a:r>
            <a:endParaRPr lang="en-US" sz="3600" dirty="0"/>
          </a:p>
          <a:p>
            <a:pPr algn="just"/>
            <a:r>
              <a:rPr lang="ar-IQ" sz="3600" dirty="0" smtClean="0"/>
              <a:t> </a:t>
            </a:r>
            <a:endParaRPr lang="en-US" sz="3600" dirty="0"/>
          </a:p>
          <a:p>
            <a:pPr algn="just"/>
            <a:endParaRPr lang="ar-IQ" sz="3600" dirty="0"/>
          </a:p>
        </p:txBody>
      </p:sp>
    </p:spTree>
    <p:extLst>
      <p:ext uri="{BB962C8B-B14F-4D97-AF65-F5344CB8AC3E}">
        <p14:creationId xmlns:p14="http://schemas.microsoft.com/office/powerpoint/2010/main" val="26537132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251520" y="0"/>
            <a:ext cx="8892480" cy="6858000"/>
          </a:xfrm>
        </p:spPr>
        <p:txBody>
          <a:bodyPr>
            <a:noAutofit/>
          </a:bodyPr>
          <a:lstStyle/>
          <a:p>
            <a:pPr algn="just"/>
            <a:r>
              <a:rPr lang="ar-IQ" sz="2800" dirty="0"/>
              <a:t> </a:t>
            </a:r>
            <a:endParaRPr lang="ar-IQ" sz="2800" dirty="0" smtClean="0"/>
          </a:p>
          <a:p>
            <a:pPr algn="just"/>
            <a:r>
              <a:rPr lang="ar-IQ" sz="2800" dirty="0" smtClean="0"/>
              <a:t>وذلك </a:t>
            </a:r>
            <a:r>
              <a:rPr lang="ar-IQ" sz="2800" dirty="0"/>
              <a:t>ما رواه عُمَرُ بْنُ الْخَطَّابِ-</a:t>
            </a:r>
            <a:r>
              <a:rPr lang="en-US" sz="2800" dirty="0">
                <a:sym typeface="AGA Arabesque"/>
              </a:rPr>
              <a:t></a:t>
            </a:r>
            <a:r>
              <a:rPr lang="ar-IQ" sz="2800" dirty="0"/>
              <a:t>-  قَالَ :كُنَّا جُلُوسًا عِنْدَ النَّبِيِّ -</a:t>
            </a:r>
            <a:r>
              <a:rPr lang="en-US" sz="2800" dirty="0">
                <a:sym typeface="Ali- Arabesque"/>
              </a:rPr>
              <a:t></a:t>
            </a:r>
            <a:r>
              <a:rPr lang="ar-IQ" sz="2800" dirty="0"/>
              <a:t>-إِذْ طَلَعَ عَلَيْنَا رَجُلٌ شَدِيدُ بَيَاضِ الثِّيَابِ شَدِيدُ سَوَادِ الشَّعْرِ لَا يُرَى عَلَيْهِ أَثَرُ السَّفَرِ، وَلَا يَعْرِفُهُ مِنَّا أَحَدٌ حَتَّى أَتَى النَّبِيَّ -</a:t>
            </a:r>
            <a:r>
              <a:rPr lang="en-US" sz="2800" dirty="0">
                <a:sym typeface="Ali- Arabesque"/>
              </a:rPr>
              <a:t></a:t>
            </a:r>
            <a:r>
              <a:rPr lang="ar-IQ" sz="2800" dirty="0"/>
              <a:t>- فَأَلْزَقَ رُكْبَتَهُ بِرُكْبَتِهِ، ثُمَّ قَالَ: يَا مُحَمَّدُ مَا الْإِيمَانُ؟ قَالَ: «أَنْ تُؤْمِنَ بِاللَّهِ وَمَلَائِكَتِهِ وَكُتُبِهِ وَرُسُلِهِ وَالْيَوْمِ الْآخِرِ وَالْقَدَرِ خَيْرِهِ وَشَرِّهِ»، قَالَ: فَمَا الْإِسْلَامُ؟، قَالَ: «شَهَادَةُ أَنْ لَا إِلَهَ إِلَّا اللَّهُ، وَأَنَّ مُحَمَّدًا عَبْدُهُ وَرَسُولُهُ، وَإِقَامُ الصَّلَاةِ، وَإِيتَاءُ الزَّكَاةِ، وَحَجُّ الْبَيْتِ، وَصَوْمُ رَمَضَانَ» ، قَالَ: صَدَقْتَ، فَمَا الْإِحْسَانُ؟ قَالَ: «تَعْبُدُ اللَّهَ كَأَنَّكَ تَرَاهُ فَإِنْ لَمْ تَرَهُ فَإِنَّهُ يَرَاكَ»، فَقَالَ فِي كُلِّ ذَلِكَ يَقُولُ لَهُ: صَدَقْتَ، قَالَ: فَعَجِبْنَا مِنْهُ يَسْأَلُهُ وَيُصَدِّقُهُ، قَالَ: فَمَتَى السَّاعَةُ؟ قَالَ: «مَا الْمَسْئُولُ عَنْهَا بِأَعْلَمَ مِنَ السَّائِلِ»، قَالَ: فَمَا أَمَارَتُهَا؟ قَالَ: «أَنْ تَلِدَ الْأَمَةُ رَبَّتَهَا، وَأَنْ تَرَى الْحُفَاةَ الْعُرَاةَ الْعَالَةَ أَصْحَابَ الشَّاءِ يَتَطَاوَلُونَ فِي الْبُنْيَانِ» قَالَ عُمَرُ: فَلَقِيَنِي النَّبِيُّ -</a:t>
            </a:r>
            <a:r>
              <a:rPr lang="en-US" sz="2800" dirty="0">
                <a:sym typeface="Ali- Arabesque"/>
              </a:rPr>
              <a:t></a:t>
            </a:r>
            <a:r>
              <a:rPr lang="ar-IQ" sz="2800" dirty="0"/>
              <a:t>-بَعْدَ ذَلِكَ بِثَلَاثٍ، فَقَالَ: «يَا عُمَرُ هَلْ تَدْرِي مَنِ السَّائِلُ؟ ذَاكَ جِبْرِيلُ عَلَيْهِ السَّلَامُ أَتَاكُمْ يُعَلِّمُكُمْ مَعَالِمَ دِينِكُمْ »</a:t>
            </a:r>
          </a:p>
        </p:txBody>
      </p:sp>
    </p:spTree>
    <p:extLst>
      <p:ext uri="{BB962C8B-B14F-4D97-AF65-F5344CB8AC3E}">
        <p14:creationId xmlns:p14="http://schemas.microsoft.com/office/powerpoint/2010/main" val="9093742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79512" y="188640"/>
            <a:ext cx="8733656" cy="6264696"/>
          </a:xfrm>
        </p:spPr>
        <p:txBody>
          <a:bodyPr>
            <a:normAutofit fontScale="92500" lnSpcReduction="10000"/>
          </a:bodyPr>
          <a:lstStyle/>
          <a:p>
            <a:endParaRPr lang="ar-IQ" b="1" dirty="0" smtClean="0"/>
          </a:p>
          <a:p>
            <a:r>
              <a:rPr lang="ar-IQ" b="1" dirty="0" smtClean="0"/>
              <a:t>قواعد </a:t>
            </a:r>
            <a:r>
              <a:rPr lang="ar-IQ" b="1" dirty="0"/>
              <a:t>الأخلاق وفضيلتها وتعريفها</a:t>
            </a:r>
            <a:endParaRPr lang="en-US" dirty="0"/>
          </a:p>
          <a:p>
            <a:r>
              <a:rPr lang="ar-IQ" b="1" dirty="0"/>
              <a:t>    </a:t>
            </a:r>
            <a:r>
              <a:rPr lang="ar-IQ" dirty="0"/>
              <a:t>لا بد من معرفة حقيقة الشيء وماهيته قبل الخوض في تفاصيل مسائله:</a:t>
            </a:r>
            <a:endParaRPr lang="en-US" dirty="0"/>
          </a:p>
          <a:p>
            <a:r>
              <a:rPr lang="ar-IQ" b="1" dirty="0"/>
              <a:t>أولاً: تعريف قواعد الأخلاق.</a:t>
            </a:r>
            <a:endParaRPr lang="en-US" dirty="0"/>
          </a:p>
          <a:p>
            <a:r>
              <a:rPr lang="ar-IQ" b="1" dirty="0"/>
              <a:t>ثانياً: موضوع علم الأخلاق.   </a:t>
            </a:r>
            <a:endParaRPr lang="en-US" dirty="0"/>
          </a:p>
          <a:p>
            <a:r>
              <a:rPr lang="ar-IQ" b="1" dirty="0"/>
              <a:t>ثالثاً: فائدته وثمرته. </a:t>
            </a:r>
            <a:endParaRPr lang="en-US" dirty="0"/>
          </a:p>
          <a:p>
            <a:r>
              <a:rPr lang="ar-IQ" b="1" dirty="0"/>
              <a:t>   تعريف قواعد الأخلاق</a:t>
            </a:r>
            <a:endParaRPr lang="en-US" dirty="0"/>
          </a:p>
          <a:p>
            <a:r>
              <a:rPr lang="ar-IQ" dirty="0"/>
              <a:t>    القواعد في اللغة: جمع قاعدة، وهي الأساس، قواعد البيت تعني أساسه</a:t>
            </a:r>
            <a:r>
              <a:rPr lang="ar-IQ" baseline="30000" dirty="0"/>
              <a:t>()</a:t>
            </a:r>
            <a:r>
              <a:rPr lang="ar-IQ" dirty="0"/>
              <a:t>, قال تعالى: [وَإِذْ يَرْفَعُ إِبْرَاهِيمُ الْقَوَاعِدَ مِنَ الْبَيْتِ وَإِسْمَاعِيلُ رَبَّنَا تَقَبَّلْ مِنَّا إِنَّكَ أَنْتَ السَّمِيعُ الْعَلِيمُ]   (سورة البقرة:127).</a:t>
            </a:r>
            <a:endParaRPr lang="en-US" dirty="0"/>
          </a:p>
          <a:p>
            <a:r>
              <a:rPr lang="ar-IQ" dirty="0" smtClean="0"/>
              <a:t> </a:t>
            </a:r>
            <a:endParaRPr lang="en-US" dirty="0"/>
          </a:p>
          <a:p>
            <a:endParaRPr lang="ar-IQ" dirty="0"/>
          </a:p>
        </p:txBody>
      </p:sp>
    </p:spTree>
    <p:extLst>
      <p:ext uri="{BB962C8B-B14F-4D97-AF65-F5344CB8AC3E}">
        <p14:creationId xmlns:p14="http://schemas.microsoft.com/office/powerpoint/2010/main" val="2911210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251520" y="260648"/>
            <a:ext cx="8640960" cy="6408712"/>
          </a:xfrm>
        </p:spPr>
        <p:txBody>
          <a:bodyPr>
            <a:noAutofit/>
          </a:bodyPr>
          <a:lstStyle/>
          <a:p>
            <a:r>
              <a:rPr lang="en-US" sz="3600" dirty="0"/>
              <a:t> </a:t>
            </a:r>
            <a:r>
              <a:rPr lang="ar-IQ" sz="3600" dirty="0" smtClean="0"/>
              <a:t>في </a:t>
            </a:r>
            <a:r>
              <a:rPr lang="ar-IQ" sz="3600" dirty="0"/>
              <a:t>الاصطلاح: قضيةٌ كليةٌ منطبقةٌ على جميع </a:t>
            </a:r>
            <a:r>
              <a:rPr lang="ar-IQ" sz="3600" dirty="0" smtClean="0"/>
              <a:t>جزئياته.</a:t>
            </a:r>
            <a:endParaRPr lang="en-US" sz="3600" dirty="0"/>
          </a:p>
          <a:p>
            <a:r>
              <a:rPr lang="ar-IQ" sz="3600" dirty="0"/>
              <a:t>       الأخلاق في اللغة: جمع خلق وهي : الدين والطبع </a:t>
            </a:r>
            <a:r>
              <a:rPr lang="ar-IQ" sz="3600" dirty="0" smtClean="0"/>
              <a:t>والسجية.</a:t>
            </a:r>
            <a:endParaRPr lang="en-US" sz="3600" dirty="0"/>
          </a:p>
          <a:p>
            <a:r>
              <a:rPr lang="ar-IQ" sz="3600" dirty="0"/>
              <a:t>وفي الاصطلاح: هناك تعاريف كثيرة ومنها ما عرّفه الإمام أبو حامد الغزالي-رحمه الله-: بقوله: ((هيأة راسخة للنفس </a:t>
            </a:r>
            <a:r>
              <a:rPr lang="ar-IQ" sz="3600" dirty="0" smtClean="0"/>
              <a:t>تصدر منها  </a:t>
            </a:r>
            <a:r>
              <a:rPr lang="ar-IQ" sz="3600" dirty="0"/>
              <a:t>الأفعال بسهولة من غير حاجة إلى فكر و روية</a:t>
            </a:r>
            <a:r>
              <a:rPr lang="ar-IQ" sz="3600" dirty="0" smtClean="0"/>
              <a:t>)).</a:t>
            </a:r>
            <a:endParaRPr lang="en-US" sz="3600" dirty="0"/>
          </a:p>
          <a:p>
            <a:r>
              <a:rPr lang="ar-IQ" sz="3600" dirty="0"/>
              <a:t>      فإن كانت الهيأة تصدر عنها الأفعال الجميلة عقلاً وشرعاً بسهولة سميت خلقاً حسناً، وإن كانت الصادر منها الأفعال القبيحة سميت الهيأة خلقاً سيئاً.</a:t>
            </a:r>
            <a:endParaRPr lang="en-US" sz="3600" dirty="0"/>
          </a:p>
          <a:p>
            <a:r>
              <a:rPr lang="ar-IQ" sz="3600" dirty="0" smtClean="0"/>
              <a:t> </a:t>
            </a:r>
            <a:endParaRPr lang="en-US" sz="3600" dirty="0"/>
          </a:p>
        </p:txBody>
      </p:sp>
    </p:spTree>
    <p:extLst>
      <p:ext uri="{BB962C8B-B14F-4D97-AF65-F5344CB8AC3E}">
        <p14:creationId xmlns:p14="http://schemas.microsoft.com/office/powerpoint/2010/main" val="19154264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323528" y="476672"/>
            <a:ext cx="8352928" cy="6048672"/>
          </a:xfrm>
        </p:spPr>
        <p:txBody>
          <a:bodyPr/>
          <a:lstStyle/>
          <a:p>
            <a:r>
              <a:rPr lang="ar-IQ" dirty="0"/>
              <a:t>والهيئة الراسخة شرط للخلق سواء كان حسناً أو سيئاً، لأن من يصدر عنه بذل المال على الندرة لا يسمى سخياً، لأن بذل المال شيء والسخاء شيء آخر، وربما شخص خُلُقُه السخاء  لا البذل، وكذلك من تكلَّف السكوت عن الغضب لا يقال خُلُقُه </a:t>
            </a:r>
            <a:r>
              <a:rPr lang="ar-IQ" dirty="0" smtClean="0"/>
              <a:t>الحِلْم.</a:t>
            </a:r>
            <a:endParaRPr lang="en-US" dirty="0"/>
          </a:p>
          <a:p>
            <a:r>
              <a:rPr lang="ar-IQ" dirty="0"/>
              <a:t> إذن فالأخلاق ملكة للنفس تصدر عنها الأفعال من غير تكلف. </a:t>
            </a:r>
            <a:endParaRPr lang="en-US" dirty="0"/>
          </a:p>
          <a:p>
            <a:r>
              <a:rPr lang="ar-IQ" dirty="0"/>
              <a:t> تعريف علم الأخلاق: فهو علم يعرف به كيفية اكتساب الفضائل وهي الاعتدال في قوى النفس وأوصافها والتوسط </a:t>
            </a:r>
            <a:r>
              <a:rPr lang="ar-IQ" dirty="0" smtClean="0"/>
              <a:t>فيها.</a:t>
            </a:r>
            <a:endParaRPr lang="en-US" dirty="0"/>
          </a:p>
          <a:p>
            <a:endParaRPr lang="ar-IQ" dirty="0"/>
          </a:p>
        </p:txBody>
      </p:sp>
    </p:spTree>
    <p:extLst>
      <p:ext uri="{BB962C8B-B14F-4D97-AF65-F5344CB8AC3E}">
        <p14:creationId xmlns:p14="http://schemas.microsoft.com/office/powerpoint/2010/main" val="34108298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251520" y="404664"/>
            <a:ext cx="8496944" cy="6192688"/>
          </a:xfrm>
        </p:spPr>
        <p:txBody>
          <a:bodyPr/>
          <a:lstStyle/>
          <a:p>
            <a:r>
              <a:rPr lang="ar-IQ" dirty="0"/>
              <a:t>وأما موضوع علم الأخلاق: فهو الملكات النفسانية من حيث تعديلها بين إفراط </a:t>
            </a:r>
            <a:r>
              <a:rPr lang="ar-IQ" dirty="0" smtClean="0"/>
              <a:t>وتفريط.</a:t>
            </a:r>
            <a:endParaRPr lang="en-US" dirty="0"/>
          </a:p>
          <a:p>
            <a:r>
              <a:rPr lang="ar-IQ" dirty="0"/>
              <a:t>     وفائدته: فهي التعرُّف على الرذائل النفس البشرية وعلاجها والتوسط في قواها، لتصبح فضائل يكون العبد بها مثالاً للهداية والرشاد كما أراده الله تعالى ابتغاء لمرضاته(جلّ شأنه</a:t>
            </a:r>
            <a:r>
              <a:rPr lang="ar-IQ" dirty="0" smtClean="0"/>
              <a:t>).  </a:t>
            </a:r>
            <a:endParaRPr lang="en-US" dirty="0"/>
          </a:p>
          <a:p>
            <a:r>
              <a:rPr lang="ar-IQ" dirty="0" smtClean="0"/>
              <a:t> </a:t>
            </a:r>
            <a:endParaRPr lang="en-US" dirty="0"/>
          </a:p>
          <a:p>
            <a:pPr marL="0" indent="0">
              <a:buNone/>
            </a:pPr>
            <a:endParaRPr lang="ar-IQ" dirty="0"/>
          </a:p>
        </p:txBody>
      </p:sp>
    </p:spTree>
    <p:extLst>
      <p:ext uri="{BB962C8B-B14F-4D97-AF65-F5344CB8AC3E}">
        <p14:creationId xmlns:p14="http://schemas.microsoft.com/office/powerpoint/2010/main" val="764192708"/>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TotalTime>
  <Words>600</Words>
  <Application>Microsoft Office PowerPoint</Application>
  <PresentationFormat>عرض على الشاشة (3:4)‏</PresentationFormat>
  <Paragraphs>44</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سمة Office</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Dr. Qasm Ghafur</dc:creator>
  <cp:lastModifiedBy>ZETTA</cp:lastModifiedBy>
  <cp:revision>14</cp:revision>
  <dcterms:created xsi:type="dcterms:W3CDTF">2017-10-12T16:00:11Z</dcterms:created>
  <dcterms:modified xsi:type="dcterms:W3CDTF">2020-10-06T17:36:34Z</dcterms:modified>
</cp:coreProperties>
</file>