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0"/>
  </p:notesMasterIdLst>
  <p:sldIdLst>
    <p:sldId id="259" r:id="rId2"/>
    <p:sldId id="256" r:id="rId3"/>
    <p:sldId id="257" r:id="rId4"/>
    <p:sldId id="260" r:id="rId5"/>
    <p:sldId id="261" r:id="rId6"/>
    <p:sldId id="262" r:id="rId7"/>
    <p:sldId id="275" r:id="rId8"/>
    <p:sldId id="263" r:id="rId9"/>
    <p:sldId id="264" r:id="rId10"/>
    <p:sldId id="265" r:id="rId11"/>
    <p:sldId id="266" r:id="rId12"/>
    <p:sldId id="267" r:id="rId13"/>
    <p:sldId id="268" r:id="rId14"/>
    <p:sldId id="269" r:id="rId15"/>
    <p:sldId id="270" r:id="rId16"/>
    <p:sldId id="286" r:id="rId17"/>
    <p:sldId id="271" r:id="rId18"/>
    <p:sldId id="273" r:id="rId19"/>
    <p:sldId id="272" r:id="rId20"/>
    <p:sldId id="274" r:id="rId21"/>
    <p:sldId id="276" r:id="rId22"/>
    <p:sldId id="277" r:id="rId23"/>
    <p:sldId id="278" r:id="rId24"/>
    <p:sldId id="279" r:id="rId25"/>
    <p:sldId id="280" r:id="rId26"/>
    <p:sldId id="281" r:id="rId27"/>
    <p:sldId id="282" r:id="rId28"/>
    <p:sldId id="283" r:id="rId29"/>
    <p:sldId id="284" r:id="rId30"/>
    <p:sldId id="285"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34" r:id="rId51"/>
    <p:sldId id="309" r:id="rId52"/>
    <p:sldId id="310" r:id="rId53"/>
    <p:sldId id="311" r:id="rId54"/>
    <p:sldId id="312" r:id="rId55"/>
    <p:sldId id="313" r:id="rId56"/>
    <p:sldId id="314" r:id="rId57"/>
    <p:sldId id="318" r:id="rId58"/>
    <p:sldId id="319" r:id="rId59"/>
    <p:sldId id="315" r:id="rId60"/>
    <p:sldId id="320" r:id="rId61"/>
    <p:sldId id="321" r:id="rId62"/>
    <p:sldId id="323" r:id="rId63"/>
    <p:sldId id="322" r:id="rId64"/>
    <p:sldId id="325" r:id="rId65"/>
    <p:sldId id="326" r:id="rId66"/>
    <p:sldId id="327" r:id="rId67"/>
    <p:sldId id="328" r:id="rId68"/>
    <p:sldId id="329" r:id="rId69"/>
    <p:sldId id="330" r:id="rId70"/>
    <p:sldId id="331" r:id="rId71"/>
    <p:sldId id="332" r:id="rId72"/>
    <p:sldId id="333" r:id="rId73"/>
    <p:sldId id="335" r:id="rId74"/>
    <p:sldId id="336" r:id="rId75"/>
    <p:sldId id="337" r:id="rId76"/>
    <p:sldId id="338" r:id="rId77"/>
    <p:sldId id="339" r:id="rId78"/>
    <p:sldId id="340" r:id="rId79"/>
    <p:sldId id="341" r:id="rId80"/>
    <p:sldId id="344" r:id="rId81"/>
    <p:sldId id="342" r:id="rId82"/>
    <p:sldId id="343" r:id="rId83"/>
    <p:sldId id="287" r:id="rId84"/>
    <p:sldId id="316" r:id="rId85"/>
    <p:sldId id="317" r:id="rId86"/>
    <p:sldId id="288" r:id="rId87"/>
    <p:sldId id="289" r:id="rId88"/>
    <p:sldId id="345" r:id="rId8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65719" autoAdjust="0"/>
  </p:normalViewPr>
  <p:slideViewPr>
    <p:cSldViewPr>
      <p:cViewPr>
        <p:scale>
          <a:sx n="77" d="100"/>
          <a:sy n="77" d="100"/>
        </p:scale>
        <p:origin x="-1176"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7AC3F3-5FE2-4AB7-B06A-EA7B583E45B4}" type="datetimeFigureOut">
              <a:rPr lang="ar-IQ" smtClean="0"/>
              <a:t>24/06/1444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224DD0-6BA4-457A-9B90-3EFFDD01D6C2}" type="slidenum">
              <a:rPr lang="ar-IQ" smtClean="0"/>
              <a:t>‹#›</a:t>
            </a:fld>
            <a:endParaRPr lang="ar-IQ"/>
          </a:p>
        </p:txBody>
      </p:sp>
    </p:spTree>
    <p:extLst>
      <p:ext uri="{BB962C8B-B14F-4D97-AF65-F5344CB8AC3E}">
        <p14:creationId xmlns:p14="http://schemas.microsoft.com/office/powerpoint/2010/main" val="42767769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1224DD0-6BA4-457A-9B90-3EFFDD01D6C2}" type="slidenum">
              <a:rPr lang="ar-IQ" smtClean="0"/>
              <a:t>1</a:t>
            </a:fld>
            <a:endParaRPr lang="ar-IQ"/>
          </a:p>
        </p:txBody>
      </p:sp>
    </p:spTree>
    <p:extLst>
      <p:ext uri="{BB962C8B-B14F-4D97-AF65-F5344CB8AC3E}">
        <p14:creationId xmlns:p14="http://schemas.microsoft.com/office/powerpoint/2010/main" val="4257343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1224DD0-6BA4-457A-9B90-3EFFDD01D6C2}" type="slidenum">
              <a:rPr lang="ar-IQ" smtClean="0"/>
              <a:t>5</a:t>
            </a:fld>
            <a:endParaRPr lang="ar-IQ"/>
          </a:p>
        </p:txBody>
      </p:sp>
    </p:spTree>
    <p:extLst>
      <p:ext uri="{BB962C8B-B14F-4D97-AF65-F5344CB8AC3E}">
        <p14:creationId xmlns:p14="http://schemas.microsoft.com/office/powerpoint/2010/main" val="371553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1224DD0-6BA4-457A-9B90-3EFFDD01D6C2}" type="slidenum">
              <a:rPr lang="ar-IQ" smtClean="0"/>
              <a:t>54</a:t>
            </a:fld>
            <a:endParaRPr lang="ar-IQ"/>
          </a:p>
        </p:txBody>
      </p:sp>
    </p:spTree>
    <p:extLst>
      <p:ext uri="{BB962C8B-B14F-4D97-AF65-F5344CB8AC3E}">
        <p14:creationId xmlns:p14="http://schemas.microsoft.com/office/powerpoint/2010/main" val="229436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D542AE0-6903-4361-BBFF-B00A960DB188}" type="datetime8">
              <a:rPr lang="ar-IQ" smtClean="0"/>
              <a:t>16 كانون الثاني،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331129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0697959-40F4-4369-9D17-A1CC7892570A}" type="datetime8">
              <a:rPr lang="ar-IQ" smtClean="0"/>
              <a:t>16 كانون الثاني،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343423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5E1AFF-D0AC-4C42-A410-FF6AD2FAC086}" type="datetime8">
              <a:rPr lang="ar-IQ" smtClean="0"/>
              <a:t>16 كانون الثاني،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8842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D75130-EC28-446E-9CAA-D32DC95765E2}" type="datetime8">
              <a:rPr lang="ar-IQ" smtClean="0"/>
              <a:t>16 كانون الثاني،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270602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4DD03F-6387-499A-881A-34E2BC61A8A7}" type="datetime8">
              <a:rPr lang="ar-IQ" smtClean="0"/>
              <a:t>16 كانون الثاني،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107348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C6C36B1-7DA4-4D48-965C-7F291A42B7DF}" type="datetime8">
              <a:rPr lang="ar-IQ" smtClean="0"/>
              <a:t>16 كانون الثاني،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96851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358599C-9DFD-4E40-BB83-9B9C8DCD4C85}" type="datetime8">
              <a:rPr lang="ar-IQ" smtClean="0"/>
              <a:t>16 كانون الثاني، 23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96231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AA82F2B-7E53-4BEC-B1B0-F7A92F346EFF}" type="datetime8">
              <a:rPr lang="ar-IQ" smtClean="0"/>
              <a:t>16 كانون الثاني، 23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5196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EF635B-65E9-4F75-8943-D6F466E75445}" type="datetime8">
              <a:rPr lang="ar-IQ" smtClean="0"/>
              <a:t>16 كانون الثاني، 23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297180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EE80255-CB30-41A6-8D7E-5D0FC5DB66FA}" type="datetime8">
              <a:rPr lang="ar-IQ" smtClean="0"/>
              <a:t>16 كانون الثاني،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56389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181D36-08E1-4CD5-B389-7D7DC5855DEE}" type="datetime8">
              <a:rPr lang="ar-IQ" smtClean="0"/>
              <a:t>16 كانون الثاني،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4476EE-AAAB-4955-BFAD-F91D3B2529A2}" type="slidenum">
              <a:rPr lang="ar-IQ" smtClean="0"/>
              <a:t>‹#›</a:t>
            </a:fld>
            <a:endParaRPr lang="ar-IQ"/>
          </a:p>
        </p:txBody>
      </p:sp>
    </p:spTree>
    <p:extLst>
      <p:ext uri="{BB962C8B-B14F-4D97-AF65-F5344CB8AC3E}">
        <p14:creationId xmlns:p14="http://schemas.microsoft.com/office/powerpoint/2010/main" val="412893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8042C47-216A-47A3-B398-1B4725D1BF26}" type="datetime8">
              <a:rPr lang="ar-IQ" smtClean="0"/>
              <a:t>16 كانون الثاني، 23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4476EE-AAAB-4955-BFAD-F91D3B2529A2}" type="slidenum">
              <a:rPr lang="ar-IQ" smtClean="0"/>
              <a:t>‹#›</a:t>
            </a:fld>
            <a:endParaRPr lang="ar-IQ"/>
          </a:p>
        </p:txBody>
      </p:sp>
    </p:spTree>
    <p:extLst>
      <p:ext uri="{BB962C8B-B14F-4D97-AF65-F5344CB8AC3E}">
        <p14:creationId xmlns:p14="http://schemas.microsoft.com/office/powerpoint/2010/main" val="702694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a:solidFill>
            <a:schemeClr val="accent5">
              <a:lumMod val="40000"/>
              <a:lumOff val="60000"/>
            </a:schemeClr>
          </a:solidFill>
        </p:spPr>
        <p:txBody>
          <a:bodyPr/>
          <a:lstStyle/>
          <a:p>
            <a:r>
              <a:rPr lang="ar-IQ" dirty="0" smtClean="0">
                <a:solidFill>
                  <a:srgbClr val="FF0000"/>
                </a:solidFill>
              </a:rPr>
              <a:t>جامعة صلاح الدين – كلية علوم الاسلامية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smtClean="0"/>
              <a:t>فقه الادارة</a:t>
            </a: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مدرس المادة </a:t>
            </a:r>
            <a:br>
              <a:rPr lang="ar-IQ" dirty="0" smtClean="0">
                <a:solidFill>
                  <a:srgbClr val="FF0000"/>
                </a:solidFill>
              </a:rPr>
            </a:br>
            <a:r>
              <a:rPr lang="ar-SY" dirty="0" smtClean="0"/>
              <a:t>زينه‌ يوس</a:t>
            </a:r>
            <a:r>
              <a:rPr lang="ar-IQ" dirty="0" smtClean="0"/>
              <a:t>ف عيسى </a:t>
            </a:r>
            <a:r>
              <a:rPr lang="ar-IQ" dirty="0" smtClean="0"/>
              <a:t/>
            </a:r>
            <a:br>
              <a:rPr lang="ar-IQ" dirty="0" smtClean="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a:t>
            </a:fld>
            <a:endParaRPr lang="ar-IQ"/>
          </a:p>
        </p:txBody>
      </p:sp>
    </p:spTree>
    <p:extLst>
      <p:ext uri="{BB962C8B-B14F-4D97-AF65-F5344CB8AC3E}">
        <p14:creationId xmlns:p14="http://schemas.microsoft.com/office/powerpoint/2010/main" val="334303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a:solidFill>
            <a:schemeClr val="accent6">
              <a:lumMod val="75000"/>
            </a:schemeClr>
          </a:solidFill>
        </p:spPr>
        <p:txBody>
          <a:bodyPr>
            <a:normAutofit fontScale="90000"/>
          </a:bodyPr>
          <a:lstStyle/>
          <a:p>
            <a:r>
              <a:rPr lang="ar-IQ" dirty="0" smtClean="0"/>
              <a:t/>
            </a:r>
            <a:br>
              <a:rPr lang="ar-IQ" dirty="0" smtClean="0"/>
            </a:br>
            <a:r>
              <a:rPr lang="ar-IQ" dirty="0" smtClean="0"/>
              <a:t>مدارس </a:t>
            </a:r>
            <a:r>
              <a:rPr lang="ar-IQ" dirty="0"/>
              <a:t>الإدارة </a:t>
            </a:r>
            <a:br>
              <a:rPr lang="ar-IQ" dirty="0"/>
            </a:br>
            <a:endParaRPr lang="ar-IQ" dirty="0"/>
          </a:p>
        </p:txBody>
      </p:sp>
      <p:sp>
        <p:nvSpPr>
          <p:cNvPr id="3" name="عنصر نائب للمحتوى 2"/>
          <p:cNvSpPr>
            <a:spLocks noGrp="1"/>
          </p:cNvSpPr>
          <p:nvPr>
            <p:ph idx="1"/>
          </p:nvPr>
        </p:nvSpPr>
        <p:spPr>
          <a:xfrm>
            <a:off x="107504" y="1268760"/>
            <a:ext cx="8928992" cy="5589240"/>
          </a:xfrm>
          <a:solidFill>
            <a:schemeClr val="accent3">
              <a:lumMod val="20000"/>
              <a:lumOff val="80000"/>
            </a:schemeClr>
          </a:solidFill>
        </p:spPr>
        <p:txBody>
          <a:bodyPr>
            <a:noAutofit/>
          </a:bodyPr>
          <a:lstStyle/>
          <a:p>
            <a:r>
              <a:rPr lang="ar-IQ" sz="2800" dirty="0" smtClean="0"/>
              <a:t>اولا : المدرسة </a:t>
            </a:r>
            <a:r>
              <a:rPr lang="ar-IQ" sz="2800" dirty="0"/>
              <a:t>الكلاسيكية (التقليدية) </a:t>
            </a:r>
          </a:p>
          <a:p>
            <a:r>
              <a:rPr lang="ar-IQ" sz="2800" dirty="0"/>
              <a:t>وهي تمثل المرحلة الأولى من التطور الإداري ، وهي تدعو بضرورة معاملة الإنسان على </a:t>
            </a:r>
            <a:r>
              <a:rPr lang="ar-IQ" sz="2800" dirty="0" smtClean="0"/>
              <a:t>أنه </a:t>
            </a:r>
            <a:r>
              <a:rPr lang="ar-IQ" sz="2800" dirty="0"/>
              <a:t>شبيه بالآلة ويحفز بواسطة المكاسب المادية، من روادها  ماكس فيبر -  فردريك تايلور- هنري </a:t>
            </a:r>
            <a:r>
              <a:rPr lang="ar-IQ" sz="2800" dirty="0" err="1"/>
              <a:t>فايول</a:t>
            </a:r>
            <a:r>
              <a:rPr lang="ar-IQ" sz="2800" dirty="0" smtClean="0"/>
              <a:t>.</a:t>
            </a:r>
          </a:p>
          <a:p>
            <a:pPr marL="0" indent="0">
              <a:buNone/>
            </a:pPr>
            <a:r>
              <a:rPr lang="ar-IQ" sz="2800" dirty="0" smtClean="0"/>
              <a:t>ثانيا- </a:t>
            </a:r>
            <a:r>
              <a:rPr lang="ar-IQ" sz="2800" dirty="0"/>
              <a:t>مدرسة العلاقات الانسانية (المدرسة السلوكية): </a:t>
            </a:r>
          </a:p>
          <a:p>
            <a:pPr marL="0" indent="0">
              <a:buNone/>
            </a:pPr>
            <a:r>
              <a:rPr lang="ar-IQ" sz="2800" dirty="0"/>
              <a:t>يركز على اتجاهات وميول العاملين وسلوكياتهم . أي التركيز على العامل الانساني، وليس العامل الاقتصادي كما في المدخل التقليدي.</a:t>
            </a:r>
          </a:p>
          <a:p>
            <a:pPr marL="0" indent="0">
              <a:buNone/>
            </a:pPr>
            <a:r>
              <a:rPr lang="ar-IQ" sz="2800" dirty="0"/>
              <a:t>اعتبرت الإنسان من أهم عناصر الإدارة . اهتمت بالروح المعنوية للعاملين .</a:t>
            </a:r>
          </a:p>
          <a:p>
            <a:pPr marL="0" indent="0">
              <a:buNone/>
            </a:pPr>
            <a:r>
              <a:rPr lang="ar-IQ" sz="2800" dirty="0"/>
              <a:t>أهم النظريات:</a:t>
            </a:r>
          </a:p>
          <a:p>
            <a:pPr marL="0" indent="0">
              <a:buNone/>
            </a:pPr>
            <a:r>
              <a:rPr lang="ar-IQ" sz="2800" dirty="0"/>
              <a:t>1-نظرية هرم الحاجات </a:t>
            </a:r>
          </a:p>
          <a:p>
            <a:pPr marL="0" indent="0">
              <a:buNone/>
            </a:pPr>
            <a:r>
              <a:rPr lang="ar-IQ" sz="2800" dirty="0"/>
              <a:t>2-نظرية </a:t>
            </a:r>
            <a:r>
              <a:rPr lang="en-US" sz="2800" dirty="0" smtClean="0"/>
              <a:t>X)</a:t>
            </a:r>
            <a:r>
              <a:rPr lang="ar-IQ" sz="2800" dirty="0" smtClean="0"/>
              <a:t>)ونظرية(</a:t>
            </a:r>
            <a:r>
              <a:rPr lang="en-US" sz="2800" dirty="0" smtClean="0"/>
              <a:t> (Y</a:t>
            </a:r>
            <a:endParaRPr lang="ar-IQ" sz="2800" dirty="0"/>
          </a:p>
          <a:p>
            <a:pPr marL="0" indent="0">
              <a:buNone/>
            </a:pPr>
            <a:endParaRPr lang="ar-IQ" sz="2800" dirty="0"/>
          </a:p>
          <a:p>
            <a:endParaRPr lang="ar-IQ" sz="2800"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10</a:t>
            </a:fld>
            <a:endParaRPr lang="ar-IQ"/>
          </a:p>
        </p:txBody>
      </p:sp>
    </p:spTree>
    <p:extLst>
      <p:ext uri="{BB962C8B-B14F-4D97-AF65-F5344CB8AC3E}">
        <p14:creationId xmlns:p14="http://schemas.microsoft.com/office/powerpoint/2010/main" val="39058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8"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5000" fill="hold"/>
                                        <p:tgtEl>
                                          <p:spTgt spid="3">
                                            <p:bg/>
                                          </p:spTgt>
                                        </p:tgtEl>
                                        <p:attrNameLst>
                                          <p:attrName>ppt_x</p:attrName>
                                        </p:attrNameLst>
                                      </p:cBhvr>
                                      <p:tavLst>
                                        <p:tav tm="0">
                                          <p:val>
                                            <p:strVal val="#ppt_x"/>
                                          </p:val>
                                        </p:tav>
                                        <p:tav tm="100000">
                                          <p:val>
                                            <p:strVal val="#ppt_x"/>
                                          </p:val>
                                        </p:tav>
                                      </p:tavLst>
                                    </p:anim>
                                    <p:anim calcmode="lin" valueType="num">
                                      <p:cBhvr>
                                        <p:cTn id="16" dur="15000" fill="hold"/>
                                        <p:tgtEl>
                                          <p:spTgt spid="3">
                                            <p:bg/>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5000" fill="hold"/>
                                        <p:tgtEl>
                                          <p:spTgt spid="3">
                                            <p:txEl>
                                              <p:pRg st="3" end="3"/>
                                            </p:txEl>
                                          </p:spTgt>
                                        </p:tgtEl>
                                        <p:attrNameLst>
                                          <p:attrName>ppt_y</p:attrName>
                                        </p:attrNameLst>
                                      </p:cBhvr>
                                      <p:tavLst>
                                        <p:tav tm="0">
                                          <p:val>
                                            <p:strVal val="#ppt_y+1"/>
                                          </p:val>
                                        </p:tav>
                                        <p:tav tm="100000">
                                          <p:val>
                                            <p:strVal val="#ppt_y-1"/>
                                          </p:val>
                                        </p:tav>
                                      </p:tavLst>
                                    </p:anim>
                                  </p:childTnLst>
                                </p:cTn>
                              </p:par>
                              <p:par>
                                <p:cTn id="33" presetID="28"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5000" fill="hold"/>
                                        <p:tgtEl>
                                          <p:spTgt spid="3">
                                            <p:txEl>
                                              <p:pRg st="4" end="4"/>
                                            </p:txEl>
                                          </p:spTgt>
                                        </p:tgtEl>
                                        <p:attrNameLst>
                                          <p:attrName>ppt_y</p:attrName>
                                        </p:attrNameLst>
                                      </p:cBhvr>
                                      <p:tavLst>
                                        <p:tav tm="0">
                                          <p:val>
                                            <p:strVal val="#ppt_y+1"/>
                                          </p:val>
                                        </p:tav>
                                        <p:tav tm="100000">
                                          <p:val>
                                            <p:strVal val="#ppt_y-1"/>
                                          </p:val>
                                        </p:tav>
                                      </p:tavLst>
                                    </p:anim>
                                  </p:childTnLst>
                                </p:cTn>
                              </p:par>
                              <p:par>
                                <p:cTn id="37" presetID="28"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5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5000" fill="hold"/>
                                        <p:tgtEl>
                                          <p:spTgt spid="3">
                                            <p:txEl>
                                              <p:pRg st="5" end="5"/>
                                            </p:txEl>
                                          </p:spTgt>
                                        </p:tgtEl>
                                        <p:attrNameLst>
                                          <p:attrName>ppt_y</p:attrName>
                                        </p:attrNameLst>
                                      </p:cBhvr>
                                      <p:tavLst>
                                        <p:tav tm="0">
                                          <p:val>
                                            <p:strVal val="#ppt_y+1"/>
                                          </p:val>
                                        </p:tav>
                                        <p:tav tm="100000">
                                          <p:val>
                                            <p:strVal val="#ppt_y-1"/>
                                          </p:val>
                                        </p:tav>
                                      </p:tavLst>
                                    </p:anim>
                                  </p:childTnLst>
                                </p:cTn>
                              </p:par>
                              <p:par>
                                <p:cTn id="41" presetID="28"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5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5000" fill="hold"/>
                                        <p:tgtEl>
                                          <p:spTgt spid="3">
                                            <p:txEl>
                                              <p:pRg st="6" end="6"/>
                                            </p:txEl>
                                          </p:spTgt>
                                        </p:tgtEl>
                                        <p:attrNameLst>
                                          <p:attrName>ppt_y</p:attrName>
                                        </p:attrNameLst>
                                      </p:cBhvr>
                                      <p:tavLst>
                                        <p:tav tm="0">
                                          <p:val>
                                            <p:strVal val="#ppt_y+1"/>
                                          </p:val>
                                        </p:tav>
                                        <p:tav tm="100000">
                                          <p:val>
                                            <p:strVal val="#ppt_y-1"/>
                                          </p:val>
                                        </p:tav>
                                      </p:tavLst>
                                    </p:anim>
                                  </p:childTnLst>
                                </p:cTn>
                              </p:par>
                              <p:par>
                                <p:cTn id="45" presetID="28"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5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5000" fill="hold"/>
                                        <p:tgtEl>
                                          <p:spTgt spid="3">
                                            <p:txEl>
                                              <p:pRg st="7" end="7"/>
                                            </p:txEl>
                                          </p:spTgt>
                                        </p:tgtEl>
                                        <p:attrNameLst>
                                          <p:attrName>ppt_y</p:attrName>
                                        </p:attrNameLst>
                                      </p:cBhvr>
                                      <p:tavLst>
                                        <p:tav tm="0">
                                          <p:val>
                                            <p:strVal val="#ppt_y+1"/>
                                          </p:val>
                                        </p:tav>
                                        <p:tav tm="100000">
                                          <p:val>
                                            <p:strVal val="#ppt_y-1"/>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1" nodeType="clickEffect">
                                  <p:stCondLst>
                                    <p:cond delay="0"/>
                                  </p:stCondLst>
                                  <p:childTnLst>
                                    <p:set>
                                      <p:cBhvr>
                                        <p:cTn id="52" dur="1" fill="hold">
                                          <p:stCondLst>
                                            <p:cond delay="0"/>
                                          </p:stCondLst>
                                        </p:cTn>
                                        <p:tgtEl>
                                          <p:spTgt spid="3">
                                            <p:bg/>
                                          </p:spTgt>
                                        </p:tgtEl>
                                        <p:attrNameLst>
                                          <p:attrName>style.visibility</p:attrName>
                                        </p:attrNameLst>
                                      </p:cBhvr>
                                      <p:to>
                                        <p:strVal val="visible"/>
                                      </p:to>
                                    </p:set>
                                    <p:anim calcmode="lin" valueType="num">
                                      <p:cBhvr additive="base">
                                        <p:cTn id="5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1"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anim calcmode="lin" valueType="num">
                                      <p:cBhvr additive="base">
                                        <p:cTn id="5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1" nodeType="clickEffect">
                                  <p:stCondLst>
                                    <p:cond delay="0"/>
                                  </p:stCondLst>
                                  <p:childTnLst>
                                    <p:set>
                                      <p:cBhvr>
                                        <p:cTn id="64" dur="1" fill="hold">
                                          <p:stCondLst>
                                            <p:cond delay="0"/>
                                          </p:stCondLst>
                                        </p:cTn>
                                        <p:tgtEl>
                                          <p:spTgt spid="3">
                                            <p:txEl>
                                              <p:pRg st="1" end="1"/>
                                            </p:txEl>
                                          </p:spTgt>
                                        </p:tgtEl>
                                        <p:attrNameLst>
                                          <p:attrName>style.visibility</p:attrName>
                                        </p:attrNameLst>
                                      </p:cBhvr>
                                      <p:to>
                                        <p:strVal val="visible"/>
                                      </p:to>
                                    </p:set>
                                    <p:anim calcmode="lin" valueType="num">
                                      <p:cBhvr additive="base">
                                        <p:cTn id="6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1" nodeType="click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1" nodeType="click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anim calcmode="lin" valueType="num">
                                      <p:cBhvr additive="base">
                                        <p:cTn id="7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1" nodeType="click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anim calcmode="lin" valueType="num">
                                      <p:cBhvr additive="base">
                                        <p:cTn id="8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1" nodeType="clickEffect">
                                  <p:stCondLst>
                                    <p:cond delay="0"/>
                                  </p:stCondLst>
                                  <p:childTnLst>
                                    <p:set>
                                      <p:cBhvr>
                                        <p:cTn id="88" dur="1" fill="hold">
                                          <p:stCondLst>
                                            <p:cond delay="0"/>
                                          </p:stCondLst>
                                        </p:cTn>
                                        <p:tgtEl>
                                          <p:spTgt spid="3">
                                            <p:txEl>
                                              <p:pRg st="5" end="5"/>
                                            </p:txEl>
                                          </p:spTgt>
                                        </p:tgtEl>
                                        <p:attrNameLst>
                                          <p:attrName>style.visibility</p:attrName>
                                        </p:attrNameLst>
                                      </p:cBhvr>
                                      <p:to>
                                        <p:strVal val="visible"/>
                                      </p:to>
                                    </p:set>
                                    <p:anim calcmode="lin" valueType="num">
                                      <p:cBhvr additive="base">
                                        <p:cTn id="8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1" nodeType="clickEffect">
                                  <p:stCondLst>
                                    <p:cond delay="0"/>
                                  </p:stCondLst>
                                  <p:childTnLst>
                                    <p:set>
                                      <p:cBhvr>
                                        <p:cTn id="94" dur="1" fill="hold">
                                          <p:stCondLst>
                                            <p:cond delay="0"/>
                                          </p:stCondLst>
                                        </p:cTn>
                                        <p:tgtEl>
                                          <p:spTgt spid="3">
                                            <p:txEl>
                                              <p:pRg st="6" end="6"/>
                                            </p:txEl>
                                          </p:spTgt>
                                        </p:tgtEl>
                                        <p:attrNameLst>
                                          <p:attrName>style.visibility</p:attrName>
                                        </p:attrNameLst>
                                      </p:cBhvr>
                                      <p:to>
                                        <p:strVal val="visible"/>
                                      </p:to>
                                    </p:set>
                                    <p:anim calcmode="lin" valueType="num">
                                      <p:cBhvr additive="base">
                                        <p:cTn id="9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1" nodeType="clickEffect">
                                  <p:stCondLst>
                                    <p:cond delay="0"/>
                                  </p:stCondLst>
                                  <p:childTnLst>
                                    <p:set>
                                      <p:cBhvr>
                                        <p:cTn id="100" dur="1" fill="hold">
                                          <p:stCondLst>
                                            <p:cond delay="0"/>
                                          </p:stCondLst>
                                        </p:cTn>
                                        <p:tgtEl>
                                          <p:spTgt spid="3">
                                            <p:txEl>
                                              <p:pRg st="7" end="7"/>
                                            </p:txEl>
                                          </p:spTgt>
                                        </p:tgtEl>
                                        <p:attrNameLst>
                                          <p:attrName>style.visibility</p:attrName>
                                        </p:attrNameLst>
                                      </p:cBhvr>
                                      <p:to>
                                        <p:strVal val="visible"/>
                                      </p:to>
                                    </p:set>
                                    <p:anim calcmode="lin" valueType="num">
                                      <p:cBhvr additive="base">
                                        <p:cTn id="10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P spid="3" grpI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018"/>
          </a:xfrm>
        </p:spPr>
        <p:txBody>
          <a:bodyPr>
            <a:normAutofit fontScale="90000"/>
          </a:bodyPr>
          <a:lstStyle/>
          <a:p>
            <a:r>
              <a:rPr lang="ar-IQ" sz="3600" b="1" dirty="0" smtClean="0">
                <a:solidFill>
                  <a:srgbClr val="0070C0"/>
                </a:solidFill>
              </a:rPr>
              <a:t> </a:t>
            </a:r>
            <a:r>
              <a:rPr lang="ar-IQ" dirty="0"/>
              <a:t/>
            </a:r>
            <a:br>
              <a:rPr lang="ar-IQ" dirty="0"/>
            </a:br>
            <a:endParaRPr lang="ar-IQ" dirty="0"/>
          </a:p>
        </p:txBody>
      </p:sp>
      <p:sp>
        <p:nvSpPr>
          <p:cNvPr id="3" name="عنصر نائب للمحتوى 2"/>
          <p:cNvSpPr>
            <a:spLocks noGrp="1"/>
          </p:cNvSpPr>
          <p:nvPr>
            <p:ph idx="1"/>
          </p:nvPr>
        </p:nvSpPr>
        <p:spPr>
          <a:xfrm>
            <a:off x="457200" y="188640"/>
            <a:ext cx="8229600" cy="6336704"/>
          </a:xfrm>
          <a:solidFill>
            <a:schemeClr val="accent6">
              <a:lumMod val="60000"/>
              <a:lumOff val="40000"/>
            </a:schemeClr>
          </a:solidFill>
        </p:spPr>
        <p:txBody>
          <a:bodyPr>
            <a:normAutofit lnSpcReduction="10000"/>
          </a:bodyPr>
          <a:lstStyle/>
          <a:p>
            <a:pPr marL="0" indent="0">
              <a:buNone/>
            </a:pPr>
            <a:r>
              <a:rPr lang="ar-IQ" dirty="0"/>
              <a:t>-نظرية هرم الحاجات </a:t>
            </a:r>
            <a:r>
              <a:rPr lang="en-US" dirty="0"/>
              <a:t>Hierarchy of needs </a:t>
            </a:r>
            <a:br>
              <a:rPr lang="en-US" dirty="0"/>
            </a:br>
            <a:r>
              <a:rPr lang="ar-IQ" dirty="0"/>
              <a:t>قسم (</a:t>
            </a:r>
            <a:r>
              <a:rPr lang="ar-IQ" dirty="0" err="1"/>
              <a:t>ماسلو</a:t>
            </a:r>
            <a:r>
              <a:rPr lang="ar-IQ" dirty="0"/>
              <a:t>) </a:t>
            </a:r>
            <a:r>
              <a:rPr lang="en-US" dirty="0"/>
              <a:t>A. Maslow 1908-1970 </a:t>
            </a:r>
            <a:r>
              <a:rPr lang="ar-IQ" dirty="0"/>
              <a:t>الحاجات البشرية الى خمسة انواع:</a:t>
            </a:r>
            <a:br>
              <a:rPr lang="ar-IQ" dirty="0"/>
            </a:br>
            <a:r>
              <a:rPr lang="ar-IQ" dirty="0"/>
              <a:t>1- الطبيعية (الطعام والشراب)</a:t>
            </a:r>
            <a:br>
              <a:rPr lang="ar-IQ" dirty="0"/>
            </a:br>
            <a:r>
              <a:rPr lang="ar-IQ" dirty="0" smtClean="0"/>
              <a:t>2-الامان (المسكن</a:t>
            </a:r>
            <a:r>
              <a:rPr lang="ar-IQ" dirty="0"/>
              <a:t>)</a:t>
            </a:r>
            <a:br>
              <a:rPr lang="ar-IQ" dirty="0"/>
            </a:br>
            <a:r>
              <a:rPr lang="ar-IQ" dirty="0" smtClean="0"/>
              <a:t>3-الاجتماعية (</a:t>
            </a:r>
            <a:r>
              <a:rPr lang="ar-IQ" dirty="0"/>
              <a:t>الانتماء الى جماعة)</a:t>
            </a:r>
            <a:br>
              <a:rPr lang="ar-IQ" dirty="0"/>
            </a:br>
            <a:r>
              <a:rPr lang="ar-IQ" dirty="0" smtClean="0"/>
              <a:t>4-التقدير(</a:t>
            </a:r>
            <a:r>
              <a:rPr lang="ar-IQ" dirty="0" err="1" smtClean="0"/>
              <a:t>تقديرالاخرين</a:t>
            </a:r>
            <a:r>
              <a:rPr lang="ar-IQ" dirty="0" smtClean="0"/>
              <a:t>)</a:t>
            </a:r>
            <a:endParaRPr lang="ar-IQ" dirty="0"/>
          </a:p>
          <a:p>
            <a:pPr marL="0" indent="0">
              <a:buNone/>
            </a:pPr>
            <a:r>
              <a:rPr lang="ar-IQ" dirty="0"/>
              <a:t>5</a:t>
            </a:r>
            <a:r>
              <a:rPr lang="ar-IQ" dirty="0" smtClean="0"/>
              <a:t>-تحقيق الذات(معرفة </a:t>
            </a:r>
            <a:r>
              <a:rPr lang="ar-IQ" dirty="0"/>
              <a:t>قدراته واستغلالها)</a:t>
            </a:r>
            <a:br>
              <a:rPr lang="ar-IQ" dirty="0"/>
            </a:br>
            <a:r>
              <a:rPr lang="ar-IQ" dirty="0"/>
              <a:t>2-نظرية </a:t>
            </a:r>
            <a:r>
              <a:rPr lang="en-US" dirty="0" smtClean="0"/>
              <a:t>(X) </a:t>
            </a:r>
            <a:r>
              <a:rPr lang="ar-IQ" dirty="0"/>
              <a:t>ونظرية </a:t>
            </a:r>
            <a:r>
              <a:rPr lang="ar-IQ" dirty="0" smtClean="0"/>
              <a:t>(</a:t>
            </a:r>
            <a:r>
              <a:rPr lang="en-US" dirty="0" smtClean="0"/>
              <a:t>y</a:t>
            </a:r>
            <a:r>
              <a:rPr lang="ar-IQ" dirty="0" smtClean="0"/>
              <a:t>)</a:t>
            </a:r>
            <a:r>
              <a:rPr lang="en-US" dirty="0" smtClean="0"/>
              <a:t> </a:t>
            </a:r>
            <a:r>
              <a:rPr lang="en-US" dirty="0"/>
              <a:t/>
            </a:r>
            <a:br>
              <a:rPr lang="en-US" dirty="0"/>
            </a:br>
            <a:r>
              <a:rPr lang="ar-IQ" dirty="0"/>
              <a:t>المدير الذي يتبع نظرية </a:t>
            </a:r>
            <a:r>
              <a:rPr lang="en-US" dirty="0" smtClean="0"/>
              <a:t>X) </a:t>
            </a:r>
            <a:r>
              <a:rPr lang="ar-IQ" dirty="0" smtClean="0"/>
              <a:t>)يفترض </a:t>
            </a:r>
            <a:r>
              <a:rPr lang="ar-IQ" dirty="0"/>
              <a:t>ان مرؤوسيه بطبعهم لا يحبون العمل ولا يتحملون المسؤولية.</a:t>
            </a:r>
            <a:br>
              <a:rPr lang="ar-IQ" dirty="0"/>
            </a:br>
            <a:r>
              <a:rPr lang="ar-IQ" dirty="0"/>
              <a:t>على العكس، المدير الذي يتبع نظرية </a:t>
            </a:r>
            <a:r>
              <a:rPr lang="ar-IQ" dirty="0" smtClean="0"/>
              <a:t>(</a:t>
            </a:r>
            <a:r>
              <a:rPr lang="en-US" dirty="0" smtClean="0"/>
              <a:t>(Y</a:t>
            </a:r>
            <a:r>
              <a:rPr lang="ar-IQ" dirty="0" smtClean="0"/>
              <a:t>يفترض </a:t>
            </a:r>
            <a:r>
              <a:rPr lang="ar-IQ" dirty="0"/>
              <a:t>ان مرؤوسيه بطبعهم: يستمتعون بالعمل ويهوونه كاللعب.</a:t>
            </a:r>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11</a:t>
            </a:fld>
            <a:endParaRPr lang="ar-IQ"/>
          </a:p>
        </p:txBody>
      </p:sp>
    </p:spTree>
    <p:extLst>
      <p:ext uri="{BB962C8B-B14F-4D97-AF65-F5344CB8AC3E}">
        <p14:creationId xmlns:p14="http://schemas.microsoft.com/office/powerpoint/2010/main" val="377137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4">
              <a:lumMod val="20000"/>
              <a:lumOff val="80000"/>
            </a:schemeClr>
          </a:solidFill>
        </p:spPr>
        <p:txBody>
          <a:bodyPr>
            <a:normAutofit/>
          </a:bodyPr>
          <a:lstStyle/>
          <a:p>
            <a:r>
              <a:rPr lang="ar-IQ" sz="3200" dirty="0" smtClean="0"/>
              <a:t>3- الشخصية </a:t>
            </a:r>
            <a:r>
              <a:rPr lang="ar-IQ" sz="3200" dirty="0"/>
              <a:t>والتنظيم </a:t>
            </a:r>
            <a:br>
              <a:rPr lang="ar-IQ" sz="3200" dirty="0"/>
            </a:br>
            <a:r>
              <a:rPr lang="ar-IQ" sz="3200" dirty="0"/>
              <a:t>انتقد </a:t>
            </a:r>
            <a:r>
              <a:rPr lang="ar-IQ" sz="3200" dirty="0" smtClean="0"/>
              <a:t>(أري جيرس) </a:t>
            </a:r>
            <a:r>
              <a:rPr lang="ar-IQ" sz="3200" dirty="0"/>
              <a:t>المدرسة الكلاسيكية </a:t>
            </a:r>
            <a:r>
              <a:rPr lang="ar-IQ" sz="3200" dirty="0" smtClean="0"/>
              <a:t>للإدارة، </a:t>
            </a:r>
            <a:r>
              <a:rPr lang="ar-IQ" sz="3200" dirty="0"/>
              <a:t>حيث افترض ان هناك مجموعة من المبادئ الكلاسيكية </a:t>
            </a:r>
            <a:r>
              <a:rPr lang="ar-IQ" sz="3200" dirty="0" smtClean="0"/>
              <a:t>للإدارة </a:t>
            </a:r>
            <a:r>
              <a:rPr lang="ar-IQ" sz="3200" dirty="0"/>
              <a:t>التي لا تتفق مع شخصية الفرد وتعجز عن تحقيق حاجات المستوى الاعلى، مما يترتب على ذلك نوع من الاحباط والصراع النفسي.</a:t>
            </a:r>
            <a:br>
              <a:rPr lang="ar-IQ" sz="3200" dirty="0"/>
            </a:br>
            <a:r>
              <a:rPr lang="ar-IQ" sz="3200" dirty="0"/>
              <a:t>امثلة:</a:t>
            </a:r>
            <a:br>
              <a:rPr lang="ar-IQ" sz="3200" dirty="0"/>
            </a:br>
            <a:r>
              <a:rPr lang="ar-IQ" sz="3200" dirty="0"/>
              <a:t>-تخصص المهمة: التخصصية تعيق تحقيق الذات</a:t>
            </a:r>
            <a:br>
              <a:rPr lang="ar-IQ" sz="3200" dirty="0"/>
            </a:br>
            <a:r>
              <a:rPr lang="ar-IQ" sz="3200" dirty="0"/>
              <a:t>-تسلسل الاوامر: المراقبة والتوجيه يجعل المرؤوسين متواكلين </a:t>
            </a:r>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12</a:t>
            </a:fld>
            <a:endParaRPr lang="ar-IQ"/>
          </a:p>
        </p:txBody>
      </p:sp>
    </p:spTree>
    <p:extLst>
      <p:ext uri="{BB962C8B-B14F-4D97-AF65-F5344CB8AC3E}">
        <p14:creationId xmlns:p14="http://schemas.microsoft.com/office/powerpoint/2010/main" val="248891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a:solidFill>
            <a:srgbClr val="FFFF00"/>
          </a:solidFill>
        </p:spPr>
        <p:txBody>
          <a:bodyPr>
            <a:normAutofit/>
          </a:bodyPr>
          <a:lstStyle/>
          <a:p>
            <a:r>
              <a:rPr lang="ar-IQ" dirty="0"/>
              <a:t> </a:t>
            </a:r>
            <a:r>
              <a:rPr lang="ar-IQ" sz="3200" dirty="0"/>
              <a:t>ثالثا- المدرسة الكمية:</a:t>
            </a:r>
            <a:br>
              <a:rPr lang="ar-IQ" sz="3200" dirty="0"/>
            </a:br>
            <a:r>
              <a:rPr lang="ar-IQ" sz="3200" dirty="0"/>
              <a:t>يركز على تطبيق الاساليب الكمية لحل المشكلة الادارية وصنع القرار.</a:t>
            </a:r>
            <a:br>
              <a:rPr lang="ar-IQ" sz="3200" dirty="0"/>
            </a:br>
            <a:r>
              <a:rPr lang="ar-IQ" sz="3200" dirty="0"/>
              <a:t>رابعاً- المدارس الحديثة </a:t>
            </a:r>
            <a:r>
              <a:rPr lang="ar-IQ" sz="3200" dirty="0" smtClean="0"/>
              <a:t>للإدارة، أهمها:</a:t>
            </a:r>
            <a:r>
              <a:rPr lang="ar-IQ" sz="3200" dirty="0"/>
              <a:t/>
            </a:r>
            <a:br>
              <a:rPr lang="ar-IQ" sz="3200" dirty="0"/>
            </a:br>
            <a:r>
              <a:rPr lang="ar-IQ" sz="3200" dirty="0" smtClean="0"/>
              <a:t> 1- نظرية </a:t>
            </a:r>
            <a:r>
              <a:rPr lang="ar-IQ" sz="3200" dirty="0"/>
              <a:t>النظم.</a:t>
            </a:r>
            <a:br>
              <a:rPr lang="ar-IQ" sz="3200" dirty="0"/>
            </a:br>
            <a:r>
              <a:rPr lang="ar-IQ" sz="3200" dirty="0" smtClean="0"/>
              <a:t>     2- </a:t>
            </a:r>
            <a:r>
              <a:rPr lang="ar-IQ" sz="3200" dirty="0"/>
              <a:t>نظرية </a:t>
            </a:r>
            <a:r>
              <a:rPr lang="ar-IQ" sz="3200" dirty="0" smtClean="0"/>
              <a:t>الموقفة.</a:t>
            </a:r>
            <a:br>
              <a:rPr lang="ar-IQ" sz="3200" dirty="0" smtClean="0"/>
            </a:br>
            <a:r>
              <a:rPr lang="ar-IQ" sz="3200" dirty="0" smtClean="0"/>
              <a:t> 3- </a:t>
            </a:r>
            <a:r>
              <a:rPr lang="ar-IQ" sz="3200" dirty="0"/>
              <a:t>نظرية </a:t>
            </a:r>
            <a:r>
              <a:rPr lang="en-US" sz="3200" dirty="0" smtClean="0"/>
              <a:t>(Z</a:t>
            </a:r>
            <a:r>
              <a:rPr lang="en-US" sz="3200" dirty="0"/>
              <a:t>). </a:t>
            </a:r>
            <a:br>
              <a:rPr lang="en-US" sz="3200" dirty="0"/>
            </a:br>
            <a:r>
              <a:rPr lang="en-US" sz="3200" dirty="0"/>
              <a:t>1-</a:t>
            </a:r>
            <a:r>
              <a:rPr lang="ar-IQ" sz="3200" dirty="0"/>
              <a:t>نظرية النظم </a:t>
            </a:r>
            <a:br>
              <a:rPr lang="ar-IQ" sz="3200" dirty="0"/>
            </a:br>
            <a:r>
              <a:rPr lang="ar-IQ" sz="3200" dirty="0"/>
              <a:t>تتلخص اسس النظرية في:</a:t>
            </a:r>
            <a:br>
              <a:rPr lang="ar-IQ" sz="3200" dirty="0"/>
            </a:br>
            <a:r>
              <a:rPr lang="ar-IQ" sz="3200" dirty="0"/>
              <a:t>-النظام مجموعة متداخلة من العناصر والأجزاء. وان كل نظام هو جزء من نظام اكبر .</a:t>
            </a: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13</a:t>
            </a:fld>
            <a:endParaRPr lang="ar-IQ"/>
          </a:p>
        </p:txBody>
      </p:sp>
    </p:spTree>
    <p:extLst>
      <p:ext uri="{BB962C8B-B14F-4D97-AF65-F5344CB8AC3E}">
        <p14:creationId xmlns:p14="http://schemas.microsoft.com/office/powerpoint/2010/main" val="141348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5">
              <a:lumMod val="75000"/>
            </a:schemeClr>
          </a:solidFill>
        </p:spPr>
        <p:txBody>
          <a:bodyPr>
            <a:normAutofit fontScale="90000"/>
          </a:bodyPr>
          <a:lstStyle/>
          <a:p>
            <a:r>
              <a:rPr lang="ar-IQ" sz="2800" dirty="0" smtClean="0">
                <a:solidFill>
                  <a:srgbClr val="FFC000"/>
                </a:solidFill>
              </a:rPr>
              <a:t>2</a:t>
            </a:r>
            <a:br>
              <a:rPr lang="ar-IQ" sz="2800" dirty="0" smtClean="0">
                <a:solidFill>
                  <a:srgbClr val="FFC000"/>
                </a:solidFill>
              </a:rPr>
            </a:br>
            <a:r>
              <a:rPr lang="ar-IQ" sz="2800" dirty="0">
                <a:solidFill>
                  <a:srgbClr val="FFC000"/>
                </a:solidFill>
              </a:rPr>
              <a:t/>
            </a:r>
            <a:br>
              <a:rPr lang="ar-IQ" sz="2800" dirty="0">
                <a:solidFill>
                  <a:srgbClr val="FFC000"/>
                </a:solidFill>
              </a:rPr>
            </a:br>
            <a:r>
              <a:rPr lang="ar-IQ" sz="2800" dirty="0" smtClean="0">
                <a:solidFill>
                  <a:srgbClr val="FFC000"/>
                </a:solidFill>
              </a:rPr>
              <a:t/>
            </a:r>
            <a:br>
              <a:rPr lang="ar-IQ" sz="2800" dirty="0" smtClean="0">
                <a:solidFill>
                  <a:srgbClr val="FFC000"/>
                </a:solidFill>
              </a:rPr>
            </a:br>
            <a:r>
              <a:rPr lang="ar-IQ" sz="2800" dirty="0">
                <a:solidFill>
                  <a:srgbClr val="FFC000"/>
                </a:solidFill>
              </a:rPr>
              <a:t/>
            </a:r>
            <a:br>
              <a:rPr lang="ar-IQ" sz="2800" dirty="0">
                <a:solidFill>
                  <a:srgbClr val="FFC000"/>
                </a:solidFill>
              </a:rPr>
            </a:br>
            <a:r>
              <a:rPr lang="ar-IQ" sz="2800" dirty="0" smtClean="0">
                <a:solidFill>
                  <a:srgbClr val="FFC000"/>
                </a:solidFill>
              </a:rPr>
              <a:t/>
            </a:r>
            <a:br>
              <a:rPr lang="ar-IQ" sz="2800" dirty="0" smtClean="0">
                <a:solidFill>
                  <a:srgbClr val="FFC000"/>
                </a:solidFill>
              </a:rPr>
            </a:br>
            <a:r>
              <a:rPr lang="ar-IQ" sz="2800" dirty="0">
                <a:solidFill>
                  <a:srgbClr val="FFC000"/>
                </a:solidFill>
              </a:rPr>
              <a:t/>
            </a:r>
            <a:br>
              <a:rPr lang="ar-IQ" sz="2800" dirty="0">
                <a:solidFill>
                  <a:srgbClr val="FFC000"/>
                </a:solidFill>
              </a:rPr>
            </a:br>
            <a:r>
              <a:rPr lang="ar-IQ" sz="2800" dirty="0" smtClean="0">
                <a:solidFill>
                  <a:srgbClr val="FFC000"/>
                </a:solidFill>
              </a:rPr>
              <a:t/>
            </a:r>
            <a:br>
              <a:rPr lang="ar-IQ" sz="2800" dirty="0" smtClean="0">
                <a:solidFill>
                  <a:srgbClr val="FFC000"/>
                </a:solidFill>
              </a:rPr>
            </a:br>
            <a:r>
              <a:rPr lang="ar-IQ" sz="2800" dirty="0" smtClean="0">
                <a:solidFill>
                  <a:srgbClr val="FFC000"/>
                </a:solidFill>
              </a:rPr>
              <a:t>2</a:t>
            </a:r>
            <a:r>
              <a:rPr lang="ar-IQ" sz="3100" dirty="0" smtClean="0">
                <a:solidFill>
                  <a:srgbClr val="FFC000"/>
                </a:solidFill>
              </a:rPr>
              <a:t>- النظرية  </a:t>
            </a:r>
            <a:r>
              <a:rPr lang="ar-IQ" sz="3100" dirty="0" err="1" smtClean="0">
                <a:solidFill>
                  <a:srgbClr val="FFC000"/>
                </a:solidFill>
              </a:rPr>
              <a:t>الموقفية</a:t>
            </a:r>
            <a:r>
              <a:rPr lang="ar-IQ" sz="3100" dirty="0" smtClean="0">
                <a:solidFill>
                  <a:srgbClr val="FFC000"/>
                </a:solidFill>
              </a:rPr>
              <a:t> </a:t>
            </a:r>
            <a:br>
              <a:rPr lang="ar-IQ" sz="3100" dirty="0" smtClean="0">
                <a:solidFill>
                  <a:srgbClr val="FFC000"/>
                </a:solidFill>
              </a:rPr>
            </a:br>
            <a:r>
              <a:rPr lang="ar-IQ" sz="3100" dirty="0" smtClean="0">
                <a:solidFill>
                  <a:srgbClr val="FFC000"/>
                </a:solidFill>
              </a:rPr>
              <a:t>لا يمكن تطبيق حلول عامة ومبادئ واحدة للحالات الادارية دون تمييز. </a:t>
            </a:r>
            <a:br>
              <a:rPr lang="ar-IQ" sz="3100" dirty="0" smtClean="0">
                <a:solidFill>
                  <a:srgbClr val="FFC000"/>
                </a:solidFill>
              </a:rPr>
            </a:br>
            <a:r>
              <a:rPr lang="ar-IQ" sz="3100" dirty="0" smtClean="0">
                <a:solidFill>
                  <a:srgbClr val="FFC000"/>
                </a:solidFill>
              </a:rPr>
              <a:t>فليس جميع العمال مدفوعين للعمل بسبب المال بل قد يكون هناك اسباب اخرى مثل: المكانة، القبول الاجتماعي او مزيج من هذه العوامل.</a:t>
            </a:r>
            <a:br>
              <a:rPr lang="ar-IQ" sz="3100" dirty="0" smtClean="0">
                <a:solidFill>
                  <a:srgbClr val="FFC000"/>
                </a:solidFill>
              </a:rPr>
            </a:br>
            <a:r>
              <a:rPr lang="ar-IQ" sz="3100" dirty="0">
                <a:solidFill>
                  <a:srgbClr val="FFC000"/>
                </a:solidFill>
              </a:rPr>
              <a:t/>
            </a:r>
            <a:br>
              <a:rPr lang="ar-IQ" sz="3100" dirty="0">
                <a:solidFill>
                  <a:srgbClr val="FFC000"/>
                </a:solidFill>
              </a:rPr>
            </a:br>
            <a:r>
              <a:rPr lang="ar-IQ" sz="3100" dirty="0" smtClean="0">
                <a:solidFill>
                  <a:srgbClr val="FFC000"/>
                </a:solidFill>
              </a:rPr>
              <a:t>3-نظرية (</a:t>
            </a:r>
            <a:r>
              <a:rPr lang="en-US" sz="3100" dirty="0" smtClean="0">
                <a:solidFill>
                  <a:srgbClr val="FFC000"/>
                </a:solidFill>
              </a:rPr>
              <a:t>(Z</a:t>
            </a:r>
            <a:r>
              <a:rPr lang="en-US" sz="3100" dirty="0">
                <a:solidFill>
                  <a:srgbClr val="FFC000"/>
                </a:solidFill>
              </a:rPr>
              <a:t/>
            </a:r>
            <a:br>
              <a:rPr lang="en-US" sz="3100" dirty="0">
                <a:solidFill>
                  <a:srgbClr val="FFC000"/>
                </a:solidFill>
              </a:rPr>
            </a:br>
            <a:r>
              <a:rPr lang="ar-IQ" sz="3100" dirty="0">
                <a:solidFill>
                  <a:srgbClr val="FFC000"/>
                </a:solidFill>
              </a:rPr>
              <a:t>قدم هذه النظرية ”أوجي </a:t>
            </a:r>
            <a:r>
              <a:rPr lang="en-US" sz="3100" dirty="0" err="1">
                <a:solidFill>
                  <a:srgbClr val="FFC000"/>
                </a:solidFill>
              </a:rPr>
              <a:t>W.Ouchi</a:t>
            </a:r>
            <a:r>
              <a:rPr lang="en-US" sz="3100" dirty="0">
                <a:solidFill>
                  <a:srgbClr val="FFC000"/>
                </a:solidFill>
              </a:rPr>
              <a:t> “ </a:t>
            </a:r>
            <a:r>
              <a:rPr lang="ar-IQ" sz="3100" dirty="0" smtClean="0">
                <a:solidFill>
                  <a:srgbClr val="FFC000"/>
                </a:solidFill>
              </a:rPr>
              <a:t> أمريكي </a:t>
            </a:r>
            <a:r>
              <a:rPr lang="ar-IQ" sz="3100" dirty="0">
                <a:solidFill>
                  <a:srgbClr val="FFC000"/>
                </a:solidFill>
              </a:rPr>
              <a:t>من أصل ياباني، في محاولة للربط بين ممارسات الادارة في الولايات المتحدة واليابان ووضعها في اطار واحد.</a:t>
            </a:r>
            <a:br>
              <a:rPr lang="ar-IQ" sz="3100" dirty="0">
                <a:solidFill>
                  <a:srgbClr val="FFC000"/>
                </a:solidFill>
              </a:rPr>
            </a:br>
            <a:r>
              <a:rPr lang="ar-IQ" sz="3100" dirty="0">
                <a:solidFill>
                  <a:srgbClr val="FFC000"/>
                </a:solidFill>
              </a:rPr>
              <a:t/>
            </a:r>
            <a:br>
              <a:rPr lang="ar-IQ" sz="3100" dirty="0">
                <a:solidFill>
                  <a:srgbClr val="FFC000"/>
                </a:solidFill>
              </a:rPr>
            </a:br>
            <a:r>
              <a:rPr lang="ar-IQ" sz="3100" dirty="0">
                <a:solidFill>
                  <a:srgbClr val="FFC000"/>
                </a:solidFill>
              </a:rPr>
              <a:t>أهم سمات نظرية </a:t>
            </a:r>
            <a:r>
              <a:rPr lang="en-US" sz="3100" dirty="0" smtClean="0">
                <a:solidFill>
                  <a:srgbClr val="FFC000"/>
                </a:solidFill>
              </a:rPr>
              <a:t>Z):</a:t>
            </a:r>
            <a:r>
              <a:rPr lang="ar-IQ" sz="3100" dirty="0" smtClean="0">
                <a:solidFill>
                  <a:srgbClr val="FFC000"/>
                </a:solidFill>
              </a:rPr>
              <a:t>)</a:t>
            </a:r>
            <a:r>
              <a:rPr lang="en-US" sz="3100" dirty="0">
                <a:solidFill>
                  <a:srgbClr val="FFC000"/>
                </a:solidFill>
              </a:rPr>
              <a:t/>
            </a:r>
            <a:br>
              <a:rPr lang="en-US" sz="3100" dirty="0">
                <a:solidFill>
                  <a:srgbClr val="FFC000"/>
                </a:solidFill>
              </a:rPr>
            </a:br>
            <a:r>
              <a:rPr lang="en-US" sz="3100" dirty="0">
                <a:solidFill>
                  <a:srgbClr val="FFC000"/>
                </a:solidFill>
              </a:rPr>
              <a:t> 1-</a:t>
            </a:r>
            <a:r>
              <a:rPr lang="ar-IQ" sz="3100" dirty="0">
                <a:solidFill>
                  <a:srgbClr val="FFC000"/>
                </a:solidFill>
              </a:rPr>
              <a:t>التوظيف طويل </a:t>
            </a:r>
            <a:r>
              <a:rPr lang="ar-IQ" sz="3100" dirty="0" smtClean="0">
                <a:solidFill>
                  <a:srgbClr val="FFC000"/>
                </a:solidFill>
              </a:rPr>
              <a:t>المدى.2-صنع </a:t>
            </a:r>
            <a:r>
              <a:rPr lang="ar-IQ" sz="3100" dirty="0">
                <a:solidFill>
                  <a:srgbClr val="FFC000"/>
                </a:solidFill>
              </a:rPr>
              <a:t>القرار </a:t>
            </a:r>
            <a:r>
              <a:rPr lang="ar-IQ" sz="3100" dirty="0" smtClean="0">
                <a:solidFill>
                  <a:srgbClr val="FFC000"/>
                </a:solidFill>
              </a:rPr>
              <a:t>جماعيا .   3-مسئولية فردية.</a:t>
            </a:r>
            <a:r>
              <a:rPr lang="ar-IQ" sz="3100" dirty="0">
                <a:solidFill>
                  <a:srgbClr val="FFC000"/>
                </a:solidFill>
              </a:rPr>
              <a:t/>
            </a:r>
            <a:br>
              <a:rPr lang="ar-IQ" sz="3100" dirty="0">
                <a:solidFill>
                  <a:srgbClr val="FFC000"/>
                </a:solidFill>
              </a:rPr>
            </a:br>
            <a:r>
              <a:rPr lang="ar-IQ" sz="3100" dirty="0">
                <a:solidFill>
                  <a:srgbClr val="FFC000"/>
                </a:solidFill>
              </a:rPr>
              <a:t>4-تقييم وترقية </a:t>
            </a:r>
            <a:r>
              <a:rPr lang="ar-IQ" sz="3100" dirty="0" smtClean="0">
                <a:solidFill>
                  <a:srgbClr val="FFC000"/>
                </a:solidFill>
              </a:rPr>
              <a:t>بطيئة.  5-رقابة ضمنية.   6-مسارات وظيفية.</a:t>
            </a:r>
            <a:r>
              <a:rPr lang="ar-IQ" sz="3100" dirty="0">
                <a:solidFill>
                  <a:srgbClr val="FFC000"/>
                </a:solidFill>
              </a:rPr>
              <a:t/>
            </a:r>
            <a:br>
              <a:rPr lang="ar-IQ" sz="3100" dirty="0">
                <a:solidFill>
                  <a:srgbClr val="FFC000"/>
                </a:solidFill>
              </a:rPr>
            </a:br>
            <a:r>
              <a:rPr lang="ar-IQ" sz="3100" dirty="0">
                <a:solidFill>
                  <a:srgbClr val="FFC000"/>
                </a:solidFill>
              </a:rPr>
              <a:t>7-اهتمام كلي بالموظف .</a:t>
            </a:r>
            <a:r>
              <a:rPr lang="ar-IQ" sz="2800" dirty="0">
                <a:solidFill>
                  <a:srgbClr val="FFC000"/>
                </a:solidFill>
              </a:rPr>
              <a:t/>
            </a:r>
            <a:br>
              <a:rPr lang="ar-IQ" sz="2800" dirty="0">
                <a:solidFill>
                  <a:srgbClr val="FFC000"/>
                </a:solidFill>
              </a:rPr>
            </a:br>
            <a:r>
              <a:rPr lang="ar-IQ" sz="2800" dirty="0">
                <a:solidFill>
                  <a:srgbClr val="FFC000"/>
                </a:solidFill>
              </a:rPr>
              <a:t/>
            </a:r>
            <a:br>
              <a:rPr lang="ar-IQ" sz="2800" dirty="0">
                <a:solidFill>
                  <a:srgbClr val="FFC000"/>
                </a:solidFill>
              </a:rPr>
            </a:br>
            <a:r>
              <a:rPr lang="ar-IQ" sz="2800" dirty="0" smtClean="0">
                <a:solidFill>
                  <a:srgbClr val="FFC000"/>
                </a:solidFill>
              </a:rPr>
              <a:t/>
            </a:r>
            <a:br>
              <a:rPr lang="ar-IQ" sz="2800" dirty="0" smtClean="0">
                <a:solidFill>
                  <a:srgbClr val="FFC000"/>
                </a:solidFill>
              </a:rPr>
            </a:br>
            <a:r>
              <a:rPr lang="ar-IQ" sz="2800" dirty="0">
                <a:solidFill>
                  <a:srgbClr val="FFC000"/>
                </a:solidFill>
              </a:rPr>
              <a:t/>
            </a:r>
            <a:br>
              <a:rPr lang="ar-IQ" sz="2800" dirty="0">
                <a:solidFill>
                  <a:srgbClr val="FFC000"/>
                </a:solidFill>
              </a:rPr>
            </a:br>
            <a:r>
              <a:rPr lang="ar-IQ" sz="2800" dirty="0" smtClean="0">
                <a:solidFill>
                  <a:srgbClr val="FFC000"/>
                </a:solidFill>
              </a:rPr>
              <a:t/>
            </a:r>
            <a:br>
              <a:rPr lang="ar-IQ" sz="2800" dirty="0" smtClean="0">
                <a:solidFill>
                  <a:srgbClr val="FFC000"/>
                </a:solidFill>
              </a:rPr>
            </a:br>
            <a:r>
              <a:rPr lang="ar-IQ" dirty="0">
                <a:solidFill>
                  <a:srgbClr val="FFC000"/>
                </a:solidFill>
              </a:rPr>
              <a:t/>
            </a:r>
            <a:br>
              <a:rPr lang="ar-IQ" dirty="0">
                <a:solidFill>
                  <a:srgbClr val="FFC000"/>
                </a:solidFill>
              </a:rPr>
            </a:br>
            <a:endParaRPr lang="ar-IQ" dirty="0">
              <a:solidFill>
                <a:srgbClr val="FFC000"/>
              </a:solidFill>
            </a:endParaRPr>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14</a:t>
            </a:fld>
            <a:endParaRPr lang="ar-IQ"/>
          </a:p>
        </p:txBody>
      </p:sp>
    </p:spTree>
    <p:extLst>
      <p:ext uri="{BB962C8B-B14F-4D97-AF65-F5344CB8AC3E}">
        <p14:creationId xmlns:p14="http://schemas.microsoft.com/office/powerpoint/2010/main" val="290913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normAutofit fontScale="90000"/>
          </a:bodyPr>
          <a:lstStyle/>
          <a:p>
            <a:r>
              <a:rPr lang="ar-IQ" dirty="0"/>
              <a:t>وظائف الادارة</a:t>
            </a:r>
            <a:br>
              <a:rPr lang="ar-IQ" dirty="0"/>
            </a:br>
            <a:endParaRPr lang="ar-IQ" dirty="0"/>
          </a:p>
        </p:txBody>
      </p:sp>
      <p:sp>
        <p:nvSpPr>
          <p:cNvPr id="3" name="عنصر نائب للمحتوى 2"/>
          <p:cNvSpPr>
            <a:spLocks noGrp="1"/>
          </p:cNvSpPr>
          <p:nvPr>
            <p:ph idx="1"/>
          </p:nvPr>
        </p:nvSpPr>
        <p:spPr>
          <a:xfrm>
            <a:off x="251520" y="1600200"/>
            <a:ext cx="8712968" cy="5141168"/>
          </a:xfrm>
          <a:solidFill>
            <a:schemeClr val="accent2">
              <a:lumMod val="40000"/>
              <a:lumOff val="60000"/>
            </a:schemeClr>
          </a:solidFill>
        </p:spPr>
        <p:txBody>
          <a:bodyPr>
            <a:normAutofit lnSpcReduction="10000"/>
          </a:bodyPr>
          <a:lstStyle/>
          <a:p>
            <a:r>
              <a:rPr lang="ar-IQ" sz="3500" dirty="0" smtClean="0"/>
              <a:t>1- التخطيط   </a:t>
            </a:r>
            <a:r>
              <a:rPr lang="en-US" sz="3500" dirty="0"/>
              <a:t>Planning</a:t>
            </a:r>
          </a:p>
          <a:p>
            <a:r>
              <a:rPr lang="ar-IQ" sz="3500" dirty="0"/>
              <a:t>تعريف التخطيط</a:t>
            </a:r>
          </a:p>
          <a:p>
            <a:r>
              <a:rPr lang="ar-IQ" sz="3500" dirty="0"/>
              <a:t>عملية وضع الاهداف وتحديد ما يجب القيام به </a:t>
            </a:r>
            <a:r>
              <a:rPr lang="ar-IQ" sz="3500" dirty="0" smtClean="0"/>
              <a:t>لإنجازها </a:t>
            </a:r>
            <a:r>
              <a:rPr lang="ar-IQ" sz="3500" dirty="0"/>
              <a:t>خلال فترة زمنية محددة.</a:t>
            </a:r>
          </a:p>
          <a:p>
            <a:r>
              <a:rPr lang="ar-IQ" sz="3500" dirty="0"/>
              <a:t>يتصف التخطيط بثلاث خصائص:</a:t>
            </a:r>
          </a:p>
          <a:p>
            <a:r>
              <a:rPr lang="ar-IQ" sz="3500" dirty="0"/>
              <a:t>1-توقعي ومستقبلي </a:t>
            </a:r>
            <a:r>
              <a:rPr lang="ar-IQ" sz="3500" dirty="0" smtClean="0"/>
              <a:t>( تأثير </a:t>
            </a:r>
            <a:r>
              <a:rPr lang="ar-IQ" sz="3500" dirty="0"/>
              <a:t>القرارات الحالية على الاحداث المستقبلية).</a:t>
            </a:r>
          </a:p>
          <a:p>
            <a:r>
              <a:rPr lang="ar-IQ" sz="3500" dirty="0"/>
              <a:t>2-يترجم بجملة من القرارات والإجراءات.</a:t>
            </a:r>
          </a:p>
          <a:p>
            <a:r>
              <a:rPr lang="ar-IQ" sz="3500" dirty="0"/>
              <a:t>3-يركز على الاهداف المستقبلية المرغوبة (كتوجه عام</a:t>
            </a:r>
            <a:r>
              <a:rPr lang="ar-IQ" sz="3500" dirty="0" smtClean="0"/>
              <a:t>).  </a:t>
            </a:r>
            <a:endParaRPr lang="ar-IQ" sz="3500" dirty="0"/>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15</a:t>
            </a:fld>
            <a:endParaRPr lang="ar-IQ"/>
          </a:p>
        </p:txBody>
      </p:sp>
    </p:spTree>
    <p:extLst>
      <p:ext uri="{BB962C8B-B14F-4D97-AF65-F5344CB8AC3E}">
        <p14:creationId xmlns:p14="http://schemas.microsoft.com/office/powerpoint/2010/main" val="179088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a:solidFill>
            <a:schemeClr val="accent5">
              <a:lumMod val="40000"/>
              <a:lumOff val="60000"/>
            </a:schemeClr>
          </a:solidFill>
        </p:spPr>
        <p:txBody>
          <a:bodyPr>
            <a:normAutofit/>
          </a:bodyPr>
          <a:lstStyle/>
          <a:p>
            <a:r>
              <a:rPr lang="ar-IQ" sz="3200" b="1" dirty="0"/>
              <a:t>المفاهيم الاساسية لعملية التخطيط </a:t>
            </a:r>
            <a:r>
              <a:rPr lang="ar-IQ" sz="3200" dirty="0"/>
              <a:t/>
            </a:r>
            <a:br>
              <a:rPr lang="ar-IQ" sz="3200" dirty="0"/>
            </a:br>
            <a:r>
              <a:rPr lang="ar-IQ" sz="3200" dirty="0"/>
              <a:t>1-غرض المنظمة: ركيزة الاساسية للمنظمة والسبب في وجود المنظمة. الغرض من وجود الجامعة تقديم خدمات تعليمية. والغرض من مستشفى تقديم الرعاية الصحية.</a:t>
            </a:r>
            <a:br>
              <a:rPr lang="ar-IQ" sz="3200" dirty="0"/>
            </a:br>
            <a:r>
              <a:rPr lang="ar-IQ" sz="3200" dirty="0"/>
              <a:t>2-مهمة المنظمة: المسار الذي يسلكه المديرون لإنجاز غرض المنظمة.</a:t>
            </a:r>
            <a:br>
              <a:rPr lang="ar-IQ" sz="3200" dirty="0"/>
            </a:br>
            <a:r>
              <a:rPr lang="ar-IQ" sz="3200" dirty="0" smtClean="0"/>
              <a:t>3-الهدف</a:t>
            </a:r>
            <a:r>
              <a:rPr lang="ar-IQ" sz="3200" dirty="0"/>
              <a:t>: ما يعمل المشروع على تحقيقه للوصول للغايات. لذا يكون الهدف اكثر تحديدا من </a:t>
            </a:r>
            <a:r>
              <a:rPr lang="ar-IQ" sz="3200" dirty="0" smtClean="0"/>
              <a:t>الغاية، </a:t>
            </a:r>
            <a:r>
              <a:rPr lang="ar-IQ" sz="3200" dirty="0"/>
              <a:t>مثل زيادة </a:t>
            </a:r>
            <a:r>
              <a:rPr lang="ar-IQ" sz="3200" dirty="0" smtClean="0"/>
              <a:t>الانتاجية . </a:t>
            </a:r>
            <a:br>
              <a:rPr lang="ar-IQ" sz="3200" dirty="0" smtClean="0"/>
            </a:br>
            <a:r>
              <a:rPr lang="ar-IQ" sz="3200" dirty="0" smtClean="0"/>
              <a:t>4- الخطة</a:t>
            </a:r>
            <a:r>
              <a:rPr lang="ar-IQ" sz="3200" dirty="0"/>
              <a:t>: ترجمة ما تم اعتماده.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16</a:t>
            </a:fld>
            <a:endParaRPr lang="ar-IQ"/>
          </a:p>
        </p:txBody>
      </p:sp>
    </p:spTree>
    <p:extLst>
      <p:ext uri="{BB962C8B-B14F-4D97-AF65-F5344CB8AC3E}">
        <p14:creationId xmlns:p14="http://schemas.microsoft.com/office/powerpoint/2010/main" val="126584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a:solidFill>
            <a:schemeClr val="accent2"/>
          </a:solidFill>
        </p:spPr>
        <p:txBody>
          <a:bodyPr>
            <a:normAutofit fontScale="90000"/>
          </a:bodyPr>
          <a:lstStyle/>
          <a:p>
            <a:r>
              <a:rPr lang="ar-IQ" dirty="0" smtClean="0"/>
              <a:t/>
            </a:r>
            <a:br>
              <a:rPr lang="ar-IQ" dirty="0" smtClean="0"/>
            </a:br>
            <a:r>
              <a:rPr lang="ar-IQ" dirty="0" smtClean="0"/>
              <a:t>عناصر </a:t>
            </a:r>
            <a:r>
              <a:rPr lang="ar-IQ" dirty="0"/>
              <a:t>التخطيط</a:t>
            </a:r>
            <a:br>
              <a:rPr lang="ar-IQ" dirty="0"/>
            </a:br>
            <a:endParaRPr lang="ar-IQ" dirty="0"/>
          </a:p>
        </p:txBody>
      </p:sp>
      <p:sp>
        <p:nvSpPr>
          <p:cNvPr id="3" name="عنصر نائب للمحتوى 2"/>
          <p:cNvSpPr>
            <a:spLocks noGrp="1"/>
          </p:cNvSpPr>
          <p:nvPr>
            <p:ph idx="1"/>
          </p:nvPr>
        </p:nvSpPr>
        <p:spPr>
          <a:xfrm>
            <a:off x="0" y="980728"/>
            <a:ext cx="9144000" cy="5877272"/>
          </a:xfrm>
          <a:solidFill>
            <a:schemeClr val="accent3">
              <a:lumMod val="40000"/>
              <a:lumOff val="60000"/>
            </a:schemeClr>
          </a:solidFill>
        </p:spPr>
        <p:txBody>
          <a:bodyPr>
            <a:normAutofit fontScale="25000" lnSpcReduction="20000"/>
          </a:bodyPr>
          <a:lstStyle/>
          <a:p>
            <a:pPr marL="0" indent="0">
              <a:buNone/>
            </a:pPr>
            <a:r>
              <a:rPr lang="ar-IQ" sz="12800" dirty="0" smtClean="0">
                <a:solidFill>
                  <a:srgbClr val="C00000"/>
                </a:solidFill>
              </a:rPr>
              <a:t>أولاً</a:t>
            </a:r>
            <a:r>
              <a:rPr lang="ar-IQ" sz="12800" dirty="0" smtClean="0"/>
              <a:t>: تحديد الغاية من انشاء المؤسسة ويشمل: </a:t>
            </a:r>
          </a:p>
          <a:p>
            <a:r>
              <a:rPr lang="ar-IQ" sz="12800" dirty="0" smtClean="0"/>
              <a:t>1-الغرض والسبب في انشاء المؤسسة، وهو ثابت لا يتغير. ويشترط في الغرض أن يكون: واضحاً، عاماً، شاملاً لجميع نشاطات المؤسسة، غير محدد المكان والزمان، جديرا باهتمام العاملين.</a:t>
            </a:r>
          </a:p>
          <a:p>
            <a:r>
              <a:rPr lang="ar-IQ" sz="12800" dirty="0" smtClean="0"/>
              <a:t>2-هدف المؤسسة، الذي تسعى المؤسسة الى تحقيقه وهو قابل للتغيير والتعديل.</a:t>
            </a:r>
          </a:p>
          <a:p>
            <a:r>
              <a:rPr lang="ar-IQ" sz="12800" dirty="0" smtClean="0"/>
              <a:t>       يجب أن تتوفر في الأهداف ، الشروط الآتية: </a:t>
            </a:r>
          </a:p>
          <a:p>
            <a:r>
              <a:rPr lang="ar-IQ" sz="12800" dirty="0" smtClean="0"/>
              <a:t>    1-واضحة محددة                </a:t>
            </a:r>
            <a:r>
              <a:rPr lang="en-US" sz="12800" dirty="0" smtClean="0"/>
              <a:t>Specific Smart</a:t>
            </a:r>
          </a:p>
          <a:p>
            <a:r>
              <a:rPr lang="en-US" sz="12800" dirty="0" smtClean="0"/>
              <a:t>    2-</a:t>
            </a:r>
            <a:r>
              <a:rPr lang="ar-IQ" sz="12800" dirty="0" smtClean="0"/>
              <a:t>قابلة للقياس     	 </a:t>
            </a:r>
            <a:r>
              <a:rPr lang="en-US" sz="12800" dirty="0" smtClean="0"/>
              <a:t>Measurable</a:t>
            </a:r>
          </a:p>
          <a:p>
            <a:r>
              <a:rPr lang="en-US" sz="12800" dirty="0" smtClean="0"/>
              <a:t>    3-</a:t>
            </a:r>
            <a:r>
              <a:rPr lang="ar-IQ" sz="12800" dirty="0" smtClean="0"/>
              <a:t>متفقاً عليها                     </a:t>
            </a:r>
            <a:r>
              <a:rPr lang="en-US" sz="12800" dirty="0" smtClean="0"/>
              <a:t>Agreed </a:t>
            </a:r>
          </a:p>
          <a:p>
            <a:r>
              <a:rPr lang="en-US" sz="12800" dirty="0" smtClean="0"/>
              <a:t>    4-</a:t>
            </a:r>
            <a:r>
              <a:rPr lang="ar-IQ" sz="12800" dirty="0" smtClean="0"/>
              <a:t>واقعية                        </a:t>
            </a:r>
            <a:r>
              <a:rPr lang="en-US" sz="12800" dirty="0" smtClean="0"/>
              <a:t>Realistic</a:t>
            </a:r>
          </a:p>
          <a:p>
            <a:r>
              <a:rPr lang="en-US" sz="12800" dirty="0" smtClean="0"/>
              <a:t>    5-</a:t>
            </a:r>
            <a:r>
              <a:rPr lang="ar-IQ" sz="12800" dirty="0" smtClean="0"/>
              <a:t>موقوتة            </a:t>
            </a:r>
            <a:r>
              <a:rPr lang="en-US" sz="12800" dirty="0" smtClean="0"/>
              <a:t>Time specific‌</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17</a:t>
            </a:fld>
            <a:endParaRPr lang="ar-IQ"/>
          </a:p>
        </p:txBody>
      </p:sp>
    </p:spTree>
    <p:extLst>
      <p:ext uri="{BB962C8B-B14F-4D97-AF65-F5344CB8AC3E}">
        <p14:creationId xmlns:p14="http://schemas.microsoft.com/office/powerpoint/2010/main" val="244642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amond(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amond(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amond(in)">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diamond(in)">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amond(in)">
                                      <p:cBhvr>
                                        <p:cTn id="34" dur="2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diamond(in)">
                                      <p:cBhvr>
                                        <p:cTn id="39" dur="2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diamond(in)">
                                      <p:cBhvr>
                                        <p:cTn id="44" dur="2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diamond(in)">
                                      <p:cBhvr>
                                        <p:cTn id="49" dur="20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diamond(in)">
                                      <p:cBhvr>
                                        <p:cTn id="54" dur="2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diamond(in)">
                                      <p:cBhvr>
                                        <p:cTn id="5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a:solidFill>
            <a:schemeClr val="bg1">
              <a:lumMod val="85000"/>
            </a:schemeClr>
          </a:solidFill>
        </p:spPr>
        <p:txBody>
          <a:bodyPr>
            <a:normAutofit/>
          </a:bodyPr>
          <a:lstStyle/>
          <a:p>
            <a:pPr algn="just"/>
            <a:r>
              <a:rPr lang="ar-IQ" sz="3200" b="1" dirty="0">
                <a:solidFill>
                  <a:schemeClr val="accent6">
                    <a:lumMod val="75000"/>
                  </a:schemeClr>
                </a:solidFill>
              </a:rPr>
              <a:t>تقسيم الخطط وفق المدى أو وفق المستوى </a:t>
            </a:r>
            <a:r>
              <a:rPr lang="ar-IQ" sz="3200" b="1" dirty="0" smtClean="0">
                <a:solidFill>
                  <a:schemeClr val="accent6">
                    <a:lumMod val="75000"/>
                  </a:schemeClr>
                </a:solidFill>
              </a:rPr>
              <a:t>التنظيمي:  </a:t>
            </a:r>
            <a:r>
              <a:rPr lang="ar-IQ" sz="3200" dirty="0">
                <a:solidFill>
                  <a:schemeClr val="accent6">
                    <a:lumMod val="75000"/>
                  </a:schemeClr>
                </a:solidFill>
              </a:rPr>
              <a:t/>
            </a:r>
            <a:br>
              <a:rPr lang="ar-IQ" sz="3200" dirty="0">
                <a:solidFill>
                  <a:schemeClr val="accent6">
                    <a:lumMod val="75000"/>
                  </a:schemeClr>
                </a:solidFill>
              </a:rPr>
            </a:br>
            <a:r>
              <a:rPr lang="ar-IQ" sz="3200" b="1" dirty="0">
                <a:solidFill>
                  <a:schemeClr val="accent6">
                    <a:lumMod val="75000"/>
                  </a:schemeClr>
                </a:solidFill>
              </a:rPr>
              <a:t>1-خطط </a:t>
            </a:r>
            <a:r>
              <a:rPr lang="ar-IQ" sz="3200" b="1" dirty="0" smtClean="0">
                <a:solidFill>
                  <a:schemeClr val="accent6">
                    <a:lumMod val="75000"/>
                  </a:schemeClr>
                </a:solidFill>
              </a:rPr>
              <a:t>استراتيجية</a:t>
            </a:r>
            <a:r>
              <a:rPr lang="ar-IQ" sz="3200" dirty="0" smtClean="0">
                <a:solidFill>
                  <a:schemeClr val="accent6">
                    <a:lumMod val="75000"/>
                  </a:schemeClr>
                </a:solidFill>
              </a:rPr>
              <a:t>: </a:t>
            </a:r>
            <a:r>
              <a:rPr lang="ar-IQ" sz="3200" dirty="0">
                <a:solidFill>
                  <a:schemeClr val="accent6">
                    <a:lumMod val="75000"/>
                  </a:schemeClr>
                </a:solidFill>
              </a:rPr>
              <a:t>اهداف مستقبلية عريضة مرتبطة بالمنظمة ككل تغطي فترة زمنية طويلة بغرض انجاز اهداف </a:t>
            </a:r>
            <a:r>
              <a:rPr lang="ar-IQ" sz="3200" dirty="0" smtClean="0">
                <a:solidFill>
                  <a:schemeClr val="accent6">
                    <a:lumMod val="75000"/>
                  </a:schemeClr>
                </a:solidFill>
              </a:rPr>
              <a:t>استراتيجية، </a:t>
            </a:r>
            <a:r>
              <a:rPr lang="ar-IQ" sz="3200" dirty="0">
                <a:solidFill>
                  <a:schemeClr val="accent6">
                    <a:lumMod val="75000"/>
                  </a:schemeClr>
                </a:solidFill>
              </a:rPr>
              <a:t>توضع من قبل الادارة العليا.</a:t>
            </a:r>
            <a:br>
              <a:rPr lang="ar-IQ" sz="3200" dirty="0">
                <a:solidFill>
                  <a:schemeClr val="accent6">
                    <a:lumMod val="75000"/>
                  </a:schemeClr>
                </a:solidFill>
              </a:rPr>
            </a:br>
            <a:r>
              <a:rPr lang="ar-IQ" sz="3200" dirty="0">
                <a:solidFill>
                  <a:schemeClr val="accent6">
                    <a:lumMod val="75000"/>
                  </a:schemeClr>
                </a:solidFill>
              </a:rPr>
              <a:t>2-</a:t>
            </a:r>
            <a:r>
              <a:rPr lang="ar-IQ" sz="3200" b="1" dirty="0">
                <a:solidFill>
                  <a:schemeClr val="accent6">
                    <a:lumMod val="75000"/>
                  </a:schemeClr>
                </a:solidFill>
              </a:rPr>
              <a:t>خطط تكتيكية</a:t>
            </a:r>
            <a:r>
              <a:rPr lang="ar-IQ" sz="3200" dirty="0">
                <a:solidFill>
                  <a:schemeClr val="accent6">
                    <a:lumMod val="75000"/>
                  </a:schemeClr>
                </a:solidFill>
              </a:rPr>
              <a:t>: مشتقه من الاهداف </a:t>
            </a:r>
            <a:r>
              <a:rPr lang="ar-IQ" sz="3200" dirty="0" smtClean="0">
                <a:solidFill>
                  <a:schemeClr val="accent6">
                    <a:lumMod val="75000"/>
                  </a:schemeClr>
                </a:solidFill>
              </a:rPr>
              <a:t>الاستراتيجية </a:t>
            </a:r>
            <a:r>
              <a:rPr lang="ar-IQ" sz="3200" dirty="0">
                <a:solidFill>
                  <a:schemeClr val="accent6">
                    <a:lumMod val="75000"/>
                  </a:schemeClr>
                </a:solidFill>
              </a:rPr>
              <a:t>وتترجم بعبارات قابلة للقياس. توضح ما يجب القيام به لإنجاز الاهداف </a:t>
            </a:r>
            <a:r>
              <a:rPr lang="ar-IQ" sz="3200" dirty="0" smtClean="0">
                <a:solidFill>
                  <a:schemeClr val="accent6">
                    <a:lumMod val="75000"/>
                  </a:schemeClr>
                </a:solidFill>
              </a:rPr>
              <a:t>الاستراتيجية تركز على </a:t>
            </a:r>
            <a:r>
              <a:rPr lang="ar-IQ" sz="3200" dirty="0">
                <a:solidFill>
                  <a:schemeClr val="accent6">
                    <a:lumMod val="75000"/>
                  </a:schemeClr>
                </a:solidFill>
              </a:rPr>
              <a:t>الاجل المتوسط. ويقوم </a:t>
            </a:r>
            <a:r>
              <a:rPr lang="ar-IQ" sz="3200" dirty="0" smtClean="0">
                <a:solidFill>
                  <a:schemeClr val="accent6">
                    <a:lumMod val="75000"/>
                  </a:schemeClr>
                </a:solidFill>
              </a:rPr>
              <a:t>بإعدادها </a:t>
            </a:r>
            <a:r>
              <a:rPr lang="ar-IQ" sz="3200" dirty="0">
                <a:solidFill>
                  <a:schemeClr val="accent6">
                    <a:lumMod val="75000"/>
                  </a:schemeClr>
                </a:solidFill>
              </a:rPr>
              <a:t>الادارة المتوسطة.</a:t>
            </a:r>
            <a:br>
              <a:rPr lang="ar-IQ" sz="3200" dirty="0">
                <a:solidFill>
                  <a:schemeClr val="accent6">
                    <a:lumMod val="75000"/>
                  </a:schemeClr>
                </a:solidFill>
              </a:rPr>
            </a:br>
            <a:r>
              <a:rPr lang="ar-IQ" sz="3200" dirty="0">
                <a:solidFill>
                  <a:schemeClr val="accent6">
                    <a:lumMod val="75000"/>
                  </a:schemeClr>
                </a:solidFill>
              </a:rPr>
              <a:t>3-</a:t>
            </a:r>
            <a:r>
              <a:rPr lang="ar-IQ" sz="3200" b="1" dirty="0">
                <a:solidFill>
                  <a:schemeClr val="accent6">
                    <a:lumMod val="75000"/>
                  </a:schemeClr>
                </a:solidFill>
              </a:rPr>
              <a:t>خطط تشغيلية</a:t>
            </a:r>
            <a:r>
              <a:rPr lang="ar-IQ" sz="3200" dirty="0">
                <a:solidFill>
                  <a:schemeClr val="accent6">
                    <a:lumMod val="75000"/>
                  </a:schemeClr>
                </a:solidFill>
              </a:rPr>
              <a:t>: اهداف مشتقه من الاهداف التكتيكية تعبر عن نتائج محددة وقابلة للقياس تركز على فترة زمنية اقل من سنة وتوضع من قبل الادارة الدنيا وتحدد ما يجب بالتفصيل.</a:t>
            </a: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18</a:t>
            </a:fld>
            <a:endParaRPr lang="ar-IQ"/>
          </a:p>
        </p:txBody>
      </p:sp>
    </p:spTree>
    <p:extLst>
      <p:ext uri="{BB962C8B-B14F-4D97-AF65-F5344CB8AC3E}">
        <p14:creationId xmlns:p14="http://schemas.microsoft.com/office/powerpoint/2010/main" val="139211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1">
              <a:lumMod val="40000"/>
              <a:lumOff val="60000"/>
            </a:schemeClr>
          </a:solidFill>
        </p:spPr>
        <p:txBody>
          <a:bodyPr/>
          <a:lstStyle/>
          <a:p>
            <a:r>
              <a:rPr lang="ar-IQ" sz="3200" b="1" dirty="0">
                <a:solidFill>
                  <a:schemeClr val="accent6">
                    <a:lumMod val="50000"/>
                  </a:schemeClr>
                </a:solidFill>
              </a:rPr>
              <a:t>ثانياً</a:t>
            </a:r>
            <a:r>
              <a:rPr lang="ar-IQ" sz="3200" dirty="0">
                <a:solidFill>
                  <a:schemeClr val="accent6">
                    <a:lumMod val="50000"/>
                  </a:schemeClr>
                </a:solidFill>
              </a:rPr>
              <a:t>: وضع خطة لتحقيق أهداف المؤسسة.</a:t>
            </a:r>
            <a:br>
              <a:rPr lang="ar-IQ" sz="3200" dirty="0">
                <a:solidFill>
                  <a:schemeClr val="accent6">
                    <a:lumMod val="50000"/>
                  </a:schemeClr>
                </a:solidFill>
              </a:rPr>
            </a:br>
            <a:r>
              <a:rPr lang="ar-IQ" sz="3200" dirty="0">
                <a:solidFill>
                  <a:schemeClr val="accent6">
                    <a:lumMod val="50000"/>
                  </a:schemeClr>
                </a:solidFill>
              </a:rPr>
              <a:t>فوائد وضع الاهداف للمنظمة: </a:t>
            </a:r>
            <a:br>
              <a:rPr lang="ar-IQ" sz="3200" dirty="0">
                <a:solidFill>
                  <a:schemeClr val="accent6">
                    <a:lumMod val="50000"/>
                  </a:schemeClr>
                </a:solidFill>
              </a:rPr>
            </a:br>
            <a:r>
              <a:rPr lang="ar-IQ" sz="3200" dirty="0">
                <a:solidFill>
                  <a:schemeClr val="accent6">
                    <a:lumMod val="50000"/>
                  </a:schemeClr>
                </a:solidFill>
              </a:rPr>
              <a:t>1-تحسين مستوى الاداء.</a:t>
            </a:r>
            <a:br>
              <a:rPr lang="ar-IQ" sz="3200" dirty="0">
                <a:solidFill>
                  <a:schemeClr val="accent6">
                    <a:lumMod val="50000"/>
                  </a:schemeClr>
                </a:solidFill>
              </a:rPr>
            </a:br>
            <a:r>
              <a:rPr lang="ar-IQ" sz="3200" dirty="0">
                <a:solidFill>
                  <a:schemeClr val="accent6">
                    <a:lumMod val="50000"/>
                  </a:schemeClr>
                </a:solidFill>
              </a:rPr>
              <a:t>2-توضيح النتائج المتوقعة.</a:t>
            </a:r>
            <a:br>
              <a:rPr lang="ar-IQ" sz="3200" dirty="0">
                <a:solidFill>
                  <a:schemeClr val="accent6">
                    <a:lumMod val="50000"/>
                  </a:schemeClr>
                </a:solidFill>
              </a:rPr>
            </a:br>
            <a:r>
              <a:rPr lang="ar-IQ" sz="3200" dirty="0">
                <a:solidFill>
                  <a:schemeClr val="accent6">
                    <a:lumMod val="50000"/>
                  </a:schemeClr>
                </a:solidFill>
              </a:rPr>
              <a:t>3-تساعد في الرقابة.</a:t>
            </a:r>
            <a:br>
              <a:rPr lang="ar-IQ" sz="3200" dirty="0">
                <a:solidFill>
                  <a:schemeClr val="accent6">
                    <a:lumMod val="50000"/>
                  </a:schemeClr>
                </a:solidFill>
              </a:rPr>
            </a:br>
            <a:r>
              <a:rPr lang="ar-IQ" sz="3200" dirty="0">
                <a:solidFill>
                  <a:schemeClr val="accent6">
                    <a:lumMod val="50000"/>
                  </a:schemeClr>
                </a:solidFill>
              </a:rPr>
              <a:t>4-زيادة </a:t>
            </a:r>
            <a:r>
              <a:rPr lang="ar-IQ" sz="3200" dirty="0" smtClean="0">
                <a:solidFill>
                  <a:schemeClr val="accent6">
                    <a:lumMod val="50000"/>
                  </a:schemeClr>
                </a:solidFill>
              </a:rPr>
              <a:t>الدافعية </a:t>
            </a:r>
            <a:r>
              <a:rPr lang="ar-IQ" sz="3200" dirty="0">
                <a:solidFill>
                  <a:schemeClr val="accent6">
                    <a:lumMod val="50000"/>
                  </a:schemeClr>
                </a:solidFill>
              </a:rPr>
              <a:t>نتيجة انجاز الاهداف.</a:t>
            </a:r>
            <a:br>
              <a:rPr lang="ar-IQ" sz="3200" dirty="0">
                <a:solidFill>
                  <a:schemeClr val="accent6">
                    <a:lumMod val="50000"/>
                  </a:schemeClr>
                </a:solidFill>
              </a:rPr>
            </a:br>
            <a:r>
              <a:rPr lang="ar-IQ" sz="3200" b="1" dirty="0">
                <a:solidFill>
                  <a:schemeClr val="accent6">
                    <a:lumMod val="50000"/>
                  </a:schemeClr>
                </a:solidFill>
              </a:rPr>
              <a:t>أقسام الخطط:</a:t>
            </a:r>
            <a:r>
              <a:rPr lang="ar-IQ" sz="3200" dirty="0">
                <a:solidFill>
                  <a:schemeClr val="accent6">
                    <a:lumMod val="50000"/>
                  </a:schemeClr>
                </a:solidFill>
              </a:rPr>
              <a:t/>
            </a:r>
            <a:br>
              <a:rPr lang="ar-IQ" sz="3200" dirty="0">
                <a:solidFill>
                  <a:schemeClr val="accent6">
                    <a:lumMod val="50000"/>
                  </a:schemeClr>
                </a:solidFill>
              </a:rPr>
            </a:br>
            <a:r>
              <a:rPr lang="ar-IQ" sz="3200" dirty="0">
                <a:solidFill>
                  <a:schemeClr val="accent6">
                    <a:lumMod val="50000"/>
                  </a:schemeClr>
                </a:solidFill>
              </a:rPr>
              <a:t>تقسيم الخطط وفق الزمن </a:t>
            </a:r>
            <a:br>
              <a:rPr lang="ar-IQ" sz="3200" dirty="0">
                <a:solidFill>
                  <a:schemeClr val="accent6">
                    <a:lumMod val="50000"/>
                  </a:schemeClr>
                </a:solidFill>
              </a:rPr>
            </a:br>
            <a:r>
              <a:rPr lang="ar-IQ" sz="3200" dirty="0">
                <a:solidFill>
                  <a:schemeClr val="accent6">
                    <a:lumMod val="50000"/>
                  </a:schemeClr>
                </a:solidFill>
              </a:rPr>
              <a:t>1-خطة قصيرة الاجل: اقل من عام.</a:t>
            </a:r>
            <a:br>
              <a:rPr lang="ar-IQ" sz="3200" dirty="0">
                <a:solidFill>
                  <a:schemeClr val="accent6">
                    <a:lumMod val="50000"/>
                  </a:schemeClr>
                </a:solidFill>
              </a:rPr>
            </a:br>
            <a:r>
              <a:rPr lang="ar-IQ" sz="3200" dirty="0">
                <a:solidFill>
                  <a:schemeClr val="accent6">
                    <a:lumMod val="50000"/>
                  </a:schemeClr>
                </a:solidFill>
              </a:rPr>
              <a:t>2-خطط متوسطة الاجل: أكثر من عام واقل من خمسة سنوات.</a:t>
            </a:r>
            <a:br>
              <a:rPr lang="ar-IQ" sz="3200" dirty="0">
                <a:solidFill>
                  <a:schemeClr val="accent6">
                    <a:lumMod val="50000"/>
                  </a:schemeClr>
                </a:solidFill>
              </a:rPr>
            </a:br>
            <a:r>
              <a:rPr lang="ar-IQ" sz="3200" dirty="0">
                <a:solidFill>
                  <a:schemeClr val="accent6">
                    <a:lumMod val="50000"/>
                  </a:schemeClr>
                </a:solidFill>
              </a:rPr>
              <a:t>3-خطط طويلة  الاجل: أكثر من خمس سنوات. </a:t>
            </a: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19</a:t>
            </a:fld>
            <a:endParaRPr lang="ar-IQ"/>
          </a:p>
        </p:txBody>
      </p:sp>
    </p:spTree>
    <p:extLst>
      <p:ext uri="{BB962C8B-B14F-4D97-AF65-F5344CB8AC3E}">
        <p14:creationId xmlns:p14="http://schemas.microsoft.com/office/powerpoint/2010/main" val="65258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5"/>
            <a:ext cx="7772400" cy="1080120"/>
          </a:xfrm>
          <a:solidFill>
            <a:schemeClr val="accent6">
              <a:lumMod val="60000"/>
              <a:lumOff val="40000"/>
            </a:schemeClr>
          </a:solidFill>
        </p:spPr>
        <p:txBody>
          <a:bodyPr/>
          <a:lstStyle/>
          <a:p>
            <a:r>
              <a:rPr lang="ar-IQ" dirty="0" smtClean="0">
                <a:solidFill>
                  <a:srgbClr val="00B050"/>
                </a:solidFill>
              </a:rPr>
              <a:t>مفهوم الادارة </a:t>
            </a:r>
            <a:endParaRPr lang="ar-IQ" dirty="0">
              <a:solidFill>
                <a:srgbClr val="00B050"/>
              </a:solidFill>
            </a:endParaRPr>
          </a:p>
        </p:txBody>
      </p:sp>
      <p:sp>
        <p:nvSpPr>
          <p:cNvPr id="3" name="عنوان فرعي 2"/>
          <p:cNvSpPr>
            <a:spLocks noGrp="1"/>
          </p:cNvSpPr>
          <p:nvPr>
            <p:ph type="subTitle" idx="1"/>
          </p:nvPr>
        </p:nvSpPr>
        <p:spPr>
          <a:xfrm>
            <a:off x="395536" y="1628800"/>
            <a:ext cx="8424936" cy="4680520"/>
          </a:xfrm>
          <a:solidFill>
            <a:schemeClr val="accent3">
              <a:lumMod val="60000"/>
              <a:lumOff val="40000"/>
            </a:schemeClr>
          </a:solidFill>
        </p:spPr>
        <p:txBody>
          <a:bodyPr>
            <a:normAutofit fontScale="85000" lnSpcReduction="20000"/>
          </a:bodyPr>
          <a:lstStyle/>
          <a:p>
            <a:r>
              <a:rPr lang="ar-IQ" sz="3800" b="1" dirty="0" smtClean="0">
                <a:solidFill>
                  <a:srgbClr val="0070C0"/>
                </a:solidFill>
              </a:rPr>
              <a:t>الادارة لغة</a:t>
            </a:r>
            <a:r>
              <a:rPr lang="ar-IQ" sz="3800" dirty="0" smtClean="0">
                <a:solidFill>
                  <a:srgbClr val="0070C0"/>
                </a:solidFill>
              </a:rPr>
              <a:t>: </a:t>
            </a:r>
          </a:p>
          <a:p>
            <a:r>
              <a:rPr lang="ar-IQ" sz="3800" dirty="0" smtClean="0">
                <a:solidFill>
                  <a:srgbClr val="0070C0"/>
                </a:solidFill>
              </a:rPr>
              <a:t>هي مصدر أدار يدير إدارة ، تقول العرب: أدرت الشيء أديره إدارة، وأدار الشيء يديره إدارة ، ويريدون من ذلك التدوير للشيء دورانا ذات اليمين وذات الشمال ، ويستعمل الفعل لازما أيضا ، فيقال: دار الشيء يدور دورانا.</a:t>
            </a:r>
          </a:p>
          <a:p>
            <a:r>
              <a:rPr lang="ar-IQ" sz="3800" b="1" dirty="0" smtClean="0">
                <a:solidFill>
                  <a:srgbClr val="0070C0"/>
                </a:solidFill>
              </a:rPr>
              <a:t>الادارة اصطلاحاً:</a:t>
            </a:r>
          </a:p>
          <a:p>
            <a:r>
              <a:rPr lang="ar-IQ" sz="3800" dirty="0" smtClean="0">
                <a:solidFill>
                  <a:srgbClr val="0070C0"/>
                </a:solidFill>
              </a:rPr>
              <a:t> ((وظيفة تنفيذ الأعمال عن طريق الآخرين باستخدام التخطيط والتنظيم والتوجيه والرقابة وذلك من أجل تحقيق أهداف المنظمة بكفاية وفاعلية مع مراعاة المؤثرات الداخلية والخارجية على بيئة العمل)).</a:t>
            </a:r>
          </a:p>
          <a:p>
            <a:endParaRPr lang="ar-IQ" dirty="0" smtClean="0"/>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2</a:t>
            </a:fld>
            <a:endParaRPr lang="ar-IQ"/>
          </a:p>
        </p:txBody>
      </p:sp>
    </p:spTree>
    <p:extLst>
      <p:ext uri="{BB962C8B-B14F-4D97-AF65-F5344CB8AC3E}">
        <p14:creationId xmlns:p14="http://schemas.microsoft.com/office/powerpoint/2010/main" val="88621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p:tgtEl>
                                          <p:spTgt spid="3">
                                            <p:bg/>
                                          </p:spTgt>
                                        </p:tgtEl>
                                        <p:attrNameLst>
                                          <p:attrName>ppt_y</p:attrName>
                                        </p:attrNameLst>
                                      </p:cBhvr>
                                      <p:tavLst>
                                        <p:tav tm="0">
                                          <p:val>
                                            <p:strVal val="#ppt_y+#ppt_h*1.125000"/>
                                          </p:val>
                                        </p:tav>
                                        <p:tav tm="100000">
                                          <p:val>
                                            <p:strVal val="#ppt_y"/>
                                          </p:val>
                                        </p:tav>
                                      </p:tavLst>
                                    </p:anim>
                                    <p:animEffect transition="in" filter="wipe(up)">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a:solidFill>
            <a:schemeClr val="accent4">
              <a:lumMod val="40000"/>
              <a:lumOff val="60000"/>
            </a:schemeClr>
          </a:solidFill>
        </p:spPr>
        <p:txBody>
          <a:bodyPr>
            <a:normAutofit/>
          </a:bodyPr>
          <a:lstStyle/>
          <a:p>
            <a:r>
              <a:rPr lang="ar-IQ" sz="3200" b="1" dirty="0"/>
              <a:t>تقسيم الخطط </a:t>
            </a:r>
            <a:r>
              <a:rPr lang="ar-IQ" sz="3200" b="1" dirty="0" smtClean="0"/>
              <a:t> وفق </a:t>
            </a:r>
            <a:r>
              <a:rPr lang="ar-IQ" sz="3200" b="1" dirty="0"/>
              <a:t>الاستخدام </a:t>
            </a:r>
            <a:r>
              <a:rPr lang="ar-IQ" sz="3200" dirty="0"/>
              <a:t/>
            </a:r>
            <a:br>
              <a:rPr lang="ar-IQ" sz="3200" dirty="0"/>
            </a:br>
            <a:r>
              <a:rPr lang="ar-IQ" sz="3200" dirty="0"/>
              <a:t>أولاً: </a:t>
            </a:r>
            <a:r>
              <a:rPr lang="ar-IQ" sz="3200" b="1" dirty="0"/>
              <a:t>خطط لمرة واحدة</a:t>
            </a:r>
            <a:r>
              <a:rPr lang="ar-IQ" sz="3200" dirty="0"/>
              <a:t>: تهدف الى انجاز </a:t>
            </a:r>
            <a:r>
              <a:rPr lang="ar-IQ" sz="3200" dirty="0" smtClean="0"/>
              <a:t>هدف </a:t>
            </a:r>
            <a:r>
              <a:rPr lang="ar-IQ" sz="3200" dirty="0"/>
              <a:t>محدد وبمجرد </a:t>
            </a:r>
            <a:r>
              <a:rPr lang="ar-IQ" sz="3200" dirty="0" smtClean="0"/>
              <a:t>إنجازه </a:t>
            </a:r>
            <a:r>
              <a:rPr lang="ar-IQ" sz="3200" dirty="0"/>
              <a:t>لا يتكرر مستقبلا، وهي على نوعين:</a:t>
            </a:r>
            <a:br>
              <a:rPr lang="ar-IQ" sz="3200" dirty="0"/>
            </a:br>
            <a:r>
              <a:rPr lang="ar-IQ" sz="3200" dirty="0"/>
              <a:t>1-خطة البرنامج  </a:t>
            </a:r>
            <a:r>
              <a:rPr lang="en-US" sz="3200" dirty="0"/>
              <a:t>Program: </a:t>
            </a:r>
            <a:r>
              <a:rPr lang="ar-IQ" sz="3200" dirty="0"/>
              <a:t>يتكون البرنامج من عدة مشاريع.</a:t>
            </a:r>
            <a:br>
              <a:rPr lang="ar-IQ" sz="3200" dirty="0"/>
            </a:br>
            <a:r>
              <a:rPr lang="ar-IQ" sz="3200" dirty="0"/>
              <a:t>2-خطة المشروع </a:t>
            </a:r>
            <a:r>
              <a:rPr lang="en-US" sz="3200" dirty="0"/>
              <a:t>Project : </a:t>
            </a:r>
            <a:r>
              <a:rPr lang="ar-IQ" sz="3200" dirty="0"/>
              <a:t>تتضمن مشروعا واحدا يحقق هدفا واحدا.</a:t>
            </a:r>
            <a:br>
              <a:rPr lang="ar-IQ" sz="3200" dirty="0"/>
            </a:br>
            <a:r>
              <a:rPr lang="ar-IQ" sz="3200" dirty="0"/>
              <a:t>ثانياً: </a:t>
            </a:r>
            <a:r>
              <a:rPr lang="ar-IQ" sz="3200" b="1" dirty="0"/>
              <a:t>خطط مستمرة</a:t>
            </a:r>
            <a:r>
              <a:rPr lang="ar-IQ" sz="3200" dirty="0"/>
              <a:t>: هي خطط تهدف الى الارشاد </a:t>
            </a:r>
            <a:r>
              <a:rPr lang="ar-IQ" sz="3200" dirty="0" smtClean="0"/>
              <a:t>والتوجيه </a:t>
            </a:r>
            <a:r>
              <a:rPr lang="ar-IQ" sz="3200" dirty="0"/>
              <a:t>المستمر </a:t>
            </a:r>
            <a:r>
              <a:rPr lang="ar-IQ" sz="3200" dirty="0" smtClean="0"/>
              <a:t>لأداء </a:t>
            </a:r>
            <a:r>
              <a:rPr lang="ar-IQ" sz="3200" dirty="0"/>
              <a:t>انشطة </a:t>
            </a:r>
            <a:r>
              <a:rPr lang="ar-IQ" sz="3200" dirty="0" smtClean="0"/>
              <a:t>المؤسسة، وتشمل:</a:t>
            </a:r>
            <a:br>
              <a:rPr lang="ar-IQ" sz="3200" dirty="0" smtClean="0"/>
            </a:br>
            <a:r>
              <a:rPr lang="ar-IQ" sz="3200" dirty="0" smtClean="0"/>
              <a:t>1- السياسات </a:t>
            </a:r>
            <a:r>
              <a:rPr lang="en-US" sz="3200" dirty="0" smtClean="0"/>
              <a:t>Policies:</a:t>
            </a:r>
            <a:r>
              <a:rPr lang="ar-IQ" sz="3200" dirty="0" smtClean="0"/>
              <a:t>مرشد </a:t>
            </a:r>
            <a:r>
              <a:rPr lang="ar-IQ" sz="3200" dirty="0"/>
              <a:t>عام يحدد القواعد والاطر التي تعمل من خلالها </a:t>
            </a:r>
            <a:r>
              <a:rPr lang="ar-IQ" sz="3200" dirty="0" smtClean="0"/>
              <a:t>المنظمة.</a:t>
            </a:r>
            <a:br>
              <a:rPr lang="ar-IQ" sz="3200" dirty="0" smtClean="0"/>
            </a:br>
            <a:r>
              <a:rPr lang="ar-IQ" sz="3200" dirty="0" smtClean="0"/>
              <a:t>2-الاجراءات </a:t>
            </a:r>
            <a:r>
              <a:rPr lang="en-US" sz="3200" dirty="0" smtClean="0"/>
              <a:t>Procedures</a:t>
            </a:r>
            <a:r>
              <a:rPr lang="en-US" sz="3200" dirty="0"/>
              <a:t>: </a:t>
            </a:r>
            <a:r>
              <a:rPr lang="ar-IQ" sz="3200" dirty="0"/>
              <a:t>سلسلة محددة مسبقا من الخطوات المطلوب اتخاذها لمواجهة ظروف مستمرة ومتكررة.</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20</a:t>
            </a:fld>
            <a:endParaRPr lang="ar-IQ"/>
          </a:p>
        </p:txBody>
      </p:sp>
    </p:spTree>
    <p:extLst>
      <p:ext uri="{BB962C8B-B14F-4D97-AF65-F5344CB8AC3E}">
        <p14:creationId xmlns:p14="http://schemas.microsoft.com/office/powerpoint/2010/main" val="125698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3">
              <a:lumMod val="40000"/>
              <a:lumOff val="60000"/>
            </a:schemeClr>
          </a:solidFill>
        </p:spPr>
        <p:txBody>
          <a:bodyPr>
            <a:normAutofit fontScale="90000"/>
          </a:bodyPr>
          <a:lstStyle/>
          <a:p>
            <a:r>
              <a:rPr lang="ar-IQ" sz="3600" dirty="0" smtClean="0"/>
              <a:t/>
            </a:r>
            <a:br>
              <a:rPr lang="ar-IQ" sz="3600" dirty="0" smtClean="0"/>
            </a:br>
            <a:r>
              <a:rPr lang="ar-IQ" sz="3600" dirty="0" smtClean="0"/>
              <a:t>3-القواعد </a:t>
            </a:r>
            <a:r>
              <a:rPr lang="en-US" sz="3600" dirty="0" smtClean="0"/>
              <a:t> Rules:</a:t>
            </a:r>
            <a:r>
              <a:rPr lang="ar-IQ" sz="3600" dirty="0" smtClean="0"/>
              <a:t>تحدد </a:t>
            </a:r>
            <a:r>
              <a:rPr lang="ar-IQ" sz="3600" dirty="0"/>
              <a:t>التصرفات الواجب القيام بها في ظل موقف معين.</a:t>
            </a:r>
            <a:br>
              <a:rPr lang="ar-IQ" sz="3600" dirty="0"/>
            </a:br>
            <a:r>
              <a:rPr lang="ar-IQ" sz="3600" dirty="0" smtClean="0"/>
              <a:t>4-الميزانيات</a:t>
            </a:r>
            <a:r>
              <a:rPr lang="en-US" sz="3600" dirty="0" smtClean="0"/>
              <a:t>Budgets: </a:t>
            </a:r>
            <a:r>
              <a:rPr lang="ar-IQ" sz="3600" dirty="0"/>
              <a:t>خطة تصاغ في شكل أرقام قد </a:t>
            </a:r>
            <a:r>
              <a:rPr lang="ar-IQ" sz="3600" dirty="0" smtClean="0"/>
              <a:t>تكون مبالغ </a:t>
            </a:r>
            <a:r>
              <a:rPr lang="ar-IQ" sz="3600" dirty="0"/>
              <a:t>مالية أو ساعات عمل أو وحدات إنتاج، أو عدداً من الموارد البشرية المخصصة لنشاط معين خلال مدة معينة كسنة مثلاً .</a:t>
            </a:r>
            <a:r>
              <a:rPr lang="ar-IQ" sz="3200" b="1" dirty="0"/>
              <a:t/>
            </a:r>
            <a:br>
              <a:rPr lang="ar-IQ" sz="3200" b="1" dirty="0"/>
            </a:br>
            <a:r>
              <a:rPr lang="ar-IQ" sz="3200" b="1" dirty="0"/>
              <a:t/>
            </a:r>
            <a:br>
              <a:rPr lang="ar-IQ" sz="3200" b="1" dirty="0"/>
            </a:br>
            <a:r>
              <a:rPr lang="ar-IQ" sz="3200" b="1" dirty="0" smtClean="0"/>
              <a:t>خطوات </a:t>
            </a:r>
            <a:r>
              <a:rPr lang="ar-IQ" sz="3200" b="1" dirty="0"/>
              <a:t>عملية التخطيط </a:t>
            </a:r>
            <a:r>
              <a:rPr lang="ar-IQ" sz="3200" dirty="0"/>
              <a:t/>
            </a:r>
            <a:br>
              <a:rPr lang="ar-IQ" sz="3200" dirty="0"/>
            </a:br>
            <a:r>
              <a:rPr lang="ar-IQ" sz="3200" dirty="0"/>
              <a:t>1-تحديد الاهداف</a:t>
            </a:r>
            <a:br>
              <a:rPr lang="ar-IQ" sz="3200" dirty="0"/>
            </a:br>
            <a:r>
              <a:rPr lang="ar-IQ" sz="3200" dirty="0"/>
              <a:t>2-تحديد الموقف الحالي</a:t>
            </a:r>
            <a:br>
              <a:rPr lang="ar-IQ" sz="3200" dirty="0"/>
            </a:br>
            <a:r>
              <a:rPr lang="ar-IQ" sz="3200" dirty="0"/>
              <a:t>3-وضع الافتراضات بشأن الظروف المستقبلة</a:t>
            </a:r>
            <a:br>
              <a:rPr lang="ar-IQ" sz="3200" dirty="0"/>
            </a:br>
            <a:r>
              <a:rPr lang="ar-IQ" sz="3200" dirty="0"/>
              <a:t>4-تحديد البدائل والاختيار بينها</a:t>
            </a:r>
            <a:br>
              <a:rPr lang="ar-IQ" sz="3200" dirty="0"/>
            </a:br>
            <a:r>
              <a:rPr lang="ar-IQ" sz="3200" dirty="0"/>
              <a:t>5-التنفيذ وتقييم النتائج </a:t>
            </a:r>
            <a:r>
              <a:rPr lang="ar-IQ" sz="3200" dirty="0" smtClean="0"/>
              <a:t>.</a:t>
            </a: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21</a:t>
            </a:fld>
            <a:endParaRPr lang="ar-IQ"/>
          </a:p>
        </p:txBody>
      </p:sp>
    </p:spTree>
    <p:extLst>
      <p:ext uri="{BB962C8B-B14F-4D97-AF65-F5344CB8AC3E}">
        <p14:creationId xmlns:p14="http://schemas.microsoft.com/office/powerpoint/2010/main" val="340272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a:solidFill>
            <a:schemeClr val="accent1">
              <a:lumMod val="20000"/>
              <a:lumOff val="80000"/>
            </a:schemeClr>
          </a:solidFill>
        </p:spPr>
        <p:txBody>
          <a:bodyPr>
            <a:normAutofit fontScale="90000"/>
          </a:bodyPr>
          <a:lstStyle/>
          <a:p>
            <a:r>
              <a:rPr lang="ar-IQ" dirty="0" smtClean="0">
                <a:solidFill>
                  <a:srgbClr val="FF0000"/>
                </a:solidFill>
              </a:rPr>
              <a:t/>
            </a:r>
            <a:br>
              <a:rPr lang="ar-IQ" dirty="0" smtClean="0">
                <a:solidFill>
                  <a:srgbClr val="FF0000"/>
                </a:solidFill>
              </a:rPr>
            </a:br>
            <a:r>
              <a:rPr lang="ar-IQ" dirty="0" smtClean="0">
                <a:solidFill>
                  <a:srgbClr val="FF0000"/>
                </a:solidFill>
              </a:rPr>
              <a:t>مفهوم </a:t>
            </a:r>
            <a:r>
              <a:rPr lang="ar-IQ" dirty="0">
                <a:solidFill>
                  <a:srgbClr val="FF0000"/>
                </a:solidFill>
              </a:rPr>
              <a:t>التخطيط الإسلامي : </a:t>
            </a:r>
            <a:br>
              <a:rPr lang="ar-IQ" dirty="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251520" y="908720"/>
            <a:ext cx="8784976" cy="5832648"/>
          </a:xfrm>
          <a:solidFill>
            <a:schemeClr val="accent2">
              <a:lumMod val="20000"/>
              <a:lumOff val="80000"/>
            </a:schemeClr>
          </a:solidFill>
        </p:spPr>
        <p:txBody>
          <a:bodyPr>
            <a:normAutofit fontScale="25000" lnSpcReduction="20000"/>
          </a:bodyPr>
          <a:lstStyle/>
          <a:p>
            <a:r>
              <a:rPr lang="ar-IQ" sz="12800" dirty="0" smtClean="0"/>
              <a:t>التخطيط </a:t>
            </a:r>
            <a:r>
              <a:rPr lang="ar-IQ" sz="12800" dirty="0"/>
              <a:t>الاسلامي هو (( أسلوب جماعي يأخذ بالأسباب لمواجهة توقعات مستقبلية ، ويعتمد على منهج فكري عقدي ـ الإيمان بالقدر والتوكل على الله ـ ويسعى لتحقيق هدف شرعي ـ عبادة الله وتعمير الكون)) . </a:t>
            </a:r>
          </a:p>
          <a:p>
            <a:r>
              <a:rPr lang="ar-IQ" sz="12800" dirty="0"/>
              <a:t>نموذج التخطيط الإسلامي في القرآن الكريم : </a:t>
            </a:r>
          </a:p>
          <a:p>
            <a:r>
              <a:rPr lang="ar-IQ" sz="12800" dirty="0"/>
              <a:t>-قصة يوسف عليه السلام</a:t>
            </a:r>
          </a:p>
          <a:p>
            <a:r>
              <a:rPr lang="ar-IQ" sz="12800" dirty="0" smtClean="0"/>
              <a:t>اتضحت </a:t>
            </a:r>
            <a:r>
              <a:rPr lang="ar-IQ" sz="12800" dirty="0"/>
              <a:t>فيها أركان الموازنة التخطيطية كما يلي :</a:t>
            </a:r>
          </a:p>
          <a:p>
            <a:r>
              <a:rPr lang="ar-IQ" sz="12800" dirty="0"/>
              <a:t>  1-الموازنة بين الإنتاج الزراعي </a:t>
            </a:r>
            <a:r>
              <a:rPr lang="ar-IQ" sz="12800" dirty="0" smtClean="0"/>
              <a:t>والاستهلاك </a:t>
            </a:r>
            <a:r>
              <a:rPr lang="ar-IQ" sz="12800" dirty="0"/>
              <a:t>.</a:t>
            </a:r>
          </a:p>
          <a:p>
            <a:r>
              <a:rPr lang="ar-IQ" sz="12800" dirty="0"/>
              <a:t>  2-عنصر الزمن واضح من خلال وضع خطتين سبعيتين </a:t>
            </a:r>
            <a:r>
              <a:rPr lang="ar-IQ" sz="12800" dirty="0" smtClean="0"/>
              <a:t>.</a:t>
            </a:r>
          </a:p>
          <a:p>
            <a:r>
              <a:rPr lang="ar-IQ" sz="12800" dirty="0"/>
              <a:t> 3-إمتدت هذه الموازنة كخطة طويلة الأجل </a:t>
            </a:r>
            <a:r>
              <a:rPr lang="ar-IQ" sz="12800" dirty="0" smtClean="0"/>
              <a:t>امتدت </a:t>
            </a:r>
            <a:r>
              <a:rPr lang="ar-IQ" sz="12800" dirty="0"/>
              <a:t>أربعة عشر سنة .</a:t>
            </a:r>
          </a:p>
          <a:p>
            <a:r>
              <a:rPr lang="ar-IQ" sz="12800" dirty="0"/>
              <a:t>  4-توفير الحوافز المادية والواقعية والمشروعة في الأهداف </a:t>
            </a:r>
            <a:r>
              <a:rPr lang="ar-IQ" sz="12800" dirty="0" smtClean="0"/>
              <a:t>والارتباط </a:t>
            </a:r>
            <a:r>
              <a:rPr lang="ar-IQ" sz="12800" dirty="0"/>
              <a:t>بالله عز وجل .</a:t>
            </a:r>
            <a:endParaRPr lang="ar-IQ" sz="12800" dirty="0" smtClean="0"/>
          </a:p>
          <a:p>
            <a:endParaRPr lang="ar-IQ" sz="3500" dirty="0"/>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22</a:t>
            </a:fld>
            <a:endParaRPr lang="ar-IQ"/>
          </a:p>
        </p:txBody>
      </p:sp>
    </p:spTree>
    <p:extLst>
      <p:ext uri="{BB962C8B-B14F-4D97-AF65-F5344CB8AC3E}">
        <p14:creationId xmlns:p14="http://schemas.microsoft.com/office/powerpoint/2010/main" val="14123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583362"/>
          </a:xfrm>
          <a:solidFill>
            <a:schemeClr val="bg1">
              <a:lumMod val="85000"/>
            </a:schemeClr>
          </a:solidFill>
        </p:spPr>
        <p:txBody>
          <a:bodyPr>
            <a:normAutofit fontScale="90000"/>
          </a:bodyPr>
          <a:lstStyle/>
          <a:p>
            <a:r>
              <a:rPr lang="ar-IQ" sz="3200" dirty="0" smtClean="0"/>
              <a:t/>
            </a:r>
            <a:br>
              <a:rPr lang="ar-IQ" sz="3200" dirty="0" smtClean="0"/>
            </a:br>
            <a:r>
              <a:rPr lang="ar-IQ" sz="3200" dirty="0"/>
              <a:t/>
            </a:r>
            <a:br>
              <a:rPr lang="ar-IQ" sz="3200" dirty="0"/>
            </a:br>
            <a:r>
              <a:rPr lang="ar-IQ" sz="3200" dirty="0" smtClean="0"/>
              <a:t/>
            </a:r>
            <a:br>
              <a:rPr lang="ar-IQ" sz="3200" dirty="0" smtClean="0"/>
            </a:br>
            <a:r>
              <a:rPr lang="ar-IQ" sz="3200" b="1" dirty="0" smtClean="0">
                <a:solidFill>
                  <a:srgbClr val="C00000"/>
                </a:solidFill>
              </a:rPr>
              <a:t>نموذج </a:t>
            </a:r>
            <a:r>
              <a:rPr lang="ar-IQ" sz="3200" b="1" dirty="0">
                <a:solidFill>
                  <a:srgbClr val="C00000"/>
                </a:solidFill>
              </a:rPr>
              <a:t>التخطيط الإسلامي في السنة النبوية</a:t>
            </a:r>
            <a:r>
              <a:rPr lang="ar-IQ" sz="3200" dirty="0">
                <a:solidFill>
                  <a:srgbClr val="C00000"/>
                </a:solidFill>
              </a:rPr>
              <a:t/>
            </a:r>
            <a:br>
              <a:rPr lang="ar-IQ" sz="3200" dirty="0">
                <a:solidFill>
                  <a:srgbClr val="C00000"/>
                </a:solidFill>
              </a:rPr>
            </a:br>
            <a:r>
              <a:rPr lang="ar-IQ" sz="3200" dirty="0">
                <a:solidFill>
                  <a:srgbClr val="C00000"/>
                </a:solidFill>
              </a:rPr>
              <a:t>أ ) التخطيط الإسلامي في أقوال الرسول </a:t>
            </a:r>
            <a:r>
              <a:rPr lang="ar-IQ" sz="3200" dirty="0" smtClean="0">
                <a:solidFill>
                  <a:srgbClr val="C00000"/>
                </a:solidFill>
              </a:rPr>
              <a:t>(ص): </a:t>
            </a:r>
            <a:r>
              <a:rPr lang="ar-IQ" sz="3200" dirty="0">
                <a:solidFill>
                  <a:srgbClr val="C00000"/>
                </a:solidFill>
              </a:rPr>
              <a:t/>
            </a:r>
            <a:br>
              <a:rPr lang="ar-IQ" sz="3200" dirty="0">
                <a:solidFill>
                  <a:srgbClr val="C00000"/>
                </a:solidFill>
              </a:rPr>
            </a:br>
            <a:r>
              <a:rPr lang="ar-IQ" sz="3200" dirty="0">
                <a:solidFill>
                  <a:srgbClr val="C00000"/>
                </a:solidFill>
              </a:rPr>
              <a:t>قال </a:t>
            </a:r>
            <a:r>
              <a:rPr lang="ar-IQ" sz="3200" dirty="0" smtClean="0">
                <a:solidFill>
                  <a:srgbClr val="C00000"/>
                </a:solidFill>
              </a:rPr>
              <a:t>(ص): </a:t>
            </a:r>
            <a:r>
              <a:rPr lang="ar-IQ" sz="3200" dirty="0">
                <a:solidFill>
                  <a:srgbClr val="C00000"/>
                </a:solidFill>
              </a:rPr>
              <a:t>((لا يلدغ المؤمن من جحر واحد مرتين))</a:t>
            </a:r>
            <a:br>
              <a:rPr lang="ar-IQ" sz="3200" dirty="0">
                <a:solidFill>
                  <a:srgbClr val="C00000"/>
                </a:solidFill>
              </a:rPr>
            </a:br>
            <a:r>
              <a:rPr lang="ar-IQ" sz="3200" dirty="0" smtClean="0">
                <a:solidFill>
                  <a:srgbClr val="C00000"/>
                </a:solidFill>
              </a:rPr>
              <a:t>اتضح </a:t>
            </a:r>
            <a:r>
              <a:rPr lang="ar-IQ" sz="3200" dirty="0">
                <a:solidFill>
                  <a:srgbClr val="C00000"/>
                </a:solidFill>
              </a:rPr>
              <a:t>في هذا الحديث بعض العناصر في التخطيط الإسلامي :</a:t>
            </a:r>
            <a:br>
              <a:rPr lang="ar-IQ" sz="3200" dirty="0">
                <a:solidFill>
                  <a:srgbClr val="C00000"/>
                </a:solidFill>
              </a:rPr>
            </a:br>
            <a:r>
              <a:rPr lang="ar-IQ" sz="3200" dirty="0">
                <a:solidFill>
                  <a:srgbClr val="C00000"/>
                </a:solidFill>
              </a:rPr>
              <a:t> ضرورة التفكير مع أخذ الحيطة والحذر ، والتعلم من الدروس التي حدثت في الماضي .</a:t>
            </a:r>
            <a:br>
              <a:rPr lang="ar-IQ" sz="3200" dirty="0">
                <a:solidFill>
                  <a:srgbClr val="C00000"/>
                </a:solidFill>
              </a:rPr>
            </a:br>
            <a:r>
              <a:rPr lang="ar-IQ" sz="3200" dirty="0" smtClean="0">
                <a:solidFill>
                  <a:srgbClr val="C00000"/>
                </a:solidFill>
              </a:rPr>
              <a:t>(</a:t>
            </a:r>
            <a:r>
              <a:rPr lang="ar-IQ" sz="3200" b="1" dirty="0" smtClean="0">
                <a:solidFill>
                  <a:srgbClr val="C00000"/>
                </a:solidFill>
              </a:rPr>
              <a:t>ب </a:t>
            </a:r>
            <a:r>
              <a:rPr lang="ar-IQ" sz="3200" b="1" dirty="0">
                <a:solidFill>
                  <a:srgbClr val="C00000"/>
                </a:solidFill>
              </a:rPr>
              <a:t>) التخطيط الإسلامي في أعمال الرسول </a:t>
            </a:r>
            <a:r>
              <a:rPr lang="ar-IQ" sz="3200" b="1" dirty="0" smtClean="0">
                <a:solidFill>
                  <a:srgbClr val="C00000"/>
                </a:solidFill>
              </a:rPr>
              <a:t>(ص) : </a:t>
            </a:r>
            <a:r>
              <a:rPr lang="ar-IQ" sz="3200" dirty="0" smtClean="0">
                <a:solidFill>
                  <a:srgbClr val="C00000"/>
                </a:solidFill>
              </a:rPr>
              <a:t/>
            </a:r>
            <a:br>
              <a:rPr lang="ar-IQ" sz="3200" dirty="0" smtClean="0">
                <a:solidFill>
                  <a:srgbClr val="C00000"/>
                </a:solidFill>
              </a:rPr>
            </a:br>
            <a:r>
              <a:rPr lang="ar-IQ" sz="3200" b="1" dirty="0" smtClean="0">
                <a:solidFill>
                  <a:srgbClr val="C00000"/>
                </a:solidFill>
              </a:rPr>
              <a:t>اولا: الفترة المكية </a:t>
            </a:r>
            <a:r>
              <a:rPr lang="ar-IQ" sz="3200" dirty="0">
                <a:solidFill>
                  <a:srgbClr val="C00000"/>
                </a:solidFill>
              </a:rPr>
              <a:t/>
            </a:r>
            <a:br>
              <a:rPr lang="ar-IQ" sz="3200" dirty="0">
                <a:solidFill>
                  <a:srgbClr val="C00000"/>
                </a:solidFill>
              </a:rPr>
            </a:br>
            <a:r>
              <a:rPr lang="ar-IQ" sz="3200" b="1" dirty="0">
                <a:solidFill>
                  <a:srgbClr val="C00000"/>
                </a:solidFill>
              </a:rPr>
              <a:t>1-التخطيط للدعوة:</a:t>
            </a:r>
            <a:r>
              <a:rPr lang="ar-IQ" sz="3200" dirty="0">
                <a:solidFill>
                  <a:srgbClr val="C00000"/>
                </a:solidFill>
              </a:rPr>
              <a:t/>
            </a:r>
            <a:br>
              <a:rPr lang="ar-IQ" sz="3200" dirty="0">
                <a:solidFill>
                  <a:srgbClr val="C00000"/>
                </a:solidFill>
              </a:rPr>
            </a:br>
            <a:r>
              <a:rPr lang="ar-IQ" sz="3200" dirty="0">
                <a:solidFill>
                  <a:srgbClr val="C00000"/>
                </a:solidFill>
              </a:rPr>
              <a:t>أ . مرحلة الدعوة سرا : </a:t>
            </a:r>
            <a:br>
              <a:rPr lang="ar-IQ" sz="3200" dirty="0">
                <a:solidFill>
                  <a:srgbClr val="C00000"/>
                </a:solidFill>
              </a:rPr>
            </a:br>
            <a:r>
              <a:rPr lang="ar-IQ" sz="3200" dirty="0">
                <a:solidFill>
                  <a:srgbClr val="C00000"/>
                </a:solidFill>
              </a:rPr>
              <a:t>      خصائص التخطيط الإسلامي في هذه المرحلة :</a:t>
            </a:r>
            <a:br>
              <a:rPr lang="ar-IQ" sz="3200" dirty="0">
                <a:solidFill>
                  <a:srgbClr val="C00000"/>
                </a:solidFill>
              </a:rPr>
            </a:br>
            <a:r>
              <a:rPr lang="ar-IQ" sz="3200" dirty="0">
                <a:solidFill>
                  <a:srgbClr val="C00000"/>
                </a:solidFill>
              </a:rPr>
              <a:t>  1-عرض الدعوة بشكل فردي </a:t>
            </a:r>
            <a:r>
              <a:rPr lang="ar-IQ" sz="3200" dirty="0" smtClean="0">
                <a:solidFill>
                  <a:srgbClr val="C00000"/>
                </a:solidFill>
              </a:rPr>
              <a:t>انتقائي </a:t>
            </a:r>
            <a:r>
              <a:rPr lang="ar-IQ" sz="3200" dirty="0">
                <a:solidFill>
                  <a:srgbClr val="C00000"/>
                </a:solidFill>
              </a:rPr>
              <a:t>.</a:t>
            </a:r>
            <a:br>
              <a:rPr lang="ar-IQ" sz="3200" dirty="0">
                <a:solidFill>
                  <a:srgbClr val="C00000"/>
                </a:solidFill>
              </a:rPr>
            </a:br>
            <a:r>
              <a:rPr lang="ar-IQ" sz="3200" dirty="0">
                <a:solidFill>
                  <a:srgbClr val="C00000"/>
                </a:solidFill>
              </a:rPr>
              <a:t>  2-حماية من دخل منهم في الإسلام .</a:t>
            </a:r>
            <a:br>
              <a:rPr lang="ar-IQ" sz="3200" dirty="0">
                <a:solidFill>
                  <a:srgbClr val="C00000"/>
                </a:solidFill>
              </a:rPr>
            </a:br>
            <a:r>
              <a:rPr lang="ar-IQ" sz="3200" dirty="0">
                <a:solidFill>
                  <a:srgbClr val="C00000"/>
                </a:solidFill>
              </a:rPr>
              <a:t>  3-تعليم الجيل الأول القرآن الكريم .</a:t>
            </a:r>
            <a:r>
              <a:rPr lang="ar-IQ" sz="3200" dirty="0"/>
              <a:t/>
            </a:r>
            <a:br>
              <a:rPr lang="ar-IQ" sz="3200" dirty="0"/>
            </a:br>
            <a:r>
              <a:rPr lang="ar-IQ" sz="3200" dirty="0"/>
              <a:t>  </a:t>
            </a:r>
            <a:br>
              <a:rPr lang="ar-IQ" sz="3200" dirty="0"/>
            </a:b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23</a:t>
            </a:fld>
            <a:endParaRPr lang="ar-IQ"/>
          </a:p>
        </p:txBody>
      </p:sp>
    </p:spTree>
    <p:extLst>
      <p:ext uri="{BB962C8B-B14F-4D97-AF65-F5344CB8AC3E}">
        <p14:creationId xmlns:p14="http://schemas.microsoft.com/office/powerpoint/2010/main" val="212925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6">
              <a:lumMod val="60000"/>
              <a:lumOff val="40000"/>
            </a:schemeClr>
          </a:solidFill>
        </p:spPr>
        <p:txBody>
          <a:bodyPr>
            <a:normAutofit fontScale="90000"/>
          </a:bodyPr>
          <a:lstStyle/>
          <a:p>
            <a:pPr algn="just"/>
            <a:r>
              <a:rPr lang="ar-IQ" sz="3600" dirty="0" smtClean="0"/>
              <a:t/>
            </a:r>
            <a:br>
              <a:rPr lang="ar-IQ" sz="3600" dirty="0" smtClean="0"/>
            </a:br>
            <a:r>
              <a:rPr lang="ar-IQ" sz="3600" dirty="0" smtClean="0"/>
              <a:t>كان </a:t>
            </a:r>
            <a:r>
              <a:rPr lang="ar-IQ" sz="3600" dirty="0"/>
              <a:t>اختيارُ دار الأرقم مقرًّا لاجتماعات الرسول </a:t>
            </a:r>
            <a:r>
              <a:rPr lang="ar-IQ" sz="3600" dirty="0" smtClean="0"/>
              <a:t>(ص) </a:t>
            </a:r>
            <a:r>
              <a:rPr lang="ar-IQ" sz="3600" dirty="0"/>
              <a:t>حيث تستبعد قريش عقدَ هذه الاجتماعات فيه لما يأتي: </a:t>
            </a:r>
            <a:br>
              <a:rPr lang="ar-IQ" sz="3600" dirty="0"/>
            </a:br>
            <a:r>
              <a:rPr lang="ar-IQ" sz="3600" dirty="0"/>
              <a:t>1-لكون الأرقم من بني مخزوم، وهي العشيرة المنافسة لبني </a:t>
            </a:r>
            <a:r>
              <a:rPr lang="ar-IQ" sz="3600" dirty="0" smtClean="0"/>
              <a:t>هاشم. </a:t>
            </a:r>
            <a:r>
              <a:rPr lang="ar-IQ" sz="3600" dirty="0"/>
              <a:t/>
            </a:r>
            <a:br>
              <a:rPr lang="ar-IQ" sz="3600" dirty="0"/>
            </a:br>
            <a:r>
              <a:rPr lang="ar-IQ" sz="3600" dirty="0"/>
              <a:t>2-نظرًا لصغر سِنِّ الأرقم؛ حيث كان لا يتجاوز السادسة </a:t>
            </a:r>
            <a:r>
              <a:rPr lang="ar-IQ" sz="3600" dirty="0" smtClean="0"/>
              <a:t>عشرة. </a:t>
            </a:r>
            <a:r>
              <a:rPr lang="ar-IQ" sz="3600" dirty="0"/>
              <a:t/>
            </a:r>
            <a:br>
              <a:rPr lang="ar-IQ" sz="3600" dirty="0"/>
            </a:br>
            <a:r>
              <a:rPr lang="ar-IQ" sz="3600" dirty="0"/>
              <a:t>3-في الوقت نفسه لم يعلن إسلامه بعد، وبهذا سارت الخطة كما رسم لها. </a:t>
            </a:r>
            <a:r>
              <a:rPr lang="ar-IQ" sz="3600" dirty="0" smtClean="0"/>
              <a:t/>
            </a:r>
            <a:br>
              <a:rPr lang="ar-IQ" sz="3600" dirty="0" smtClean="0"/>
            </a:br>
            <a:r>
              <a:rPr lang="ar-IQ" sz="3600" dirty="0" smtClean="0"/>
              <a:t>ب .مرحلة </a:t>
            </a:r>
            <a:r>
              <a:rPr lang="ar-IQ" sz="3600" dirty="0"/>
              <a:t>الجهر </a:t>
            </a:r>
            <a:r>
              <a:rPr lang="ar-IQ" sz="3600" dirty="0" smtClean="0"/>
              <a:t>بالدعوة والصبر </a:t>
            </a:r>
            <a:r>
              <a:rPr lang="ar-IQ" sz="3600" dirty="0"/>
              <a:t>على </a:t>
            </a:r>
            <a:r>
              <a:rPr lang="ar-IQ" sz="3600" dirty="0" smtClean="0"/>
              <a:t>الأذى. </a:t>
            </a:r>
            <a:br>
              <a:rPr lang="ar-IQ" sz="3600" dirty="0" smtClean="0"/>
            </a:br>
            <a:r>
              <a:rPr lang="ar-IQ" sz="3600" b="1" dirty="0" smtClean="0"/>
              <a:t>خصائص </a:t>
            </a:r>
            <a:r>
              <a:rPr lang="ar-IQ" sz="3600" b="1" dirty="0"/>
              <a:t>التخطيط الإسلامي في هذه </a:t>
            </a:r>
            <a:r>
              <a:rPr lang="ar-IQ" sz="3600" b="1" dirty="0" smtClean="0"/>
              <a:t>المرحلة </a:t>
            </a:r>
            <a:r>
              <a:rPr lang="ar-IQ" sz="3600" dirty="0" smtClean="0"/>
              <a:t>:</a:t>
            </a:r>
            <a:r>
              <a:rPr lang="ar-IQ" sz="3600" dirty="0"/>
              <a:t/>
            </a:r>
            <a:br>
              <a:rPr lang="ar-IQ" sz="3600" dirty="0"/>
            </a:br>
            <a:r>
              <a:rPr lang="ar-IQ" sz="3600" dirty="0"/>
              <a:t>  1-أقامة الحجة على أهل مكة بدعوتهم جميعا إلى الإسلام .</a:t>
            </a:r>
            <a:br>
              <a:rPr lang="ar-IQ" sz="3600" dirty="0"/>
            </a:br>
            <a:r>
              <a:rPr lang="ar-IQ" sz="3600" dirty="0"/>
              <a:t>  2-إتاحة الفرصة لدخول آخرين من غير أهالي مكة في الإسلام .</a:t>
            </a:r>
            <a:br>
              <a:rPr lang="ar-IQ" sz="3600" dirty="0"/>
            </a:br>
            <a:r>
              <a:rPr lang="ar-IQ" sz="3600" dirty="0"/>
              <a:t>  3-تدرج المسؤولية في التخطيط للدعوة .</a:t>
            </a:r>
            <a:br>
              <a:rPr lang="ar-IQ" sz="3600" dirty="0"/>
            </a:br>
            <a:r>
              <a:rPr lang="ar-IQ" sz="3600" dirty="0"/>
              <a:t>  4-تعويد المسلمين على الصبر والجهاد . </a:t>
            </a:r>
            <a:r>
              <a:rPr lang="ar-IQ" sz="3200" dirty="0"/>
              <a:t/>
            </a:r>
            <a:br>
              <a:rPr lang="ar-IQ" sz="3200" dirty="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24</a:t>
            </a:fld>
            <a:endParaRPr lang="ar-IQ"/>
          </a:p>
        </p:txBody>
      </p:sp>
    </p:spTree>
    <p:extLst>
      <p:ext uri="{BB962C8B-B14F-4D97-AF65-F5344CB8AC3E}">
        <p14:creationId xmlns:p14="http://schemas.microsoft.com/office/powerpoint/2010/main" val="399359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5">
              <a:lumMod val="40000"/>
              <a:lumOff val="60000"/>
            </a:schemeClr>
          </a:solidFill>
        </p:spPr>
        <p:txBody>
          <a:bodyPr>
            <a:normAutofit/>
          </a:bodyPr>
          <a:lstStyle/>
          <a:p>
            <a:r>
              <a:rPr lang="ar-IQ" sz="3200" dirty="0">
                <a:solidFill>
                  <a:srgbClr val="FF0000"/>
                </a:solidFill>
              </a:rPr>
              <a:t>2-التخطيط للهجرة</a:t>
            </a:r>
            <a:r>
              <a:rPr lang="ar-IQ" sz="3200" dirty="0" smtClean="0">
                <a:solidFill>
                  <a:srgbClr val="FF0000"/>
                </a:solidFill>
              </a:rPr>
              <a:t>:</a:t>
            </a:r>
            <a:r>
              <a:rPr lang="ar-IQ" sz="3200" dirty="0" smtClean="0"/>
              <a:t/>
            </a:r>
            <a:br>
              <a:rPr lang="ar-IQ" sz="3200" dirty="0" smtClean="0"/>
            </a:br>
            <a:r>
              <a:rPr lang="ar-IQ" sz="3200" dirty="0"/>
              <a:t/>
            </a:r>
            <a:br>
              <a:rPr lang="ar-IQ" sz="3200" dirty="0"/>
            </a:br>
            <a:r>
              <a:rPr lang="ar-IQ" sz="3200" dirty="0"/>
              <a:t> أ . الهجرة إلى الحبشة : </a:t>
            </a:r>
            <a:br>
              <a:rPr lang="ar-IQ" sz="3200" dirty="0"/>
            </a:br>
            <a:r>
              <a:rPr lang="ar-IQ" sz="3200" dirty="0"/>
              <a:t>خصائص التخطيط الإسلامي في هذه المرحلة :</a:t>
            </a:r>
            <a:br>
              <a:rPr lang="ar-IQ" sz="3200" dirty="0"/>
            </a:br>
            <a:r>
              <a:rPr lang="ar-IQ" sz="3200" dirty="0"/>
              <a:t>  1-أن هذه الهجرة كانت ضربا من الجهاد والدعوة إلى الله .</a:t>
            </a:r>
            <a:br>
              <a:rPr lang="ar-IQ" sz="3200" dirty="0"/>
            </a:br>
            <a:r>
              <a:rPr lang="ar-IQ" sz="3200" dirty="0"/>
              <a:t>  2-كان لها تأثيرا نفسيا إيجابيا على بعض الأفراد من قريش نحو الإسلام .</a:t>
            </a:r>
            <a:br>
              <a:rPr lang="ar-IQ" sz="3200" dirty="0"/>
            </a:br>
            <a:r>
              <a:rPr lang="ar-IQ" sz="3200" dirty="0"/>
              <a:t>  3-كانت خطة مرحلية مؤقتة لهجرة أكبر ودائمة .</a:t>
            </a:r>
            <a:br>
              <a:rPr lang="ar-IQ" sz="3200" dirty="0"/>
            </a:br>
            <a:r>
              <a:rPr lang="ar-IQ" sz="3200" dirty="0"/>
              <a:t>  4-كانت دليلاً قاطعاً على دقة تخطيط الرسول </a:t>
            </a:r>
            <a:r>
              <a:rPr lang="ar-IQ" sz="3200" dirty="0" smtClean="0"/>
              <a:t>(ص).</a:t>
            </a:r>
            <a:r>
              <a:rPr lang="ar-IQ" sz="3200" dirty="0"/>
              <a:t/>
            </a:r>
            <a:br>
              <a:rPr lang="ar-IQ" sz="3200" dirty="0"/>
            </a:br>
            <a:r>
              <a:rPr lang="ar-IQ" sz="3200" dirty="0"/>
              <a:t>  5-أظهرت مهارة الرسول ومعرفته بالبيئة السياسية المحيطة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25</a:t>
            </a:fld>
            <a:endParaRPr lang="ar-IQ"/>
          </a:p>
        </p:txBody>
      </p:sp>
    </p:spTree>
    <p:extLst>
      <p:ext uri="{BB962C8B-B14F-4D97-AF65-F5344CB8AC3E}">
        <p14:creationId xmlns:p14="http://schemas.microsoft.com/office/powerpoint/2010/main" val="95476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4">
              <a:lumMod val="60000"/>
              <a:lumOff val="40000"/>
            </a:schemeClr>
          </a:solidFill>
        </p:spPr>
        <p:txBody>
          <a:bodyPr>
            <a:normAutofit/>
          </a:bodyPr>
          <a:lstStyle/>
          <a:p>
            <a:r>
              <a:rPr lang="ar-IQ" sz="3200" b="1" dirty="0"/>
              <a:t>ب . الهجرة النبوية : </a:t>
            </a:r>
            <a:r>
              <a:rPr lang="ar-IQ" sz="3200" dirty="0"/>
              <a:t/>
            </a:r>
            <a:br>
              <a:rPr lang="ar-IQ" sz="3200" dirty="0"/>
            </a:br>
            <a:r>
              <a:rPr lang="ar-IQ" sz="3200" dirty="0"/>
              <a:t>خصائص التخطيط الإسلامي في هذه المرحلة :</a:t>
            </a:r>
            <a:br>
              <a:rPr lang="ar-IQ" sz="3200" dirty="0"/>
            </a:br>
            <a:r>
              <a:rPr lang="ar-IQ" sz="3200" dirty="0"/>
              <a:t>  1-السرية التامة . حيثُ لَم يَعرف بأمرِ خطةِ الهجرة إلاَّ أبو بكر وعلي بن أبي طالب، ولم يتم إبلاغهما بالخطة إلا قبل تنفيذها مباشرة</a:t>
            </a:r>
            <a:br>
              <a:rPr lang="ar-IQ" sz="3200" dirty="0"/>
            </a:br>
            <a:r>
              <a:rPr lang="ar-IQ" sz="3200" dirty="0"/>
              <a:t>  2-بذل الأسباب المادية والمعنوية اللازمة لتنفيذ خطة الهجرة على أسس علمية دقيقة :</a:t>
            </a:r>
            <a:br>
              <a:rPr lang="ar-IQ" sz="3200" dirty="0"/>
            </a:br>
            <a:r>
              <a:rPr lang="ar-IQ" sz="3200" dirty="0"/>
              <a:t>           أ-نوم علي بن أبي طالب في فراش </a:t>
            </a:r>
            <a:r>
              <a:rPr lang="ar-IQ" sz="3200" dirty="0" smtClean="0"/>
              <a:t>الرسول(ص) </a:t>
            </a:r>
            <a:r>
              <a:rPr lang="ar-IQ" sz="3200" dirty="0"/>
              <a:t>وإيهام قريش بأنَّ الرسول لا يزال في فراشه.</a:t>
            </a:r>
            <a:br>
              <a:rPr lang="ar-IQ" sz="3200" dirty="0"/>
            </a:br>
            <a:r>
              <a:rPr lang="ar-IQ" sz="3200" dirty="0"/>
              <a:t>          ب-القيام بالترتيبات اللاَّزمة المشتملة على إعدادِ الراحلتين.</a:t>
            </a:r>
            <a:br>
              <a:rPr lang="ar-IQ" sz="3200" dirty="0"/>
            </a:br>
            <a:r>
              <a:rPr lang="ar-IQ" sz="3200" dirty="0"/>
              <a:t>         ج-استئجار دليل الطريق.</a:t>
            </a:r>
            <a:br>
              <a:rPr lang="ar-IQ" sz="3200" dirty="0"/>
            </a:br>
            <a:r>
              <a:rPr lang="ar-IQ" sz="3200" dirty="0"/>
              <a:t>         د-تكليف أسماء بنت أبي بكر بإحضار الطعام للغار في كل مساء.</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26</a:t>
            </a:fld>
            <a:endParaRPr lang="ar-IQ"/>
          </a:p>
        </p:txBody>
      </p:sp>
    </p:spTree>
    <p:extLst>
      <p:ext uri="{BB962C8B-B14F-4D97-AF65-F5344CB8AC3E}">
        <p14:creationId xmlns:p14="http://schemas.microsoft.com/office/powerpoint/2010/main" val="376763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2">
              <a:lumMod val="40000"/>
              <a:lumOff val="60000"/>
            </a:schemeClr>
          </a:solidFill>
        </p:spPr>
        <p:txBody>
          <a:bodyPr>
            <a:noAutofit/>
          </a:bodyPr>
          <a:lstStyle/>
          <a:p>
            <a:r>
              <a:rPr lang="ar-IQ" sz="3200" dirty="0"/>
              <a:t> هـ-تضليل المشركين واستبعادهم وجودَ </a:t>
            </a:r>
            <a:r>
              <a:rPr lang="ar-IQ" sz="3200" dirty="0" smtClean="0"/>
              <a:t>الرسول(ص) وصاحبه </a:t>
            </a:r>
            <a:r>
              <a:rPr lang="ar-IQ" sz="3200" dirty="0"/>
              <a:t>في الغار، </a:t>
            </a:r>
            <a:r>
              <a:rPr lang="ar-IQ" sz="3200" dirty="0" smtClean="0"/>
              <a:t>وذلك بقيام </a:t>
            </a:r>
            <a:r>
              <a:rPr lang="ar-IQ" sz="3200" dirty="0"/>
              <a:t>عامر بن فهيرة مولى أبي بكر برعي الغنم قربَ مدخل الغار لمحو آثارهم وآثار إمدادهم بالغذاء </a:t>
            </a:r>
            <a:r>
              <a:rPr lang="ar-IQ" sz="3200" dirty="0" smtClean="0"/>
              <a:t>والمعلومات.</a:t>
            </a:r>
            <a:r>
              <a:rPr lang="ar-IQ" sz="3200" dirty="0"/>
              <a:t/>
            </a:r>
            <a:br>
              <a:rPr lang="ar-IQ" sz="3200" dirty="0"/>
            </a:br>
            <a:r>
              <a:rPr lang="ar-IQ" sz="3200" dirty="0" smtClean="0"/>
              <a:t>و-سير </a:t>
            </a:r>
            <a:r>
              <a:rPr lang="ar-IQ" sz="3200" dirty="0"/>
              <a:t>قافلة </a:t>
            </a:r>
            <a:r>
              <a:rPr lang="ar-IQ" sz="3200" dirty="0" smtClean="0"/>
              <a:t>الرسول(ص) </a:t>
            </a:r>
            <a:r>
              <a:rPr lang="ar-IQ" sz="3200" dirty="0"/>
              <a:t>في طريق اتجاه معاكس تمامًا للطريق المألوف، وهكذا كان الرسول </a:t>
            </a:r>
            <a:r>
              <a:rPr lang="ar-IQ" sz="3200" dirty="0" smtClean="0"/>
              <a:t>(ص) </a:t>
            </a:r>
            <a:r>
              <a:rPr lang="ar-IQ" sz="3200" dirty="0"/>
              <a:t>يأخذ بالتخطيط السابق مُعتمدًا على عون الله </a:t>
            </a:r>
            <a:r>
              <a:rPr lang="ar-IQ" sz="3200" dirty="0" smtClean="0"/>
              <a:t>– سبحانه . </a:t>
            </a:r>
            <a:br>
              <a:rPr lang="ar-IQ" sz="3200" dirty="0" smtClean="0"/>
            </a:br>
            <a:r>
              <a:rPr lang="ar-IQ" sz="3200" dirty="0"/>
              <a:t/>
            </a:r>
            <a:br>
              <a:rPr lang="ar-IQ" sz="3200" dirty="0"/>
            </a:br>
            <a:r>
              <a:rPr lang="ar-IQ" sz="3200" dirty="0" smtClean="0"/>
              <a:t/>
            </a:r>
            <a:br>
              <a:rPr lang="ar-IQ" sz="3200" dirty="0" smtClean="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27</a:t>
            </a:fld>
            <a:endParaRPr lang="ar-IQ"/>
          </a:p>
        </p:txBody>
      </p:sp>
    </p:spTree>
    <p:extLst>
      <p:ext uri="{BB962C8B-B14F-4D97-AF65-F5344CB8AC3E}">
        <p14:creationId xmlns:p14="http://schemas.microsoft.com/office/powerpoint/2010/main" val="30815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3">
              <a:lumMod val="60000"/>
              <a:lumOff val="40000"/>
            </a:schemeClr>
          </a:solidFill>
        </p:spPr>
        <p:txBody>
          <a:bodyPr>
            <a:noAutofit/>
          </a:bodyPr>
          <a:lstStyle/>
          <a:p>
            <a:r>
              <a:rPr lang="ar-IQ" sz="3200" b="1" dirty="0" smtClean="0"/>
              <a:t>ثانياً: الفترة المدنية</a:t>
            </a:r>
            <a:br>
              <a:rPr lang="ar-IQ" sz="3200" b="1" dirty="0" smtClean="0"/>
            </a:br>
            <a:r>
              <a:rPr lang="ar-IQ" sz="3200" b="1" dirty="0" smtClean="0"/>
              <a:t> </a:t>
            </a:r>
            <a:r>
              <a:rPr lang="ar-IQ" sz="3200" dirty="0"/>
              <a:t/>
            </a:r>
            <a:br>
              <a:rPr lang="ar-IQ" sz="3200" dirty="0"/>
            </a:br>
            <a:r>
              <a:rPr lang="ar-IQ" sz="3200" b="1" dirty="0"/>
              <a:t>1-التخطيط العمراني:</a:t>
            </a:r>
            <a:r>
              <a:rPr lang="ar-IQ" sz="3200" dirty="0"/>
              <a:t/>
            </a:r>
            <a:br>
              <a:rPr lang="ar-IQ" sz="3200" dirty="0"/>
            </a:br>
            <a:r>
              <a:rPr lang="ar-IQ" sz="3200" dirty="0"/>
              <a:t>أ. البناء الحسي للمساجد والدور والمساكن عن طريق </a:t>
            </a:r>
            <a:r>
              <a:rPr lang="ar-IQ" sz="3200" dirty="0" smtClean="0"/>
              <a:t>:</a:t>
            </a:r>
            <a:br>
              <a:rPr lang="ar-IQ" sz="3200" dirty="0" smtClean="0"/>
            </a:br>
            <a:r>
              <a:rPr lang="ar-IQ" sz="3200" dirty="0" smtClean="0"/>
              <a:t>  1-بناء </a:t>
            </a:r>
            <a:r>
              <a:rPr lang="ar-IQ" sz="3200" dirty="0"/>
              <a:t>مسجد قباء .</a:t>
            </a:r>
            <a:br>
              <a:rPr lang="ar-IQ" sz="3200" dirty="0"/>
            </a:br>
            <a:r>
              <a:rPr lang="ar-IQ" sz="3200" dirty="0"/>
              <a:t>      </a:t>
            </a:r>
            <a:r>
              <a:rPr lang="ar-IQ" sz="3200" dirty="0" smtClean="0"/>
              <a:t>      2-بناء </a:t>
            </a:r>
            <a:r>
              <a:rPr lang="ar-IQ" sz="3200" dirty="0"/>
              <a:t>مسجد </a:t>
            </a:r>
            <a:r>
              <a:rPr lang="ar-IQ" sz="3200" dirty="0" smtClean="0"/>
              <a:t>الرسول (ص).</a:t>
            </a:r>
            <a:r>
              <a:rPr lang="ar-IQ" sz="3200" dirty="0"/>
              <a:t/>
            </a:r>
            <a:br>
              <a:rPr lang="ar-IQ" sz="3200" dirty="0"/>
            </a:br>
            <a:r>
              <a:rPr lang="ar-IQ" sz="3200" dirty="0"/>
              <a:t>     </a:t>
            </a:r>
            <a:r>
              <a:rPr lang="ar-IQ" sz="3200" dirty="0" smtClean="0"/>
              <a:t>             </a:t>
            </a:r>
            <a:r>
              <a:rPr lang="ar-IQ" sz="3200" dirty="0"/>
              <a:t>3-بناء بيوت أزواج الرسول </a:t>
            </a:r>
            <a:r>
              <a:rPr lang="ar-IQ" sz="3200" dirty="0" smtClean="0"/>
              <a:t>(ص)</a:t>
            </a:r>
            <a:r>
              <a:rPr lang="ar-IQ" sz="3200" dirty="0"/>
              <a:t/>
            </a:r>
            <a:br>
              <a:rPr lang="ar-IQ" sz="3200" dirty="0"/>
            </a:br>
            <a:r>
              <a:rPr lang="ar-IQ" sz="3200" dirty="0"/>
              <a:t>   </a:t>
            </a:r>
            <a:r>
              <a:rPr lang="ar-IQ" sz="3200" dirty="0" smtClean="0"/>
              <a:t>             </a:t>
            </a:r>
            <a:r>
              <a:rPr lang="ar-IQ" sz="3200" dirty="0"/>
              <a:t>4-بناء منازل ودور للمهاجرين .</a:t>
            </a:r>
            <a:br>
              <a:rPr lang="ar-IQ" sz="3200" dirty="0"/>
            </a:br>
            <a:r>
              <a:rPr lang="ar-IQ" sz="3200" dirty="0"/>
              <a:t>   </a:t>
            </a:r>
            <a:r>
              <a:rPr lang="ar-IQ" sz="3200" dirty="0" smtClean="0"/>
              <a:t>            </a:t>
            </a:r>
            <a:r>
              <a:rPr lang="ar-IQ" sz="3200" dirty="0"/>
              <a:t>5-بناء منازل القبائل المهاجرة </a:t>
            </a:r>
            <a:r>
              <a:rPr lang="ar-IQ" sz="3200" dirty="0" smtClean="0"/>
              <a:t>.</a:t>
            </a:r>
            <a:br>
              <a:rPr lang="ar-IQ" sz="3200" dirty="0" smtClean="0"/>
            </a:br>
            <a:r>
              <a:rPr lang="ar-IQ" sz="3200" dirty="0" smtClean="0"/>
              <a:t>ب</a:t>
            </a:r>
            <a:r>
              <a:rPr lang="ar-IQ" sz="3200" dirty="0"/>
              <a:t>. البناء المعنوي لعمارة المساجد والدور والمساكن وذلك عن طريق : </a:t>
            </a:r>
            <a:br>
              <a:rPr lang="ar-IQ" sz="3200" dirty="0"/>
            </a:br>
            <a:r>
              <a:rPr lang="ar-IQ" sz="3200" dirty="0"/>
              <a:t>      1-جعل المسجد ملتقى المسلمين </a:t>
            </a:r>
            <a:r>
              <a:rPr lang="ar-IQ" sz="3200" dirty="0" smtClean="0"/>
              <a:t>.</a:t>
            </a:r>
            <a:br>
              <a:rPr lang="ar-IQ" sz="3200" dirty="0" smtClean="0"/>
            </a:br>
            <a:r>
              <a:rPr lang="ar-IQ" sz="3200" dirty="0" smtClean="0"/>
              <a:t>  </a:t>
            </a:r>
            <a:r>
              <a:rPr lang="ar-IQ" sz="3200" dirty="0"/>
              <a:t>2-إتخاذ المسجد دارا للشورى ومقرا لاستقبال الرسل ووفود </a:t>
            </a:r>
            <a:r>
              <a:rPr lang="ar-IQ" sz="3200" dirty="0" smtClean="0"/>
              <a:t>القبائل</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28</a:t>
            </a:fld>
            <a:endParaRPr lang="ar-IQ" dirty="0"/>
          </a:p>
        </p:txBody>
      </p:sp>
    </p:spTree>
    <p:extLst>
      <p:ext uri="{BB962C8B-B14F-4D97-AF65-F5344CB8AC3E}">
        <p14:creationId xmlns:p14="http://schemas.microsoft.com/office/powerpoint/2010/main" val="170387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a:solidFill>
            <a:schemeClr val="accent5">
              <a:lumMod val="75000"/>
            </a:schemeClr>
          </a:solidFill>
        </p:spPr>
        <p:txBody>
          <a:bodyPr>
            <a:normAutofit/>
          </a:bodyPr>
          <a:lstStyle/>
          <a:p>
            <a:r>
              <a:rPr lang="ar-IQ" sz="3200" dirty="0"/>
              <a:t>3-جعل المسجد محكمة للقضاء والفصل بين المتخاصمين والمتنازعين .</a:t>
            </a:r>
            <a:br>
              <a:rPr lang="ar-IQ" sz="3200" dirty="0"/>
            </a:br>
            <a:r>
              <a:rPr lang="ar-IQ" sz="3200" dirty="0"/>
              <a:t>    4-إتخاذ المسجد مقرا لقيادة الجيوش الإسلامية .</a:t>
            </a:r>
            <a:br>
              <a:rPr lang="ar-IQ" sz="3200" dirty="0"/>
            </a:br>
            <a:r>
              <a:rPr lang="ar-IQ" sz="3200" b="1" dirty="0"/>
              <a:t>2-التخطيط السياسي والاداري:</a:t>
            </a:r>
            <a:r>
              <a:rPr lang="ar-IQ" sz="3200" dirty="0"/>
              <a:t/>
            </a:r>
            <a:br>
              <a:rPr lang="ar-IQ" sz="3200" dirty="0"/>
            </a:br>
            <a:r>
              <a:rPr lang="ar-IQ" sz="3200" dirty="0"/>
              <a:t> وقد تجلى ذلك واضحا في” دستور المدينة ” حيث أوضح عدة أمور سياسية وإدارية واجتماعية منها : </a:t>
            </a:r>
            <a:br>
              <a:rPr lang="ar-IQ" sz="3200" dirty="0"/>
            </a:br>
            <a:r>
              <a:rPr lang="ar-IQ" sz="3200" dirty="0"/>
              <a:t>  1-أن المسلمين أمة واحدة .</a:t>
            </a:r>
            <a:br>
              <a:rPr lang="ar-IQ" sz="3200" dirty="0"/>
            </a:br>
            <a:r>
              <a:rPr lang="ar-IQ" sz="3200" dirty="0"/>
              <a:t>  2-يقف ضد من يسعى إلى نشر أي عدوان أو فساد بينهم .</a:t>
            </a:r>
            <a:br>
              <a:rPr lang="ar-IQ" sz="3200" dirty="0"/>
            </a:br>
            <a:r>
              <a:rPr lang="ar-IQ" sz="3200" dirty="0"/>
              <a:t>  3-أن المسلمين بعضهم موالي بعض دون الناس .</a:t>
            </a:r>
            <a:br>
              <a:rPr lang="ar-IQ" sz="3200" dirty="0"/>
            </a:br>
            <a:r>
              <a:rPr lang="ar-IQ" sz="3200" dirty="0"/>
              <a:t>  4-عند الاختلاف في أي أمر فإن مرده إلى الله وإلى </a:t>
            </a:r>
            <a:r>
              <a:rPr lang="ar-IQ" sz="3200" dirty="0" smtClean="0"/>
              <a:t>الرسول(ص) </a:t>
            </a:r>
            <a:r>
              <a:rPr lang="ar-IQ" sz="3200" dirty="0"/>
              <a:t>.</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29</a:t>
            </a:fld>
            <a:endParaRPr lang="ar-IQ"/>
          </a:p>
        </p:txBody>
      </p:sp>
    </p:spTree>
    <p:extLst>
      <p:ext uri="{BB962C8B-B14F-4D97-AF65-F5344CB8AC3E}">
        <p14:creationId xmlns:p14="http://schemas.microsoft.com/office/powerpoint/2010/main" val="77093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ar-IQ" dirty="0" smtClean="0">
                <a:solidFill>
                  <a:schemeClr val="accent6">
                    <a:lumMod val="75000"/>
                  </a:schemeClr>
                </a:solidFill>
              </a:rPr>
              <a:t/>
            </a:r>
            <a:br>
              <a:rPr lang="ar-IQ" dirty="0" smtClean="0">
                <a:solidFill>
                  <a:schemeClr val="accent6">
                    <a:lumMod val="75000"/>
                  </a:schemeClr>
                </a:solidFill>
              </a:rPr>
            </a:br>
            <a:r>
              <a:rPr lang="ar-IQ" dirty="0" smtClean="0"/>
              <a:t>نشأة الادارة</a:t>
            </a:r>
            <a:br>
              <a:rPr lang="ar-IQ" dirty="0" smtClean="0"/>
            </a:br>
            <a:endParaRPr lang="ar-IQ" dirty="0"/>
          </a:p>
        </p:txBody>
      </p:sp>
      <p:sp>
        <p:nvSpPr>
          <p:cNvPr id="3" name="عنصر نائب للمحتوى 2"/>
          <p:cNvSpPr>
            <a:spLocks noGrp="1"/>
          </p:cNvSpPr>
          <p:nvPr>
            <p:ph idx="1"/>
          </p:nvPr>
        </p:nvSpPr>
        <p:spPr>
          <a:xfrm>
            <a:off x="457200" y="1600201"/>
            <a:ext cx="8229600" cy="1396752"/>
          </a:xfrm>
          <a:solidFill>
            <a:schemeClr val="accent4">
              <a:lumMod val="20000"/>
              <a:lumOff val="80000"/>
            </a:schemeClr>
          </a:solidFill>
        </p:spPr>
        <p:txBody>
          <a:bodyPr/>
          <a:lstStyle/>
          <a:p>
            <a:r>
              <a:rPr lang="ar-IQ" dirty="0" smtClean="0"/>
              <a:t>الادارة كفكر  وممارسة مرتبطة بتاريخ الانسان، الادارة بمفهومها الحالي ترافقت مع بداية الثورة </a:t>
            </a:r>
            <a:r>
              <a:rPr lang="ar-IQ" smtClean="0"/>
              <a:t>الصناعية  </a:t>
            </a:r>
            <a:r>
              <a:rPr lang="ar-IQ" dirty="0" smtClean="0"/>
              <a:t>.</a:t>
            </a:r>
          </a:p>
          <a:p>
            <a:endParaRPr lang="ar-IQ" dirty="0" smtClean="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3</a:t>
            </a:fld>
            <a:endParaRPr lang="ar-IQ"/>
          </a:p>
        </p:txBody>
      </p:sp>
    </p:spTree>
    <p:extLst>
      <p:ext uri="{BB962C8B-B14F-4D97-AF65-F5344CB8AC3E}">
        <p14:creationId xmlns:p14="http://schemas.microsoft.com/office/powerpoint/2010/main" val="349982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3">
                                            <p:bg/>
                                          </p:spTgt>
                                        </p:tgtEl>
                                        <p:attrNameLst>
                                          <p:attrName>style.visibility</p:attrName>
                                        </p:attrNameLst>
                                      </p:cBhvr>
                                      <p:to>
                                        <p:strVal val="visible"/>
                                      </p:to>
                                    </p:set>
                                    <p:anim calcmode="lin" valueType="num">
                                      <p:cBhvr>
                                        <p:cTn id="19"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
                                            <p:bg/>
                                          </p:spTgt>
                                        </p:tgtEl>
                                        <p:attrNameLst>
                                          <p:attrName>ppt_y</p:attrName>
                                        </p:attrNameLst>
                                      </p:cBhvr>
                                      <p:tavLst>
                                        <p:tav tm="0">
                                          <p:val>
                                            <p:strVal val="#ppt_y"/>
                                          </p:val>
                                        </p:tav>
                                        <p:tav tm="100000">
                                          <p:val>
                                            <p:strVal val="#ppt_y"/>
                                          </p:val>
                                        </p:tav>
                                      </p:tavLst>
                                    </p:anim>
                                    <p:anim calcmode="lin" valueType="num">
                                      <p:cBhvr>
                                        <p:cTn id="21"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
                                            <p:bg/>
                                          </p:spTgt>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2"/>
          </a:solidFill>
        </p:spPr>
        <p:txBody>
          <a:bodyPr>
            <a:normAutofit/>
          </a:bodyPr>
          <a:lstStyle/>
          <a:p>
            <a:r>
              <a:rPr lang="ar-IQ" sz="3200" b="1" dirty="0" smtClean="0"/>
              <a:t>3-التخطيط </a:t>
            </a:r>
            <a:r>
              <a:rPr lang="ar-IQ" sz="3200" b="1" dirty="0"/>
              <a:t>العسكري: </a:t>
            </a:r>
            <a:r>
              <a:rPr lang="ar-IQ" sz="3200" dirty="0"/>
              <a:t/>
            </a:r>
            <a:br>
              <a:rPr lang="ar-IQ" sz="3200" dirty="0"/>
            </a:br>
            <a:r>
              <a:rPr lang="ar-IQ" sz="3200" dirty="0"/>
              <a:t>  وتتجلى جوانب التخطيط الإسلامي فيما يلي : </a:t>
            </a:r>
            <a:br>
              <a:rPr lang="ar-IQ" sz="3200" dirty="0"/>
            </a:br>
            <a:r>
              <a:rPr lang="ar-IQ" sz="3200" dirty="0"/>
              <a:t> 1-الشورى والمشاركة الإيمانية .</a:t>
            </a:r>
            <a:br>
              <a:rPr lang="ar-IQ" sz="3200" dirty="0"/>
            </a:br>
            <a:r>
              <a:rPr lang="ar-IQ" sz="3200" dirty="0"/>
              <a:t> 2-التحري والدقة في جمع المعلومات اللازمة .</a:t>
            </a:r>
            <a:br>
              <a:rPr lang="ar-IQ" sz="3200" dirty="0"/>
            </a:br>
            <a:r>
              <a:rPr lang="ar-IQ" sz="3200" dirty="0"/>
              <a:t> 3-بذل الأسباب المادية حسب الإمكانيات المتاحة بشرية أو مادية .	</a:t>
            </a:r>
            <a:br>
              <a:rPr lang="ar-IQ" sz="3200" dirty="0"/>
            </a:br>
            <a:r>
              <a:rPr lang="ar-IQ" sz="3200" dirty="0"/>
              <a:t> 4-ترسيخ الجانب العقدي </a:t>
            </a:r>
            <a:r>
              <a:rPr lang="ar-IQ" sz="3200" dirty="0" err="1" smtClean="0"/>
              <a:t>والإيماني</a:t>
            </a:r>
            <a:r>
              <a:rPr lang="ar-IQ" sz="3200" dirty="0" smtClean="0"/>
              <a:t> </a:t>
            </a:r>
            <a:r>
              <a:rPr lang="ar-IQ" sz="3200" dirty="0"/>
              <a:t>في النفوس بالالتزام بتقوى الله عز وجل . </a:t>
            </a:r>
            <a:br>
              <a:rPr lang="ar-IQ" sz="3200" dirty="0"/>
            </a:br>
            <a:r>
              <a:rPr lang="ar-IQ" sz="3200" dirty="0"/>
              <a:t/>
            </a:r>
            <a:br>
              <a:rPr lang="ar-IQ" sz="3200" dirty="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30</a:t>
            </a:fld>
            <a:endParaRPr lang="ar-IQ"/>
          </a:p>
        </p:txBody>
      </p:sp>
    </p:spTree>
    <p:extLst>
      <p:ext uri="{BB962C8B-B14F-4D97-AF65-F5344CB8AC3E}">
        <p14:creationId xmlns:p14="http://schemas.microsoft.com/office/powerpoint/2010/main" val="247548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20000"/>
              <a:lumOff val="80000"/>
            </a:schemeClr>
          </a:solidFill>
        </p:spPr>
        <p:txBody>
          <a:bodyPr>
            <a:normAutofit fontScale="90000"/>
          </a:bodyPr>
          <a:lstStyle/>
          <a:p>
            <a:r>
              <a:rPr lang="ar-IQ" b="1" dirty="0" smtClean="0"/>
              <a:t/>
            </a:r>
            <a:br>
              <a:rPr lang="ar-IQ" b="1" dirty="0" smtClean="0"/>
            </a:br>
            <a:r>
              <a:rPr lang="ar-IQ" b="1" dirty="0" smtClean="0">
                <a:solidFill>
                  <a:srgbClr val="C00000"/>
                </a:solidFill>
              </a:rPr>
              <a:t>إدارة </a:t>
            </a:r>
            <a:r>
              <a:rPr lang="ar-IQ" b="1" dirty="0">
                <a:solidFill>
                  <a:srgbClr val="C00000"/>
                </a:solidFill>
              </a:rPr>
              <a:t>الذات</a:t>
            </a:r>
            <a:r>
              <a:rPr lang="ar-IQ" dirty="0"/>
              <a:t/>
            </a:r>
            <a:br>
              <a:rPr lang="ar-IQ" dirty="0"/>
            </a:br>
            <a:endParaRPr lang="ar-IQ" dirty="0"/>
          </a:p>
        </p:txBody>
      </p:sp>
      <p:sp>
        <p:nvSpPr>
          <p:cNvPr id="3" name="عنصر نائب للمحتوى 2"/>
          <p:cNvSpPr>
            <a:spLocks noGrp="1"/>
          </p:cNvSpPr>
          <p:nvPr>
            <p:ph idx="1"/>
          </p:nvPr>
        </p:nvSpPr>
        <p:spPr>
          <a:solidFill>
            <a:srgbClr val="FFC000"/>
          </a:solidFill>
        </p:spPr>
        <p:txBody>
          <a:bodyPr>
            <a:normAutofit lnSpcReduction="10000"/>
          </a:bodyPr>
          <a:lstStyle/>
          <a:p>
            <a:endParaRPr lang="ar-IQ" dirty="0"/>
          </a:p>
          <a:p>
            <a:pPr algn="just"/>
            <a:r>
              <a:rPr lang="ar-IQ" dirty="0"/>
              <a:t>إدارة الذات هي: قدرة الفرد على توجيه مشاعره وأفكاره وإمكانياته نحو الأهداف التي يصبو إلى تحقيقها.</a:t>
            </a:r>
          </a:p>
          <a:p>
            <a:pPr algn="just"/>
            <a:r>
              <a:rPr lang="ar-IQ" dirty="0"/>
              <a:t> فالذات إذن هي ما يملكه الشخص من مشاعر وأفكار وإمكانات وقدرات.</a:t>
            </a:r>
          </a:p>
          <a:p>
            <a:pPr algn="just"/>
            <a:r>
              <a:rPr lang="ar-IQ" dirty="0"/>
              <a:t> وإداراتها تعني استغلال ذلك كله الاستغلال الأمثل في تحقيق الأهداف والآمال، وهذه القدرات فيها ما هو موجود فيك بالفعل، ومنها ما تحتاج أن تكتسبه بالممارسة </a:t>
            </a:r>
            <a:r>
              <a:rPr lang="ar-IQ" dirty="0" smtClean="0"/>
              <a:t>والجهود </a:t>
            </a:r>
            <a:r>
              <a:rPr lang="ar-IQ" dirty="0"/>
              <a:t>لفنون الكفاءة والفاعلية والتي منها:</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31</a:t>
            </a:fld>
            <a:endParaRPr lang="ar-IQ"/>
          </a:p>
        </p:txBody>
      </p:sp>
    </p:spTree>
    <p:extLst>
      <p:ext uri="{BB962C8B-B14F-4D97-AF65-F5344CB8AC3E}">
        <p14:creationId xmlns:p14="http://schemas.microsoft.com/office/powerpoint/2010/main" val="85356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466730"/>
          </a:xfrm>
          <a:solidFill>
            <a:schemeClr val="accent2">
              <a:lumMod val="40000"/>
              <a:lumOff val="60000"/>
            </a:schemeClr>
          </a:solidFill>
        </p:spPr>
        <p:txBody>
          <a:bodyPr>
            <a:normAutofit fontScale="90000"/>
          </a:bodyPr>
          <a:lstStyle/>
          <a:p>
            <a:pPr marL="571500" indent="-571500">
              <a:buFont typeface="Wingdings" pitchFamily="2" charset="2"/>
              <a:buChar char="v"/>
            </a:pPr>
            <a:r>
              <a:rPr lang="ar-IQ" sz="3600" dirty="0" smtClean="0"/>
              <a:t/>
            </a:r>
            <a:br>
              <a:rPr lang="ar-IQ" sz="3600" dirty="0" smtClean="0"/>
            </a:br>
            <a:r>
              <a:rPr lang="ar-IQ" sz="3600" dirty="0"/>
              <a:t/>
            </a:r>
            <a:br>
              <a:rPr lang="ar-IQ" sz="3600" dirty="0"/>
            </a:br>
            <a:r>
              <a:rPr lang="ar-IQ" sz="3600" dirty="0" smtClean="0"/>
              <a:t> </a:t>
            </a:r>
            <a:br>
              <a:rPr lang="ar-IQ" sz="3600" dirty="0" smtClean="0"/>
            </a:br>
            <a:r>
              <a:rPr lang="ar-IQ" sz="3600" dirty="0"/>
              <a:t> </a:t>
            </a:r>
            <a:r>
              <a:rPr lang="ar-IQ" sz="3600" dirty="0" smtClean="0"/>
              <a:t>          •كيف </a:t>
            </a:r>
            <a:r>
              <a:rPr lang="ar-IQ" sz="3600" dirty="0"/>
              <a:t>تكتسب الثقة بنفسك؟ </a:t>
            </a:r>
            <a:br>
              <a:rPr lang="ar-IQ" sz="3600" dirty="0"/>
            </a:br>
            <a:r>
              <a:rPr lang="ar-IQ" sz="3600" dirty="0" smtClean="0"/>
              <a:t>•</a:t>
            </a:r>
            <a:r>
              <a:rPr lang="ar-IQ" sz="3600" dirty="0"/>
              <a:t>كيف تنظم وقتك؟</a:t>
            </a:r>
            <a:br>
              <a:rPr lang="ar-IQ" sz="3600" dirty="0"/>
            </a:br>
            <a:r>
              <a:rPr lang="ar-IQ" sz="3600" dirty="0"/>
              <a:t>       </a:t>
            </a:r>
            <a:r>
              <a:rPr lang="ar-IQ" sz="3600" dirty="0" smtClean="0"/>
              <a:t> •</a:t>
            </a:r>
            <a:r>
              <a:rPr lang="ar-IQ" sz="3600" dirty="0"/>
              <a:t>كيف تسيطر على ذاتك</a:t>
            </a:r>
            <a:r>
              <a:rPr lang="ar-IQ" sz="3600" dirty="0" smtClean="0"/>
              <a:t>؟</a:t>
            </a:r>
            <a:r>
              <a:rPr lang="ar-IQ" sz="3600" dirty="0"/>
              <a:t> </a:t>
            </a:r>
            <a:r>
              <a:rPr lang="ar-IQ" sz="3600" dirty="0" smtClean="0"/>
              <a:t/>
            </a:r>
            <a:br>
              <a:rPr lang="ar-IQ" sz="3600" dirty="0" smtClean="0"/>
            </a:br>
            <a:r>
              <a:rPr lang="ar-IQ" sz="3600" dirty="0" smtClean="0"/>
              <a:t> •</a:t>
            </a:r>
            <a:r>
              <a:rPr lang="ar-IQ" sz="3600" dirty="0"/>
              <a:t>كيف تحدد أهدافك </a:t>
            </a:r>
            <a:r>
              <a:rPr lang="ar-IQ" sz="3600" dirty="0" smtClean="0"/>
              <a:t>؟</a:t>
            </a:r>
            <a:r>
              <a:rPr lang="ar-IQ" sz="3600" dirty="0"/>
              <a:t/>
            </a:r>
            <a:br>
              <a:rPr lang="ar-IQ" sz="3600" dirty="0"/>
            </a:br>
            <a:r>
              <a:rPr lang="ar-IQ" sz="3600" dirty="0"/>
              <a:t>   </a:t>
            </a:r>
            <a:r>
              <a:rPr lang="ar-IQ" sz="3600" dirty="0" smtClean="0"/>
              <a:t>   •</a:t>
            </a:r>
            <a:r>
              <a:rPr lang="ar-IQ" sz="3600" dirty="0"/>
              <a:t>كيف تتقن فن التركيز؟</a:t>
            </a:r>
            <a:br>
              <a:rPr lang="ar-IQ" sz="3600" dirty="0"/>
            </a:br>
            <a:r>
              <a:rPr lang="ar-IQ" sz="3600" dirty="0"/>
              <a:t>         </a:t>
            </a:r>
            <a:r>
              <a:rPr lang="ar-IQ" sz="3600" dirty="0" smtClean="0"/>
              <a:t>    •</a:t>
            </a:r>
            <a:r>
              <a:rPr lang="ar-IQ" sz="3600" dirty="0"/>
              <a:t>كيف تفكر بطريقة صحيحة؟</a:t>
            </a:r>
            <a:br>
              <a:rPr lang="ar-IQ" sz="3600" dirty="0"/>
            </a:br>
            <a:r>
              <a:rPr lang="ar-IQ" sz="3600" dirty="0" smtClean="0"/>
              <a:t>   •</a:t>
            </a:r>
            <a:r>
              <a:rPr lang="ar-IQ" sz="3600" dirty="0"/>
              <a:t>كيف تتخذ </a:t>
            </a:r>
            <a:r>
              <a:rPr lang="ar-IQ" sz="3600" dirty="0" smtClean="0"/>
              <a:t>قراراتك؟</a:t>
            </a:r>
            <a:r>
              <a:rPr lang="ar-IQ" sz="3600" dirty="0"/>
              <a:t/>
            </a:r>
            <a:br>
              <a:rPr lang="ar-IQ" sz="3600" dirty="0"/>
            </a:br>
            <a:r>
              <a:rPr lang="ar-IQ" sz="3600" dirty="0" smtClean="0"/>
              <a:t>   •</a:t>
            </a:r>
            <a:r>
              <a:rPr lang="ar-IQ" sz="3600" dirty="0"/>
              <a:t>كيف تقوي ذاكرتك؟</a:t>
            </a:r>
            <a:br>
              <a:rPr lang="ar-IQ" sz="3600" dirty="0"/>
            </a:br>
            <a:r>
              <a:rPr lang="ar-IQ" sz="3600" dirty="0"/>
              <a:t>      </a:t>
            </a:r>
            <a:r>
              <a:rPr lang="ar-IQ" sz="3600" dirty="0" smtClean="0"/>
              <a:t>     •</a:t>
            </a:r>
            <a:r>
              <a:rPr lang="ar-IQ" sz="3600" dirty="0"/>
              <a:t>كيف تحافظ على صحتك؟</a:t>
            </a:r>
            <a:br>
              <a:rPr lang="ar-IQ" sz="3600" dirty="0"/>
            </a:br>
            <a:r>
              <a:rPr lang="ar-IQ" sz="3600" dirty="0"/>
              <a:t>•كيف تكسب الآخرين وتقيم معهم علاقات ناجحة؟</a:t>
            </a:r>
            <a:br>
              <a:rPr lang="ar-IQ" sz="3600" dirty="0"/>
            </a:br>
            <a:r>
              <a:rPr lang="ar-IQ" sz="3600" dirty="0"/>
              <a:t/>
            </a:r>
            <a:br>
              <a:rPr lang="ar-IQ" sz="3600" dirty="0"/>
            </a:br>
            <a:r>
              <a:rPr lang="ar-IQ" sz="3600" b="1" dirty="0"/>
              <a:t>الهدف منها</a:t>
            </a:r>
            <a:r>
              <a:rPr lang="ar-IQ" sz="3600" dirty="0"/>
              <a:t>:   توازن بين أدوارك ومسئولياتك وأهدافك في الحياة.</a:t>
            </a:r>
            <a:r>
              <a:rPr lang="ar-IQ" dirty="0"/>
              <a:t/>
            </a:r>
            <a:br>
              <a:rPr lang="ar-IQ" dirty="0"/>
            </a:b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32</a:t>
            </a:fld>
            <a:endParaRPr lang="ar-IQ"/>
          </a:p>
        </p:txBody>
      </p:sp>
    </p:spTree>
    <p:extLst>
      <p:ext uri="{BB962C8B-B14F-4D97-AF65-F5344CB8AC3E}">
        <p14:creationId xmlns:p14="http://schemas.microsoft.com/office/powerpoint/2010/main" val="56802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5">
              <a:lumMod val="40000"/>
              <a:lumOff val="60000"/>
            </a:schemeClr>
          </a:solidFill>
        </p:spPr>
        <p:txBody>
          <a:bodyPr>
            <a:noAutofit/>
          </a:bodyPr>
          <a:lstStyle/>
          <a:p>
            <a:r>
              <a:rPr lang="ar-IQ" sz="3200" dirty="0" smtClean="0"/>
              <a:t/>
            </a:r>
            <a:br>
              <a:rPr lang="ar-IQ" sz="3200" dirty="0" smtClean="0"/>
            </a:br>
            <a:r>
              <a:rPr lang="ar-IQ" sz="3200" b="1" dirty="0" smtClean="0"/>
              <a:t>مفهوم </a:t>
            </a:r>
            <a:r>
              <a:rPr lang="ar-IQ" sz="3200" b="1" dirty="0"/>
              <a:t>إدارة الذات :</a:t>
            </a:r>
            <a:br>
              <a:rPr lang="ar-IQ" sz="3200" b="1" dirty="0"/>
            </a:br>
            <a:r>
              <a:rPr lang="ar-IQ" sz="3200" dirty="0"/>
              <a:t>أنه يعني ببساطة تعظيم استخدام مهاراتنا لتحقيق أهدافنا .ويتم هذا التعظيم عن طريق ثلاث خطوات : </a:t>
            </a:r>
            <a:br>
              <a:rPr lang="ar-IQ" sz="3200" dirty="0"/>
            </a:br>
            <a:r>
              <a:rPr lang="ar-IQ" sz="3200" dirty="0"/>
              <a:t>1-افهم وجهة نظرك عن نفسك اسأل نفسك إلى أي مدى تسيطر على : نفسك ووظيفتك ومرؤوسيك ورؤسائك وزملائك وزوجتك </a:t>
            </a:r>
            <a:br>
              <a:rPr lang="ar-IQ" sz="3200" dirty="0"/>
            </a:br>
            <a:r>
              <a:rPr lang="ar-IQ" sz="3200" dirty="0"/>
              <a:t> 2- حدد أهدافك بوضوح  واسأل هل أنت قادر على تحديد: أهم الأشياء التي تحبها والتي تود تحقيقها وأهم القيم وأهم ما تعتز به ثم عليك أن تحقق أهدافك بحيث تكون واضحة ومكتوبة وواقعية قابلة للقياس ولها أهداف زمنية ثم ما تعتز به </a:t>
            </a:r>
            <a:br>
              <a:rPr lang="ar-IQ" sz="3200" dirty="0"/>
            </a:br>
            <a:r>
              <a:rPr lang="ar-IQ" sz="3200" dirty="0"/>
              <a:t>   3-حدد صفاتك الشخصية وذلك عن طريق أن تسأل نفسك :هل أنت حاسم ؟ هل أنت متقبل للآخرين؟ هل غايتك تبرر الوسيلة التي تستخدمها ؟هل أنت ذو مركز تحكم داخلي وخارجي ؟ هل أنت ذو شخصية هادئة أم متسرعة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33</a:t>
            </a:fld>
            <a:endParaRPr lang="ar-IQ"/>
          </a:p>
        </p:txBody>
      </p:sp>
    </p:spTree>
    <p:extLst>
      <p:ext uri="{BB962C8B-B14F-4D97-AF65-F5344CB8AC3E}">
        <p14:creationId xmlns:p14="http://schemas.microsoft.com/office/powerpoint/2010/main" val="55188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394722"/>
          </a:xfrm>
          <a:solidFill>
            <a:schemeClr val="accent4">
              <a:lumMod val="40000"/>
              <a:lumOff val="60000"/>
            </a:schemeClr>
          </a:solidFill>
        </p:spPr>
        <p:txBody>
          <a:bodyPr>
            <a:normAutofit/>
          </a:bodyPr>
          <a:lstStyle/>
          <a:p>
            <a:r>
              <a:rPr lang="ar-IQ" sz="3200" b="1" dirty="0"/>
              <a:t>صناعة الذات قبل إدارة الذات</a:t>
            </a:r>
            <a:r>
              <a:rPr lang="ar-IQ" sz="3200" b="1" dirty="0" smtClean="0"/>
              <a:t>:</a:t>
            </a:r>
            <a:br>
              <a:rPr lang="ar-IQ" sz="3200" b="1" dirty="0" smtClean="0"/>
            </a:br>
            <a:r>
              <a:rPr lang="ar-IQ" sz="3200" b="1" dirty="0"/>
              <a:t/>
            </a:r>
            <a:br>
              <a:rPr lang="ar-IQ" sz="3200" b="1" dirty="0"/>
            </a:br>
            <a:r>
              <a:rPr lang="ar-IQ" sz="3200" dirty="0"/>
              <a:t>وها هنا تبرز مشكلة ضخمة عند كثير ممن </a:t>
            </a:r>
            <a:r>
              <a:rPr lang="ar-IQ" sz="3200" dirty="0" err="1" smtClean="0"/>
              <a:t>بدؤا</a:t>
            </a:r>
            <a:r>
              <a:rPr lang="ar-IQ" sz="3200" dirty="0" smtClean="0"/>
              <a:t> </a:t>
            </a:r>
            <a:r>
              <a:rPr lang="ar-IQ" sz="3200" dirty="0"/>
              <a:t>مراراً في السير على درب إدارة الذات، وكلما حاولوا ممارسة بعض فنونها </a:t>
            </a:r>
            <a:r>
              <a:rPr lang="ar-IQ" sz="3200" dirty="0" smtClean="0"/>
              <a:t>عادوا القهقري </a:t>
            </a:r>
            <a:r>
              <a:rPr lang="ar-IQ" sz="3200" dirty="0"/>
              <a:t>بعد أن لم يظفروا بنتيجة ملموسة مع نفوسهم، إنه من السهل جدًا على سبيل المثال أن أقول لك: إذا أردت أن تنظم يومك فعليك في كل صباح أن تدون أعمالك ومهماتك في ورقة، ثم توزع أوقات يومك على تلك الواجبات، وكلما أنجزت عملاً منها فقم بإسقاطه من تلك الورقة .. إلخ.</a:t>
            </a:r>
            <a:br>
              <a:rPr lang="ar-IQ" sz="3200" dirty="0"/>
            </a:br>
            <a:r>
              <a:rPr lang="ar-IQ" sz="3200" dirty="0"/>
              <a:t>وكلنا حاولنا هذا من قبل وفشلنا في الاستمرار عليه بل تحقيقه لمرة واحدة فقط وقس على ذلك في سائر فنون الفاعلية وإدارة الذات.</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34</a:t>
            </a:fld>
            <a:endParaRPr lang="ar-IQ"/>
          </a:p>
        </p:txBody>
      </p:sp>
    </p:spTree>
    <p:extLst>
      <p:ext uri="{BB962C8B-B14F-4D97-AF65-F5344CB8AC3E}">
        <p14:creationId xmlns:p14="http://schemas.microsoft.com/office/powerpoint/2010/main" val="22759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6">
              <a:lumMod val="40000"/>
              <a:lumOff val="60000"/>
            </a:schemeClr>
          </a:solidFill>
        </p:spPr>
        <p:txBody>
          <a:bodyPr>
            <a:normAutofit/>
          </a:bodyPr>
          <a:lstStyle/>
          <a:p>
            <a:pPr algn="just"/>
            <a:r>
              <a:rPr lang="ar-IQ" sz="3200" dirty="0" smtClean="0"/>
              <a:t>ويؤيد علماء النفس ذلك فيقولون:</a:t>
            </a:r>
            <a:br>
              <a:rPr lang="ar-IQ" sz="3200" dirty="0" smtClean="0"/>
            </a:br>
            <a:r>
              <a:rPr lang="ar-IQ" sz="3200" dirty="0"/>
              <a:t/>
            </a:r>
            <a:br>
              <a:rPr lang="ar-IQ" sz="3200" dirty="0"/>
            </a:br>
            <a:r>
              <a:rPr lang="ar-IQ" sz="3200" dirty="0" smtClean="0"/>
              <a:t>إن </a:t>
            </a:r>
            <a:r>
              <a:rPr lang="ar-IQ" sz="3200" dirty="0"/>
              <a:t>كل إنسان يولد وفي تكوينه بذور النبوغ والعبقرية، والكفاءة والفاعلية، ويتوقف نمو هذه البذور أو موتها على نوع التربية والرعاية التي يتلقاها الإنسان من أسرته وبيئته ومجتمعه.</a:t>
            </a:r>
            <a:br>
              <a:rPr lang="ar-IQ" sz="3200" dirty="0"/>
            </a:br>
            <a:r>
              <a:rPr lang="ar-IQ" sz="3200" dirty="0"/>
              <a:t>ونلخص مما سبق أن حل هذه المشكلة يكمن أولاً في أن نعيد تلك النفوس إلى فطرتها ونزيح عنها ركام سنين من الصياغة السلبية التي تملأ طريقها نحو الإنجاز والفاعلية بالعوائق والعراقيل، وإلا فكيف نتقن فنون إدارة الذات ونحن أصلاً نفتقر إلى تلك الذات السوية، القادرة على تشرب تلك الفنون، ولهذا فلا بد أولاً من أن نرفع هذا الشعار: 'صياغة الذات قبل إدارة الذات'.</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35</a:t>
            </a:fld>
            <a:endParaRPr lang="ar-IQ"/>
          </a:p>
        </p:txBody>
      </p:sp>
    </p:spTree>
    <p:extLst>
      <p:ext uri="{BB962C8B-B14F-4D97-AF65-F5344CB8AC3E}">
        <p14:creationId xmlns:p14="http://schemas.microsoft.com/office/powerpoint/2010/main" val="369675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tx2">
              <a:lumMod val="40000"/>
              <a:lumOff val="60000"/>
            </a:schemeClr>
          </a:solidFill>
        </p:spPr>
        <p:txBody>
          <a:bodyPr>
            <a:noAutofit/>
          </a:bodyPr>
          <a:lstStyle/>
          <a:p>
            <a:r>
              <a:rPr lang="ar-IQ" sz="3200" dirty="0" smtClean="0"/>
              <a:t/>
            </a:r>
            <a:br>
              <a:rPr lang="ar-IQ" sz="3200" dirty="0" smtClean="0"/>
            </a:br>
            <a:r>
              <a:rPr lang="ar-IQ" sz="3200" b="1" dirty="0" smtClean="0">
                <a:solidFill>
                  <a:schemeClr val="accent2"/>
                </a:solidFill>
              </a:rPr>
              <a:t>قواعد </a:t>
            </a:r>
            <a:r>
              <a:rPr lang="ar-IQ" sz="3200" b="1" dirty="0">
                <a:solidFill>
                  <a:schemeClr val="accent2"/>
                </a:solidFill>
              </a:rPr>
              <a:t>قيادة وإدارة الذات :</a:t>
            </a:r>
            <a:br>
              <a:rPr lang="ar-IQ" sz="3200" b="1" dirty="0">
                <a:solidFill>
                  <a:schemeClr val="accent2"/>
                </a:solidFill>
              </a:rPr>
            </a:br>
            <a:r>
              <a:rPr lang="ar-IQ" sz="3200" dirty="0" smtClean="0"/>
              <a:t>         1.مؤامة </a:t>
            </a:r>
            <a:r>
              <a:rPr lang="ar-IQ" sz="3200" dirty="0"/>
              <a:t>الظاهر مع الباطن</a:t>
            </a:r>
            <a:br>
              <a:rPr lang="ar-IQ" sz="3200" dirty="0"/>
            </a:br>
            <a:r>
              <a:rPr lang="ar-IQ" sz="3200" dirty="0" smtClean="0"/>
              <a:t>2.الشخصية </a:t>
            </a:r>
            <a:r>
              <a:rPr lang="ar-IQ" sz="3200" dirty="0"/>
              <a:t>السوية</a:t>
            </a:r>
            <a:br>
              <a:rPr lang="ar-IQ" sz="3200" dirty="0"/>
            </a:br>
            <a:r>
              <a:rPr lang="ar-IQ" sz="3200" dirty="0" smtClean="0"/>
              <a:t>  3.القدرة </a:t>
            </a:r>
            <a:r>
              <a:rPr lang="ar-IQ" sz="3200" dirty="0"/>
              <a:t>على التغيير</a:t>
            </a:r>
            <a:br>
              <a:rPr lang="ar-IQ" sz="3200" dirty="0"/>
            </a:br>
            <a:r>
              <a:rPr lang="ar-IQ" sz="3200" dirty="0" err="1"/>
              <a:t>التغيير</a:t>
            </a:r>
            <a:r>
              <a:rPr lang="ar-IQ" sz="3200" dirty="0"/>
              <a:t> : </a:t>
            </a:r>
            <a:r>
              <a:rPr lang="ar-IQ" sz="3200" dirty="0" smtClean="0"/>
              <a:t>هو عملية </a:t>
            </a:r>
            <a:r>
              <a:rPr lang="ar-IQ" sz="3200" dirty="0"/>
              <a:t>تحول من واقع نعيشه إلى حالة نرغب فيها</a:t>
            </a:r>
            <a:r>
              <a:rPr lang="ar-IQ" sz="3200" dirty="0" smtClean="0"/>
              <a:t>...</a:t>
            </a:r>
            <a:br>
              <a:rPr lang="ar-IQ" sz="3200" dirty="0" smtClean="0"/>
            </a:br>
            <a:r>
              <a:rPr lang="ar-IQ" sz="3200" dirty="0" smtClean="0"/>
              <a:t>•طور </a:t>
            </a:r>
            <a:r>
              <a:rPr lang="ar-IQ" sz="3200" dirty="0"/>
              <a:t>مهاراتك وتعرف على أخطائك عندما تستطيع أن تفكر بإيجابية</a:t>
            </a:r>
            <a:r>
              <a:rPr lang="ar-IQ" sz="3200" dirty="0" smtClean="0"/>
              <a:t>.... الأهم </a:t>
            </a:r>
            <a:r>
              <a:rPr lang="ar-IQ" sz="3200" dirty="0"/>
              <a:t>هو طريقة نظرك إلى ذاتك وقدراتك</a:t>
            </a:r>
            <a:br>
              <a:rPr lang="ar-IQ" sz="3200" dirty="0"/>
            </a:br>
            <a:r>
              <a:rPr lang="ar-IQ" sz="3200" dirty="0" smtClean="0"/>
              <a:t>4.التصورات </a:t>
            </a:r>
            <a:r>
              <a:rPr lang="ar-IQ" sz="3200" dirty="0"/>
              <a:t>الذهنية</a:t>
            </a:r>
            <a:br>
              <a:rPr lang="ar-IQ" sz="3200" dirty="0"/>
            </a:br>
            <a:r>
              <a:rPr lang="ar-IQ" sz="3200" dirty="0"/>
              <a:t>التصورات الذهنية (ما أراه)---الإجراءات (ما أعمله) السلوك ما احصل عليه من نتائج......</a:t>
            </a:r>
            <a:br>
              <a:rPr lang="ar-IQ" sz="3200" dirty="0"/>
            </a:br>
            <a:r>
              <a:rPr lang="ar-IQ" sz="3200" dirty="0" smtClean="0"/>
              <a:t>5.تحمل </a:t>
            </a:r>
            <a:r>
              <a:rPr lang="ar-IQ" sz="3200" dirty="0"/>
              <a:t>المسئولية</a:t>
            </a:r>
            <a:br>
              <a:rPr lang="ar-IQ" sz="3200" dirty="0"/>
            </a:br>
            <a:r>
              <a:rPr lang="ar-IQ" sz="3200" dirty="0" smtClean="0"/>
              <a:t>6.حرية </a:t>
            </a:r>
            <a:r>
              <a:rPr lang="ar-IQ" sz="3200" dirty="0"/>
              <a:t>اتخاذ القرار(تحمل المسئولية والمبادرة)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36</a:t>
            </a:fld>
            <a:endParaRPr lang="ar-IQ"/>
          </a:p>
        </p:txBody>
      </p:sp>
    </p:spTree>
    <p:extLst>
      <p:ext uri="{BB962C8B-B14F-4D97-AF65-F5344CB8AC3E}">
        <p14:creationId xmlns:p14="http://schemas.microsoft.com/office/powerpoint/2010/main" val="204957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3">
              <a:lumMod val="75000"/>
            </a:schemeClr>
          </a:solidFill>
        </p:spPr>
        <p:txBody>
          <a:bodyPr/>
          <a:lstStyle/>
          <a:p>
            <a:r>
              <a:rPr lang="ar-IQ" sz="3200" b="1" dirty="0"/>
              <a:t>منظومة النجاح </a:t>
            </a:r>
            <a:r>
              <a:rPr lang="ar-IQ" sz="3200" b="1" dirty="0" smtClean="0"/>
              <a:t>والفاعلية</a:t>
            </a:r>
            <a:br>
              <a:rPr lang="ar-IQ" sz="3200" b="1" dirty="0" smtClean="0"/>
            </a:br>
            <a:r>
              <a:rPr lang="ar-IQ" sz="3200" b="1" dirty="0"/>
              <a:t/>
            </a:r>
            <a:br>
              <a:rPr lang="ar-IQ" sz="3200" b="1" dirty="0"/>
            </a:br>
            <a:r>
              <a:rPr lang="ar-IQ" sz="3200" b="1" dirty="0" smtClean="0"/>
              <a:t>       </a:t>
            </a:r>
            <a:r>
              <a:rPr lang="ar-IQ" sz="3200" dirty="0" smtClean="0"/>
              <a:t>1.كن </a:t>
            </a:r>
            <a:r>
              <a:rPr lang="ar-IQ" sz="3200" dirty="0"/>
              <a:t>إيجابيًا وخذ بزمام </a:t>
            </a:r>
            <a:r>
              <a:rPr lang="ar-IQ" sz="3200" dirty="0" smtClean="0"/>
              <a:t>المبادرة </a:t>
            </a:r>
            <a:br>
              <a:rPr lang="ar-IQ" sz="3200" dirty="0" smtClean="0"/>
            </a:br>
            <a:r>
              <a:rPr lang="ar-IQ" sz="3200" dirty="0" smtClean="0"/>
              <a:t>2. </a:t>
            </a:r>
            <a:r>
              <a:rPr lang="ar-IQ" sz="3200" dirty="0"/>
              <a:t>ابدأ وأهدافك واضحة لك</a:t>
            </a:r>
            <a:br>
              <a:rPr lang="ar-IQ" sz="3200" dirty="0"/>
            </a:br>
            <a:r>
              <a:rPr lang="ar-IQ" sz="3200" dirty="0" smtClean="0"/>
              <a:t>        3. </a:t>
            </a:r>
            <a:r>
              <a:rPr lang="ar-IQ" sz="3200" dirty="0"/>
              <a:t>رتب أولوياتك وقدم الأهم فالمهم</a:t>
            </a:r>
            <a:br>
              <a:rPr lang="ar-IQ" sz="3200" dirty="0"/>
            </a:br>
            <a:r>
              <a:rPr lang="ar-IQ" sz="3200" dirty="0" smtClean="0"/>
              <a:t>                    4</a:t>
            </a:r>
            <a:r>
              <a:rPr lang="ar-IQ" sz="3200" dirty="0"/>
              <a:t>. فكر في المنفعة المشتركة لجميع الأطراف</a:t>
            </a:r>
            <a:br>
              <a:rPr lang="ar-IQ" sz="3200" dirty="0"/>
            </a:br>
            <a:r>
              <a:rPr lang="ar-IQ" sz="3200" dirty="0" smtClean="0"/>
              <a:t>                     5</a:t>
            </a:r>
            <a:r>
              <a:rPr lang="ar-IQ" sz="3200" dirty="0"/>
              <a:t>. حاول أن تفهم الآخرين قبل أن تتحدث إليهم</a:t>
            </a:r>
            <a:br>
              <a:rPr lang="ar-IQ" sz="3200" dirty="0"/>
            </a:br>
            <a:r>
              <a:rPr lang="ar-IQ" sz="3200" dirty="0" smtClean="0"/>
              <a:t>            6</a:t>
            </a:r>
            <a:r>
              <a:rPr lang="ar-IQ" sz="3200" dirty="0"/>
              <a:t>. اعمل للمجموع وتعاون مع </a:t>
            </a:r>
            <a:r>
              <a:rPr lang="ar-IQ" sz="3200" dirty="0" smtClean="0"/>
              <a:t>الآخرين</a:t>
            </a:r>
            <a:br>
              <a:rPr lang="ar-IQ" sz="3200" dirty="0" smtClean="0"/>
            </a:br>
            <a:r>
              <a:rPr lang="ar-IQ" sz="3200" dirty="0" smtClean="0"/>
              <a:t>7. </a:t>
            </a:r>
            <a:r>
              <a:rPr lang="ar-IQ" sz="3200" dirty="0"/>
              <a:t>جدد قدراتك </a:t>
            </a:r>
            <a:r>
              <a:rPr lang="ar-IQ" sz="3200" dirty="0" smtClean="0"/>
              <a:t>باستمرار ....</a:t>
            </a:r>
            <a:br>
              <a:rPr lang="ar-IQ" sz="3200" dirty="0" smtClean="0"/>
            </a:b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37</a:t>
            </a:fld>
            <a:endParaRPr lang="ar-IQ"/>
          </a:p>
        </p:txBody>
      </p:sp>
    </p:spTree>
    <p:extLst>
      <p:ext uri="{BB962C8B-B14F-4D97-AF65-F5344CB8AC3E}">
        <p14:creationId xmlns:p14="http://schemas.microsoft.com/office/powerpoint/2010/main" val="342347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2">
              <a:lumMod val="40000"/>
              <a:lumOff val="60000"/>
            </a:schemeClr>
          </a:solidFill>
        </p:spPr>
        <p:txBody>
          <a:bodyPr>
            <a:normAutofit/>
          </a:bodyPr>
          <a:lstStyle/>
          <a:p>
            <a:r>
              <a:rPr lang="ar-IQ" sz="3200" b="1" dirty="0"/>
              <a:t>منظومة الفشل والسلبية</a:t>
            </a:r>
            <a:r>
              <a:rPr lang="ar-IQ" sz="3200" b="1" dirty="0" smtClean="0"/>
              <a:t>:</a:t>
            </a:r>
            <a:br>
              <a:rPr lang="ar-IQ" sz="3200" b="1" dirty="0" smtClean="0"/>
            </a:br>
            <a:r>
              <a:rPr lang="ar-IQ" sz="3200" b="1" dirty="0"/>
              <a:t/>
            </a:r>
            <a:br>
              <a:rPr lang="ar-IQ" sz="3200" b="1" dirty="0"/>
            </a:br>
            <a:r>
              <a:rPr lang="ar-IQ" sz="3200" b="1" dirty="0" smtClean="0"/>
              <a:t>          </a:t>
            </a:r>
            <a:r>
              <a:rPr lang="ar-IQ" sz="3200" dirty="0" smtClean="0"/>
              <a:t>1</a:t>
            </a:r>
            <a:r>
              <a:rPr lang="ar-IQ" sz="3200" dirty="0"/>
              <a:t>. كن سلبيًا متواكلاً عديم الشعور </a:t>
            </a:r>
            <a:r>
              <a:rPr lang="ar-IQ" sz="3200" dirty="0" smtClean="0"/>
              <a:t>بالمسئولية.</a:t>
            </a:r>
            <a:r>
              <a:rPr lang="ar-IQ" sz="3200" dirty="0"/>
              <a:t/>
            </a:r>
            <a:br>
              <a:rPr lang="ar-IQ" sz="3200" dirty="0"/>
            </a:br>
            <a:r>
              <a:rPr lang="ar-IQ" sz="3200" dirty="0"/>
              <a:t>2. قم بأعمال كثيرة لا تدري لها </a:t>
            </a:r>
            <a:r>
              <a:rPr lang="ar-IQ" sz="3200" dirty="0" smtClean="0"/>
              <a:t>هدفًا.</a:t>
            </a:r>
            <a:r>
              <a:rPr lang="ar-IQ" sz="3200" dirty="0"/>
              <a:t/>
            </a:r>
            <a:br>
              <a:rPr lang="ar-IQ" sz="3200" dirty="0"/>
            </a:br>
            <a:r>
              <a:rPr lang="ar-IQ" sz="3200" dirty="0" smtClean="0"/>
              <a:t>          3</a:t>
            </a:r>
            <a:r>
              <a:rPr lang="ar-IQ" sz="3200" dirty="0"/>
              <a:t>. كن فوضويًا واعمل ما تشاء وقتما يحلو </a:t>
            </a:r>
            <a:r>
              <a:rPr lang="ar-IQ" sz="3200" dirty="0" smtClean="0"/>
              <a:t>لك.</a:t>
            </a:r>
            <a:r>
              <a:rPr lang="ar-IQ" sz="3200" dirty="0"/>
              <a:t/>
            </a:r>
            <a:br>
              <a:rPr lang="ar-IQ" sz="3200" dirty="0"/>
            </a:br>
            <a:r>
              <a:rPr lang="ar-IQ" sz="3200" dirty="0" smtClean="0"/>
              <a:t>            4</a:t>
            </a:r>
            <a:r>
              <a:rPr lang="ar-IQ" sz="3200" dirty="0"/>
              <a:t>. كن أنانيًا يهمه أن يكسب ولو خسر </a:t>
            </a:r>
            <a:r>
              <a:rPr lang="ar-IQ" sz="3200" dirty="0" smtClean="0"/>
              <a:t>الآخرون.</a:t>
            </a:r>
            <a:r>
              <a:rPr lang="ar-IQ" sz="3200" dirty="0"/>
              <a:t/>
            </a:r>
            <a:br>
              <a:rPr lang="ar-IQ" sz="3200" dirty="0"/>
            </a:br>
            <a:r>
              <a:rPr lang="ar-IQ" sz="3200" dirty="0" smtClean="0"/>
              <a:t>     5</a:t>
            </a:r>
            <a:r>
              <a:rPr lang="ar-IQ" sz="3200" dirty="0"/>
              <a:t>. لا يهم أن تفهمهم بل المهم أن </a:t>
            </a:r>
            <a:r>
              <a:rPr lang="ar-IQ" sz="3200" dirty="0" smtClean="0"/>
              <a:t>يسمعوك.</a:t>
            </a:r>
            <a:br>
              <a:rPr lang="ar-IQ" sz="3200" dirty="0" smtClean="0"/>
            </a:br>
            <a:r>
              <a:rPr lang="ar-IQ" sz="3200" dirty="0" smtClean="0"/>
              <a:t>6. </a:t>
            </a:r>
            <a:r>
              <a:rPr lang="ar-IQ" sz="3200" dirty="0"/>
              <a:t>اعمل لنفسك لا مع </a:t>
            </a:r>
            <a:r>
              <a:rPr lang="ar-IQ" sz="3200" dirty="0" smtClean="0"/>
              <a:t>الآخرين.........</a:t>
            </a:r>
            <a:r>
              <a:rPr lang="ar-IQ" sz="3200" dirty="0"/>
              <a:t/>
            </a:r>
            <a:br>
              <a:rPr lang="ar-IQ" sz="3200" dirty="0"/>
            </a:br>
            <a:r>
              <a:rPr lang="ar-IQ" sz="3200" dirty="0" smtClean="0"/>
              <a:t>              7. </a:t>
            </a:r>
            <a:r>
              <a:rPr lang="ar-IQ" sz="3200" dirty="0"/>
              <a:t>ارضَ بواقعك ولا تحاول أبدًا أن ترتقي </a:t>
            </a:r>
            <a:r>
              <a:rPr lang="ar-IQ" sz="3200" dirty="0" smtClean="0"/>
              <a:t>بنفسك.</a:t>
            </a:r>
            <a:r>
              <a:rPr lang="ar-IQ" sz="3200" dirty="0"/>
              <a:t/>
            </a:r>
            <a:br>
              <a:rPr lang="ar-IQ" sz="3200" dirty="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38</a:t>
            </a:fld>
            <a:endParaRPr lang="ar-IQ"/>
          </a:p>
        </p:txBody>
      </p:sp>
    </p:spTree>
    <p:extLst>
      <p:ext uri="{BB962C8B-B14F-4D97-AF65-F5344CB8AC3E}">
        <p14:creationId xmlns:p14="http://schemas.microsoft.com/office/powerpoint/2010/main" val="348338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5">
              <a:lumMod val="20000"/>
              <a:lumOff val="80000"/>
            </a:schemeClr>
          </a:solidFill>
        </p:spPr>
        <p:txBody>
          <a:bodyPr>
            <a:normAutofit/>
          </a:bodyPr>
          <a:lstStyle/>
          <a:p>
            <a:r>
              <a:rPr lang="ar-IQ" sz="3200" dirty="0"/>
              <a:t>•	</a:t>
            </a:r>
            <a:r>
              <a:rPr lang="ar-IQ" sz="3200" b="1" dirty="0"/>
              <a:t>معايير الهدف الذكي</a:t>
            </a:r>
            <a:r>
              <a:rPr lang="ar-IQ" sz="3200" dirty="0"/>
              <a:t/>
            </a:r>
            <a:br>
              <a:rPr lang="ar-IQ" sz="3200" dirty="0"/>
            </a:br>
            <a:r>
              <a:rPr lang="ar-IQ" sz="3200" dirty="0" smtClean="0"/>
              <a:t>         1. واضح </a:t>
            </a:r>
            <a:r>
              <a:rPr lang="ar-IQ" sz="3200" dirty="0"/>
              <a:t>ومحدد</a:t>
            </a:r>
            <a:br>
              <a:rPr lang="ar-IQ" sz="3200" dirty="0"/>
            </a:br>
            <a:r>
              <a:rPr lang="ar-IQ" sz="3200" dirty="0" smtClean="0"/>
              <a:t>     2.قابل </a:t>
            </a:r>
            <a:r>
              <a:rPr lang="ar-IQ" sz="3200" dirty="0"/>
              <a:t>للقياس</a:t>
            </a:r>
            <a:br>
              <a:rPr lang="ar-IQ" sz="3200" dirty="0"/>
            </a:br>
            <a:r>
              <a:rPr lang="ar-IQ" sz="3200" dirty="0" smtClean="0"/>
              <a:t>       3.قابل </a:t>
            </a:r>
            <a:r>
              <a:rPr lang="ar-IQ" sz="3200" dirty="0"/>
              <a:t>للتطبيق</a:t>
            </a:r>
            <a:br>
              <a:rPr lang="ar-IQ" sz="3200" dirty="0"/>
            </a:br>
            <a:r>
              <a:rPr lang="ar-IQ" sz="3200" dirty="0" smtClean="0"/>
              <a:t>4.واقعي</a:t>
            </a:r>
            <a:r>
              <a:rPr lang="ar-IQ" sz="3200" dirty="0"/>
              <a:t/>
            </a:r>
            <a:br>
              <a:rPr lang="ar-IQ" sz="3200" dirty="0"/>
            </a:br>
            <a:r>
              <a:rPr lang="ar-IQ" sz="3200" dirty="0" smtClean="0"/>
              <a:t>5.مؤقت</a:t>
            </a: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39</a:t>
            </a:fld>
            <a:endParaRPr lang="ar-IQ"/>
          </a:p>
        </p:txBody>
      </p:sp>
    </p:spTree>
    <p:extLst>
      <p:ext uri="{BB962C8B-B14F-4D97-AF65-F5344CB8AC3E}">
        <p14:creationId xmlns:p14="http://schemas.microsoft.com/office/powerpoint/2010/main" val="3647016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20000"/>
              <a:lumOff val="80000"/>
            </a:schemeClr>
          </a:solidFill>
        </p:spPr>
        <p:txBody>
          <a:bodyPr>
            <a:normAutofit fontScale="90000"/>
          </a:bodyPr>
          <a:lstStyle/>
          <a:p>
            <a:r>
              <a:rPr lang="ar-IQ" dirty="0" smtClean="0"/>
              <a:t/>
            </a:r>
            <a:br>
              <a:rPr lang="ar-IQ" dirty="0" smtClean="0"/>
            </a:br>
            <a:r>
              <a:rPr lang="ar-IQ" dirty="0" smtClean="0">
                <a:solidFill>
                  <a:schemeClr val="accent4"/>
                </a:solidFill>
              </a:rPr>
              <a:t>الخصائص المميزة للإدارة الإسلامية</a:t>
            </a:r>
            <a:br>
              <a:rPr lang="ar-IQ" dirty="0" smtClean="0">
                <a:solidFill>
                  <a:schemeClr val="accent4"/>
                </a:solidFill>
              </a:rPr>
            </a:br>
            <a:endParaRPr lang="ar-IQ" dirty="0">
              <a:solidFill>
                <a:schemeClr val="accent4"/>
              </a:solidFill>
            </a:endParaRPr>
          </a:p>
        </p:txBody>
      </p:sp>
      <p:sp>
        <p:nvSpPr>
          <p:cNvPr id="3" name="عنصر نائب للمحتوى 2"/>
          <p:cNvSpPr>
            <a:spLocks noGrp="1"/>
          </p:cNvSpPr>
          <p:nvPr>
            <p:ph idx="1"/>
          </p:nvPr>
        </p:nvSpPr>
        <p:spPr>
          <a:solidFill>
            <a:schemeClr val="accent5">
              <a:lumMod val="40000"/>
              <a:lumOff val="60000"/>
            </a:schemeClr>
          </a:solidFill>
        </p:spPr>
        <p:txBody>
          <a:bodyPr>
            <a:normAutofit fontScale="92500" lnSpcReduction="10000"/>
          </a:bodyPr>
          <a:lstStyle/>
          <a:p>
            <a:r>
              <a:rPr lang="ar-IQ" sz="3500" dirty="0" smtClean="0"/>
              <a:t>تتميز الادارة الاسلامية بخصائص مميزة، أهمها:</a:t>
            </a:r>
          </a:p>
          <a:p>
            <a:r>
              <a:rPr lang="ar-IQ" sz="3500" dirty="0" smtClean="0"/>
              <a:t>1-إن الإدارة الإسلامية تمارس نشاطات مباحة من أجل الوصول إلى أهدافها ، ، فالغاية لا تبرر الوسيلة ولا بد لهما معا ً – الوسيلة والغاية – أن يكونا مقبولين شرعا ً </a:t>
            </a:r>
          </a:p>
          <a:p>
            <a:r>
              <a:rPr lang="ar-IQ" sz="3500" dirty="0" smtClean="0"/>
              <a:t>2-إن الإدارة الإسلامية تسعى إلى تحقيق أهداف مشروعة تنضوي تحت مفهوم عبادة الله عز وجل امتثالا ً لقوله تعالى:</a:t>
            </a:r>
          </a:p>
          <a:p>
            <a:r>
              <a:rPr lang="ar-IQ" sz="3500" dirty="0" smtClean="0"/>
              <a:t>{ وما خلقت ُ الجنَّ والإنسَ إلا ليعبدون } ( الذاريات : 56 ).</a:t>
            </a:r>
          </a:p>
          <a:p>
            <a:pPr marL="0" indent="0">
              <a:buNone/>
            </a:pPr>
            <a:r>
              <a:rPr lang="ar-IQ" sz="3500" dirty="0" smtClean="0"/>
              <a:t>وهذه الأهداف لا بد وأن تتفق ومقاصد الشرع الحنيف الخمسة ً وهي : حفظ الدين والنفس  والعقل والنسل  والمال.</a:t>
            </a:r>
          </a:p>
          <a:p>
            <a:endParaRPr lang="ar-IQ" sz="3300" dirty="0" smtClean="0"/>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4</a:t>
            </a:fld>
            <a:endParaRPr lang="ar-IQ"/>
          </a:p>
        </p:txBody>
      </p:sp>
    </p:spTree>
    <p:extLst>
      <p:ext uri="{BB962C8B-B14F-4D97-AF65-F5344CB8AC3E}">
        <p14:creationId xmlns:p14="http://schemas.microsoft.com/office/powerpoint/2010/main" val="7926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ircle(in)">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ircle(in)">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ircle(in)">
                                      <p:cBhvr>
                                        <p:cTn id="34" dur="2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ircle(in)">
                                      <p:cBhvr>
                                        <p:cTn id="3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a:solidFill>
            <a:schemeClr val="bg1">
              <a:lumMod val="85000"/>
            </a:schemeClr>
          </a:solidFill>
        </p:spPr>
        <p:txBody>
          <a:bodyPr>
            <a:normAutofit/>
          </a:bodyPr>
          <a:lstStyle/>
          <a:p>
            <a:r>
              <a:rPr lang="ar-IQ" sz="3200" b="1" dirty="0"/>
              <a:t>مهارات التحفيز الذاتي</a:t>
            </a:r>
            <a:r>
              <a:rPr lang="ar-IQ" sz="3200" b="1" dirty="0" smtClean="0"/>
              <a:t>:</a:t>
            </a:r>
            <a:br>
              <a:rPr lang="ar-IQ" sz="3200" b="1" dirty="0" smtClean="0"/>
            </a:br>
            <a:r>
              <a:rPr lang="ar-IQ" sz="3200" dirty="0"/>
              <a:t/>
            </a:r>
            <a:br>
              <a:rPr lang="ar-IQ" sz="3200" dirty="0"/>
            </a:br>
            <a:r>
              <a:rPr lang="ar-IQ" sz="3200" dirty="0"/>
              <a:t>الحافز هو مجموعة من العمليات تتضمن: </a:t>
            </a:r>
            <a:br>
              <a:rPr lang="ar-IQ" sz="3200" dirty="0"/>
            </a:br>
            <a:r>
              <a:rPr lang="ar-IQ" sz="3200" dirty="0" smtClean="0"/>
              <a:t>1.إثارة </a:t>
            </a:r>
            <a:r>
              <a:rPr lang="ar-IQ" sz="3200" dirty="0"/>
              <a:t>السلوك : </a:t>
            </a:r>
            <a:r>
              <a:rPr lang="ar-IQ" sz="3200" dirty="0" smtClean="0"/>
              <a:t>الرغبة.</a:t>
            </a:r>
            <a:r>
              <a:rPr lang="ar-IQ" sz="3200" dirty="0"/>
              <a:t/>
            </a:r>
            <a:br>
              <a:rPr lang="ar-IQ" sz="3200" dirty="0"/>
            </a:br>
            <a:r>
              <a:rPr lang="ar-IQ" sz="3200" dirty="0" smtClean="0"/>
              <a:t>                  2.توجيه </a:t>
            </a:r>
            <a:r>
              <a:rPr lang="ar-IQ" sz="3200" dirty="0"/>
              <a:t>السلوك ( بذل مزيد من الجهد</a:t>
            </a:r>
            <a:r>
              <a:rPr lang="ar-IQ" sz="3200" dirty="0" smtClean="0"/>
              <a:t>).</a:t>
            </a:r>
            <a:r>
              <a:rPr lang="ar-IQ" sz="3200" dirty="0"/>
              <a:t/>
            </a:r>
            <a:br>
              <a:rPr lang="ar-IQ" sz="3200" dirty="0"/>
            </a:br>
            <a:r>
              <a:rPr lang="ar-IQ" sz="3200" dirty="0" smtClean="0"/>
              <a:t>                     3.تعزيز السلوك (</a:t>
            </a:r>
            <a:r>
              <a:rPr lang="ar-IQ" sz="3200" dirty="0"/>
              <a:t>المثابرة على بذل الجهد</a:t>
            </a:r>
            <a:r>
              <a:rPr lang="ar-IQ" sz="3200" dirty="0" smtClean="0"/>
              <a:t>).</a:t>
            </a:r>
            <a:r>
              <a:rPr lang="ar-IQ" sz="3200" dirty="0"/>
              <a:t/>
            </a:r>
            <a:br>
              <a:rPr lang="ar-IQ" sz="3200" dirty="0"/>
            </a:br>
            <a:r>
              <a:rPr lang="ar-IQ" sz="3200" b="1" dirty="0"/>
              <a:t>أنواع التحفيز: </a:t>
            </a:r>
            <a:r>
              <a:rPr lang="ar-IQ" sz="3200" dirty="0"/>
              <a:t/>
            </a:r>
            <a:br>
              <a:rPr lang="ar-IQ" sz="3200" dirty="0"/>
            </a:br>
            <a:r>
              <a:rPr lang="ar-IQ" sz="3200" dirty="0"/>
              <a:t>•	داخلي : وهو عملية الفكرية والنفسية التي تدفع للقيام بعمل ما بحافز داخلي .  </a:t>
            </a:r>
            <a:br>
              <a:rPr lang="ar-IQ" sz="3200" dirty="0"/>
            </a:br>
            <a:r>
              <a:rPr lang="ar-IQ" sz="3200" dirty="0"/>
              <a:t>•	خارجي : وهو مجموعة عوامل التي تؤثر على شخص لكي يدفعه الى انجاز اعمال بحافز خارجي.</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40</a:t>
            </a:fld>
            <a:endParaRPr lang="ar-IQ"/>
          </a:p>
        </p:txBody>
      </p:sp>
    </p:spTree>
    <p:extLst>
      <p:ext uri="{BB962C8B-B14F-4D97-AF65-F5344CB8AC3E}">
        <p14:creationId xmlns:p14="http://schemas.microsoft.com/office/powerpoint/2010/main" val="346902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3">
              <a:lumMod val="40000"/>
              <a:lumOff val="60000"/>
            </a:schemeClr>
          </a:solidFill>
        </p:spPr>
        <p:txBody>
          <a:bodyPr>
            <a:normAutofit fontScale="90000"/>
          </a:bodyPr>
          <a:lstStyle/>
          <a:p>
            <a:r>
              <a:rPr lang="ar-IQ" sz="3200" b="1" dirty="0"/>
              <a:t>كيف تحفز نفسك</a:t>
            </a:r>
            <a:r>
              <a:rPr lang="ar-IQ" sz="3200" b="1" dirty="0" smtClean="0"/>
              <a:t>؟</a:t>
            </a:r>
            <a:br>
              <a:rPr lang="ar-IQ" sz="3200" b="1" dirty="0" smtClean="0"/>
            </a:br>
            <a:r>
              <a:rPr lang="ar-IQ" sz="3200" b="1" dirty="0"/>
              <a:t/>
            </a:r>
            <a:br>
              <a:rPr lang="ar-IQ" sz="3200" b="1" dirty="0"/>
            </a:br>
            <a:r>
              <a:rPr lang="ar-IQ" sz="3200" b="1" dirty="0" smtClean="0"/>
              <a:t>            </a:t>
            </a:r>
            <a:r>
              <a:rPr lang="ar-IQ" sz="3200" dirty="0" smtClean="0"/>
              <a:t>1.حدد </a:t>
            </a:r>
            <a:r>
              <a:rPr lang="ar-IQ" sz="3200" dirty="0"/>
              <a:t>هدفك الأساسي بوضوح</a:t>
            </a:r>
            <a:br>
              <a:rPr lang="ar-IQ" sz="3200" dirty="0"/>
            </a:br>
            <a:r>
              <a:rPr lang="ar-IQ" sz="3200" dirty="0" smtClean="0"/>
              <a:t>          2.ذكر </a:t>
            </a:r>
            <a:r>
              <a:rPr lang="ar-IQ" sz="3200" dirty="0"/>
              <a:t>نفسك بأهمية </a:t>
            </a:r>
            <a:r>
              <a:rPr lang="ar-IQ" sz="3200" dirty="0" smtClean="0"/>
              <a:t>الموضوع</a:t>
            </a:r>
            <a:br>
              <a:rPr lang="ar-IQ" sz="3200" dirty="0" smtClean="0"/>
            </a:br>
            <a:r>
              <a:rPr lang="ar-IQ" sz="3200" dirty="0" smtClean="0"/>
              <a:t>3.حدد </a:t>
            </a:r>
            <a:r>
              <a:rPr lang="ar-IQ" sz="3200" dirty="0"/>
              <a:t>نقاط القوة لديك</a:t>
            </a:r>
            <a:br>
              <a:rPr lang="ar-IQ" sz="3200" dirty="0"/>
            </a:br>
            <a:r>
              <a:rPr lang="ar-IQ" sz="3200" dirty="0" smtClean="0"/>
              <a:t>    4.حدد </a:t>
            </a:r>
            <a:r>
              <a:rPr lang="ar-IQ" sz="3200" dirty="0"/>
              <a:t>نقاط الضعف لديك</a:t>
            </a:r>
            <a:br>
              <a:rPr lang="ar-IQ" sz="3200" dirty="0"/>
            </a:br>
            <a:r>
              <a:rPr lang="ar-IQ" sz="3200" dirty="0" smtClean="0"/>
              <a:t>  5.قسم </a:t>
            </a:r>
            <a:r>
              <a:rPr lang="ar-IQ" sz="3200" dirty="0"/>
              <a:t>العمل الى أجزاء</a:t>
            </a:r>
            <a:br>
              <a:rPr lang="ar-IQ" sz="3200" dirty="0"/>
            </a:br>
            <a:r>
              <a:rPr lang="ar-IQ" sz="3200" dirty="0" smtClean="0"/>
              <a:t>     6.ضع </a:t>
            </a:r>
            <a:r>
              <a:rPr lang="ar-IQ" sz="3200" dirty="0"/>
              <a:t>لنفسك جدولا زمنيا</a:t>
            </a:r>
            <a:br>
              <a:rPr lang="ar-IQ" sz="3200" dirty="0"/>
            </a:br>
            <a:r>
              <a:rPr lang="ar-IQ" sz="3200" dirty="0" smtClean="0"/>
              <a:t>    7.كافئ </a:t>
            </a:r>
            <a:r>
              <a:rPr lang="ar-IQ" sz="3200" dirty="0"/>
              <a:t>نفسك على النجاح</a:t>
            </a:r>
            <a:br>
              <a:rPr lang="ar-IQ" sz="3200" dirty="0"/>
            </a:br>
            <a:r>
              <a:rPr lang="ar-IQ" sz="3200" dirty="0" smtClean="0"/>
              <a:t>                        8.ابحث </a:t>
            </a:r>
            <a:r>
              <a:rPr lang="ar-IQ" sz="3200" dirty="0"/>
              <a:t>عن مصادر للاستمتاع في مهمتك</a:t>
            </a:r>
            <a:br>
              <a:rPr lang="ar-IQ" sz="3200" dirty="0"/>
            </a:br>
            <a:r>
              <a:rPr lang="ar-IQ" sz="3200" dirty="0" smtClean="0"/>
              <a:t>    9.لا </a:t>
            </a:r>
            <a:r>
              <a:rPr lang="ar-IQ" sz="3200" dirty="0"/>
              <a:t>تترك للإحباط </a:t>
            </a:r>
            <a:r>
              <a:rPr lang="ar-IQ" sz="3200" dirty="0" smtClean="0"/>
              <a:t>مجالا</a:t>
            </a:r>
            <a:br>
              <a:rPr lang="ar-IQ" sz="3200" dirty="0" smtClean="0"/>
            </a:br>
            <a:r>
              <a:rPr lang="ar-IQ" sz="3200" dirty="0" smtClean="0"/>
              <a:t>10.احذر </a:t>
            </a:r>
            <a:r>
              <a:rPr lang="ar-IQ" sz="3200" dirty="0"/>
              <a:t>من </a:t>
            </a:r>
            <a:r>
              <a:rPr lang="ar-IQ" sz="3200" dirty="0" smtClean="0"/>
              <a:t>التسويف. </a:t>
            </a:r>
            <a:br>
              <a:rPr lang="ar-IQ" sz="3200" dirty="0" smtClean="0"/>
            </a:br>
            <a:r>
              <a:rPr lang="ar-IQ" sz="3200" dirty="0" smtClean="0"/>
              <a:t/>
            </a:r>
            <a:br>
              <a:rPr lang="ar-IQ" sz="3200" dirty="0" smtClean="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41</a:t>
            </a:fld>
            <a:endParaRPr lang="ar-IQ"/>
          </a:p>
        </p:txBody>
      </p:sp>
    </p:spTree>
    <p:extLst>
      <p:ext uri="{BB962C8B-B14F-4D97-AF65-F5344CB8AC3E}">
        <p14:creationId xmlns:p14="http://schemas.microsoft.com/office/powerpoint/2010/main" val="114356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856984" cy="6466730"/>
          </a:xfrm>
          <a:solidFill>
            <a:schemeClr val="accent4">
              <a:lumMod val="40000"/>
              <a:lumOff val="60000"/>
            </a:schemeClr>
          </a:solidFill>
        </p:spPr>
        <p:txBody>
          <a:bodyPr>
            <a:normAutofit/>
          </a:bodyPr>
          <a:lstStyle/>
          <a:p>
            <a:r>
              <a:rPr lang="ar-IQ" sz="3200" b="1" dirty="0" smtClean="0"/>
              <a:t>     ما </a:t>
            </a:r>
            <a:r>
              <a:rPr lang="ar-IQ" sz="3200" b="1" dirty="0"/>
              <a:t>هي معوقات التحفيز</a:t>
            </a:r>
            <a:r>
              <a:rPr lang="ar-IQ" sz="3200" b="1" dirty="0" smtClean="0"/>
              <a:t>؟</a:t>
            </a:r>
            <a:br>
              <a:rPr lang="ar-IQ" sz="3200" b="1" dirty="0" smtClean="0"/>
            </a:br>
            <a:r>
              <a:rPr lang="ar-IQ" sz="3200" b="1" dirty="0"/>
              <a:t/>
            </a:r>
            <a:br>
              <a:rPr lang="ar-IQ" sz="3200" b="1" dirty="0"/>
            </a:br>
            <a:r>
              <a:rPr lang="ar-IQ" sz="3200" b="1" dirty="0" smtClean="0"/>
              <a:t>              </a:t>
            </a:r>
            <a:r>
              <a:rPr lang="ar-IQ" sz="3200" dirty="0" smtClean="0"/>
              <a:t>1.الشعور </a:t>
            </a:r>
            <a:r>
              <a:rPr lang="ar-IQ" sz="3200" dirty="0"/>
              <a:t>بالإحباط عند أي تعثر</a:t>
            </a:r>
            <a:br>
              <a:rPr lang="ar-IQ" sz="3200" dirty="0"/>
            </a:br>
            <a:r>
              <a:rPr lang="ar-IQ" sz="3200" dirty="0" smtClean="0"/>
              <a:t>     2.السهر </a:t>
            </a:r>
            <a:r>
              <a:rPr lang="ar-IQ" sz="3200" dirty="0"/>
              <a:t>والإجهاد </a:t>
            </a:r>
            <a:r>
              <a:rPr lang="ar-IQ" sz="3200" dirty="0" smtClean="0"/>
              <a:t>النفسي</a:t>
            </a:r>
            <a:br>
              <a:rPr lang="ar-IQ" sz="3200" dirty="0" smtClean="0"/>
            </a:br>
            <a:r>
              <a:rPr lang="ar-IQ" sz="3200" dirty="0" smtClean="0"/>
              <a:t>   3.عدم تقدير الفرد لذاته</a:t>
            </a:r>
            <a:r>
              <a:rPr lang="ar-IQ" sz="3200" dirty="0"/>
              <a:t/>
            </a:r>
            <a:br>
              <a:rPr lang="ar-IQ" sz="3200" dirty="0"/>
            </a:br>
            <a:r>
              <a:rPr lang="ar-IQ" sz="3200" dirty="0" smtClean="0"/>
              <a:t>4.التسويف</a:t>
            </a:r>
            <a:r>
              <a:rPr lang="ar-IQ" sz="3200" dirty="0"/>
              <a:t/>
            </a:r>
            <a:br>
              <a:rPr lang="ar-IQ" sz="3200" dirty="0"/>
            </a:br>
            <a:r>
              <a:rPr lang="ar-IQ" sz="3200" dirty="0" smtClean="0"/>
              <a:t>          5.تأثير </a:t>
            </a:r>
            <a:r>
              <a:rPr lang="ar-IQ" sz="3200" dirty="0"/>
              <a:t>الزملاء غير </a:t>
            </a:r>
            <a:r>
              <a:rPr lang="ar-IQ" sz="3200" dirty="0" smtClean="0"/>
              <a:t>الجادين</a:t>
            </a:r>
            <a:br>
              <a:rPr lang="ar-IQ" sz="3200" dirty="0" smtClean="0"/>
            </a:br>
            <a:r>
              <a:rPr lang="ar-IQ" sz="3200" dirty="0" smtClean="0"/>
              <a:t>      6.عدم </a:t>
            </a:r>
            <a:r>
              <a:rPr lang="ar-IQ" sz="3200" dirty="0"/>
              <a:t>وجود جدول زمني </a:t>
            </a:r>
            <a:br>
              <a:rPr lang="ar-IQ" sz="3200" dirty="0"/>
            </a:br>
            <a:r>
              <a:rPr lang="ar-IQ" sz="3200" dirty="0" smtClean="0"/>
              <a:t>         7.العوامل </a:t>
            </a:r>
            <a:r>
              <a:rPr lang="ar-IQ" sz="3200" dirty="0"/>
              <a:t>النفسية مثل الأرق</a:t>
            </a:r>
            <a:br>
              <a:rPr lang="ar-IQ" sz="3200" dirty="0"/>
            </a:br>
            <a:r>
              <a:rPr lang="ar-IQ" sz="3200" dirty="0" smtClean="0"/>
              <a:t>       8.عدم </a:t>
            </a:r>
            <a:r>
              <a:rPr lang="ar-IQ" sz="3200" dirty="0"/>
              <a:t>وجود خطة </a:t>
            </a:r>
            <a:r>
              <a:rPr lang="ar-IQ" sz="3200" dirty="0" smtClean="0"/>
              <a:t>او هدف</a:t>
            </a:r>
            <a:br>
              <a:rPr lang="ar-IQ" sz="3200" dirty="0" smtClean="0"/>
            </a:br>
            <a:r>
              <a:rPr lang="ar-IQ" sz="3200" dirty="0" smtClean="0"/>
              <a:t>9.ضعف </a:t>
            </a:r>
            <a:r>
              <a:rPr lang="ar-IQ" sz="3200" dirty="0"/>
              <a:t>الثقة </a:t>
            </a:r>
            <a:r>
              <a:rPr lang="ar-IQ" sz="3200" dirty="0" smtClean="0"/>
              <a:t>بالنفس</a:t>
            </a: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42</a:t>
            </a:fld>
            <a:endParaRPr lang="ar-IQ"/>
          </a:p>
        </p:txBody>
      </p:sp>
    </p:spTree>
    <p:extLst>
      <p:ext uri="{BB962C8B-B14F-4D97-AF65-F5344CB8AC3E}">
        <p14:creationId xmlns:p14="http://schemas.microsoft.com/office/powerpoint/2010/main" val="239715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p:spPr>
        <p:txBody>
          <a:bodyPr>
            <a:normAutofit fontScale="90000"/>
          </a:bodyPr>
          <a:lstStyle/>
          <a:p>
            <a:r>
              <a:rPr lang="ar-IQ" dirty="0"/>
              <a:t> </a:t>
            </a:r>
            <a:r>
              <a:rPr lang="ar-IQ" dirty="0" smtClean="0"/>
              <a:t/>
            </a:r>
            <a:br>
              <a:rPr lang="ar-IQ" dirty="0" smtClean="0"/>
            </a:br>
            <a:r>
              <a:rPr lang="ar-IQ" sz="5300" dirty="0" smtClean="0"/>
              <a:t>الثقة </a:t>
            </a:r>
            <a:r>
              <a:rPr lang="ar-IQ" sz="5300" dirty="0"/>
              <a:t>بالنفس </a:t>
            </a:r>
            <a:r>
              <a:rPr lang="ar-IQ" dirty="0"/>
              <a:t/>
            </a:r>
            <a:br>
              <a:rPr lang="ar-IQ" dirty="0"/>
            </a:br>
            <a:endParaRPr lang="ar-IQ" dirty="0"/>
          </a:p>
        </p:txBody>
      </p:sp>
      <p:sp>
        <p:nvSpPr>
          <p:cNvPr id="3" name="عنصر نائب للمحتوى 2"/>
          <p:cNvSpPr>
            <a:spLocks noGrp="1"/>
          </p:cNvSpPr>
          <p:nvPr>
            <p:ph idx="1"/>
          </p:nvPr>
        </p:nvSpPr>
        <p:spPr>
          <a:solidFill>
            <a:schemeClr val="accent2">
              <a:lumMod val="20000"/>
              <a:lumOff val="80000"/>
            </a:schemeClr>
          </a:solidFill>
        </p:spPr>
        <p:txBody>
          <a:bodyPr/>
          <a:lstStyle/>
          <a:p>
            <a:r>
              <a:rPr lang="ar-IQ" dirty="0" smtClean="0"/>
              <a:t>هي </a:t>
            </a:r>
            <a:r>
              <a:rPr lang="ar-IQ" dirty="0"/>
              <a:t>: احترام الذات والشعور بالإيجابية والقدرة على الفعل . </a:t>
            </a:r>
          </a:p>
          <a:p>
            <a:r>
              <a:rPr lang="ar-IQ" dirty="0"/>
              <a:t>- شعور بالارتياح والاطمئنان والقدرة على تحقيق الأهداف . </a:t>
            </a:r>
          </a:p>
          <a:p>
            <a:pPr marL="0" indent="0">
              <a:buNone/>
            </a:pPr>
            <a:r>
              <a:rPr lang="ar-IQ" dirty="0" smtClean="0"/>
              <a:t>او هي:  </a:t>
            </a:r>
            <a:r>
              <a:rPr lang="ar-IQ" dirty="0"/>
              <a:t>ثقة الإنسان في صفاته وقدراته وتقييمه للأمور، او بأنها إيمان الإنسان بأهدافه وقراراته وبقدراته وإمكاناته.</a:t>
            </a:r>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43</a:t>
            </a:fld>
            <a:endParaRPr lang="ar-IQ"/>
          </a:p>
        </p:txBody>
      </p:sp>
    </p:spTree>
    <p:extLst>
      <p:ext uri="{BB962C8B-B14F-4D97-AF65-F5344CB8AC3E}">
        <p14:creationId xmlns:p14="http://schemas.microsoft.com/office/powerpoint/2010/main" val="53353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1">
              <a:lumMod val="20000"/>
              <a:lumOff val="80000"/>
            </a:schemeClr>
          </a:solidFill>
        </p:spPr>
        <p:txBody>
          <a:bodyPr>
            <a:normAutofit/>
          </a:bodyPr>
          <a:lstStyle/>
          <a:p>
            <a:r>
              <a:rPr lang="ar-IQ" dirty="0">
                <a:solidFill>
                  <a:srgbClr val="C00000"/>
                </a:solidFill>
              </a:rPr>
              <a:t>مظاهر الثقة </a:t>
            </a:r>
            <a:r>
              <a:rPr lang="ar-IQ" dirty="0" smtClean="0">
                <a:solidFill>
                  <a:srgbClr val="C00000"/>
                </a:solidFill>
              </a:rPr>
              <a:t>بالنفس</a:t>
            </a:r>
            <a:r>
              <a:rPr lang="ar-IQ" dirty="0" smtClean="0"/>
              <a:t/>
            </a:r>
            <a:br>
              <a:rPr lang="ar-IQ" dirty="0" smtClean="0"/>
            </a:br>
            <a:r>
              <a:rPr lang="ar-IQ" dirty="0" smtClean="0"/>
              <a:t>  </a:t>
            </a:r>
            <a:r>
              <a:rPr lang="ar-IQ" dirty="0"/>
              <a:t/>
            </a:r>
            <a:br>
              <a:rPr lang="ar-IQ" dirty="0"/>
            </a:br>
            <a:r>
              <a:rPr lang="ar-IQ" sz="3600" dirty="0"/>
              <a:t>1- الاطمئنان بالنفس . </a:t>
            </a:r>
            <a:br>
              <a:rPr lang="ar-IQ" sz="3600" dirty="0"/>
            </a:br>
            <a:r>
              <a:rPr lang="ar-IQ" sz="3600" dirty="0"/>
              <a:t>2- التفاؤل الإيجابي   مثل قول شاعر :</a:t>
            </a:r>
            <a:br>
              <a:rPr lang="ar-IQ" sz="3600" dirty="0"/>
            </a:br>
            <a:r>
              <a:rPr lang="ar-IQ" sz="3200" dirty="0"/>
              <a:t>صبَّحته عند المساء فقال </a:t>
            </a:r>
            <a:r>
              <a:rPr lang="ar-IQ" sz="3200" dirty="0" smtClean="0"/>
              <a:t>لي      أتهزأ </a:t>
            </a:r>
            <a:r>
              <a:rPr lang="ar-IQ" sz="3200" dirty="0"/>
              <a:t>بقدري أم تريد مزاحًا</a:t>
            </a:r>
            <a:br>
              <a:rPr lang="ar-IQ" sz="3200" dirty="0"/>
            </a:br>
            <a:r>
              <a:rPr lang="ar-IQ" sz="3200" dirty="0"/>
              <a:t>فأجبته  إشراق وجهك </a:t>
            </a:r>
            <a:r>
              <a:rPr lang="ar-IQ" sz="3200" dirty="0" smtClean="0"/>
              <a:t>غرَّني     حتى </a:t>
            </a:r>
            <a:r>
              <a:rPr lang="ar-IQ" sz="3200" dirty="0"/>
              <a:t>توهمت المساء </a:t>
            </a:r>
            <a:r>
              <a:rPr lang="ar-IQ" sz="3200" dirty="0" smtClean="0"/>
              <a:t>صباحًا</a:t>
            </a:r>
            <a:r>
              <a:rPr lang="ar-IQ" sz="3600" dirty="0" smtClean="0"/>
              <a:t/>
            </a:r>
            <a:br>
              <a:rPr lang="ar-IQ" sz="3600" dirty="0" smtClean="0"/>
            </a:br>
            <a:r>
              <a:rPr lang="ar-IQ" sz="3600" dirty="0" smtClean="0"/>
              <a:t>3- </a:t>
            </a:r>
            <a:r>
              <a:rPr lang="ar-IQ" sz="3600" dirty="0"/>
              <a:t>المبادرة والإقدام . </a:t>
            </a:r>
            <a:br>
              <a:rPr lang="ar-IQ" sz="3600" dirty="0"/>
            </a:br>
            <a:r>
              <a:rPr lang="ar-IQ" sz="3600" dirty="0"/>
              <a:t>4- السيطرة على المواقف الحياتية</a:t>
            </a: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44</a:t>
            </a:fld>
            <a:endParaRPr lang="ar-IQ"/>
          </a:p>
        </p:txBody>
      </p:sp>
    </p:spTree>
    <p:extLst>
      <p:ext uri="{BB962C8B-B14F-4D97-AF65-F5344CB8AC3E}">
        <p14:creationId xmlns:p14="http://schemas.microsoft.com/office/powerpoint/2010/main" val="100284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6">
              <a:lumMod val="20000"/>
              <a:lumOff val="80000"/>
            </a:schemeClr>
          </a:solidFill>
        </p:spPr>
        <p:txBody>
          <a:bodyPr>
            <a:normAutofit fontScale="90000"/>
          </a:bodyPr>
          <a:lstStyle/>
          <a:p>
            <a:pPr marL="742950" indent="-742950">
              <a:buFont typeface="+mj-lt"/>
              <a:buAutoNum type="arabicPeriod"/>
            </a:pPr>
            <a:r>
              <a:rPr lang="ar-IQ" b="1" dirty="0">
                <a:solidFill>
                  <a:srgbClr val="0070C0"/>
                </a:solidFill>
              </a:rPr>
              <a:t>أهمية الثقة </a:t>
            </a:r>
            <a:r>
              <a:rPr lang="ar-IQ" b="1" dirty="0" smtClean="0">
                <a:solidFill>
                  <a:srgbClr val="0070C0"/>
                </a:solidFill>
              </a:rPr>
              <a:t>بالنفس</a:t>
            </a:r>
            <a:r>
              <a:rPr lang="ar-IQ" dirty="0" smtClean="0">
                <a:solidFill>
                  <a:srgbClr val="0070C0"/>
                </a:solidFill>
              </a:rPr>
              <a:t/>
            </a:r>
            <a:br>
              <a:rPr lang="ar-IQ" dirty="0" smtClean="0">
                <a:solidFill>
                  <a:srgbClr val="0070C0"/>
                </a:solidFill>
              </a:rPr>
            </a:br>
            <a:r>
              <a:rPr lang="ar-IQ" dirty="0" smtClean="0">
                <a:solidFill>
                  <a:srgbClr val="0070C0"/>
                </a:solidFill>
              </a:rPr>
              <a:t/>
            </a:r>
            <a:br>
              <a:rPr lang="ar-IQ" dirty="0" smtClean="0">
                <a:solidFill>
                  <a:srgbClr val="0070C0"/>
                </a:solidFill>
              </a:rPr>
            </a:br>
            <a:r>
              <a:rPr lang="ar-IQ" sz="4000" dirty="0" smtClean="0"/>
              <a:t> 1- </a:t>
            </a:r>
            <a:r>
              <a:rPr lang="ar-IQ" sz="4000" dirty="0"/>
              <a:t>إقامة علاقة ايجابية</a:t>
            </a:r>
            <a:r>
              <a:rPr lang="ar-IQ" sz="4000" dirty="0" smtClean="0"/>
              <a:t>.</a:t>
            </a:r>
            <a:br>
              <a:rPr lang="ar-IQ" sz="4000" dirty="0" smtClean="0"/>
            </a:br>
            <a:r>
              <a:rPr lang="ar-IQ" sz="4000" dirty="0" smtClean="0"/>
              <a:t> </a:t>
            </a:r>
            <a:r>
              <a:rPr lang="ar-IQ" sz="4000" dirty="0"/>
              <a:t>2- تخلص من الشعور بعدم الأمان. </a:t>
            </a:r>
            <a:br>
              <a:rPr lang="ar-IQ" sz="4000" dirty="0"/>
            </a:br>
            <a:r>
              <a:rPr lang="ar-IQ" sz="4000" dirty="0"/>
              <a:t>3- تحسين القدرة على اتخاذ القرارات الصحيحة المناسبة للشخص، وأداء الأعمال بشكل </a:t>
            </a:r>
            <a:r>
              <a:rPr lang="ar-IQ" sz="4000" dirty="0" smtClean="0"/>
              <a:t>متقن.</a:t>
            </a:r>
            <a:br>
              <a:rPr lang="ar-IQ" sz="4000" dirty="0" smtClean="0"/>
            </a:br>
            <a:r>
              <a:rPr lang="ar-IQ" sz="4000" dirty="0" smtClean="0"/>
              <a:t>4- </a:t>
            </a:r>
            <a:r>
              <a:rPr lang="ar-IQ" sz="4000" dirty="0"/>
              <a:t>تطور الذات والقدرة الإنتاجية </a:t>
            </a:r>
            <a:r>
              <a:rPr lang="ar-IQ" sz="4000" dirty="0" smtClean="0"/>
              <a:t>والعزيمة والإصرار.</a:t>
            </a:r>
            <a:br>
              <a:rPr lang="ar-IQ" sz="4000" dirty="0" smtClean="0"/>
            </a:br>
            <a:r>
              <a:rPr lang="ar-IQ" sz="4000" dirty="0" smtClean="0"/>
              <a:t> </a:t>
            </a:r>
            <a:r>
              <a:rPr lang="ar-IQ" sz="4000" dirty="0"/>
              <a:t>5- تمنح الشعور بالسعادة.</a:t>
            </a: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45</a:t>
            </a:fld>
            <a:endParaRPr lang="ar-IQ"/>
          </a:p>
        </p:txBody>
      </p:sp>
    </p:spTree>
    <p:extLst>
      <p:ext uri="{BB962C8B-B14F-4D97-AF65-F5344CB8AC3E}">
        <p14:creationId xmlns:p14="http://schemas.microsoft.com/office/powerpoint/2010/main" val="428181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a:solidFill>
            <a:schemeClr val="accent4">
              <a:lumMod val="20000"/>
              <a:lumOff val="80000"/>
            </a:schemeClr>
          </a:solidFill>
        </p:spPr>
        <p:txBody>
          <a:bodyPr>
            <a:normAutofit fontScale="90000"/>
          </a:bodyPr>
          <a:lstStyle/>
          <a:p>
            <a:r>
              <a:rPr lang="ar-IQ" sz="3600" b="1" dirty="0"/>
              <a:t/>
            </a:r>
            <a:br>
              <a:rPr lang="ar-IQ" sz="3600" b="1" dirty="0"/>
            </a:br>
            <a:r>
              <a:rPr lang="ar-IQ" b="1" dirty="0"/>
              <a:t>انواع الثقة </a:t>
            </a:r>
            <a:r>
              <a:rPr lang="ar-IQ" b="1" dirty="0" smtClean="0"/>
              <a:t>بالنفس</a:t>
            </a:r>
            <a:r>
              <a:rPr lang="ar-IQ" sz="3600" dirty="0" smtClean="0"/>
              <a:t/>
            </a:r>
            <a:br>
              <a:rPr lang="ar-IQ" sz="3600" dirty="0" smtClean="0"/>
            </a:br>
            <a:r>
              <a:rPr lang="ar-IQ" sz="3600" dirty="0"/>
              <a:t/>
            </a:r>
            <a:br>
              <a:rPr lang="ar-IQ" sz="3600" dirty="0"/>
            </a:br>
            <a:r>
              <a:rPr lang="ar-IQ" sz="3600" dirty="0"/>
              <a:t>هناك </a:t>
            </a:r>
            <a:r>
              <a:rPr lang="ar-IQ" sz="3600" dirty="0" smtClean="0"/>
              <a:t>عدة انواع </a:t>
            </a:r>
            <a:r>
              <a:rPr lang="ar-IQ" sz="3600" dirty="0"/>
              <a:t>من الثِّقة </a:t>
            </a:r>
            <a:r>
              <a:rPr lang="ar-IQ" sz="3600" dirty="0" smtClean="0"/>
              <a:t>بالنفس وهي </a:t>
            </a:r>
            <a:r>
              <a:rPr lang="ar-IQ" sz="3600" dirty="0"/>
              <a:t>:</a:t>
            </a:r>
            <a:br>
              <a:rPr lang="ar-IQ" sz="3600" dirty="0"/>
            </a:br>
            <a:r>
              <a:rPr lang="ar-IQ" sz="3600" dirty="0"/>
              <a:t>1.	</a:t>
            </a:r>
            <a:r>
              <a:rPr lang="ar-IQ" sz="3600" b="1" dirty="0"/>
              <a:t>الثِّقة الجوهرية: </a:t>
            </a:r>
            <a:r>
              <a:rPr lang="ar-IQ" sz="3600" dirty="0"/>
              <a:t>وهي المتصلة بكيان الشَّخص، وهذا النَّوع من الثِّقة يحتاجه الإنسان في كلِّ وقت وفي جميع الظُّروف، وهذه الثِّقة ضرورية لكلِّ إنسان مهما كان الموقف بسيطًا، فلو طلب من إنسان مثلاً أنْ يتعلم علمًا من العلوم، وليكن الحاسب الآلي، ورفض أنْ يتعلم متذرع  بأنَّه لا يعرف هذا العلم ويصعب عليه تعلمه، فهذا الإنسان فاقد للثِّقة الجوهرية بنفسه، ولكنه لو قال إنَّه لا يستطيع الآن، ويحتاج إلى وقت حتى يتمكن من تعلمه، فهذا الشَّخص قد تهتز ثقته لفترة قصيرة، ولكنه مع الممارسة والتَّعود يمكن أنْ يثبت نفسه.</a:t>
            </a: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46</a:t>
            </a:fld>
            <a:endParaRPr lang="ar-IQ"/>
          </a:p>
        </p:txBody>
      </p:sp>
    </p:spTree>
    <p:extLst>
      <p:ext uri="{BB962C8B-B14F-4D97-AF65-F5344CB8AC3E}">
        <p14:creationId xmlns:p14="http://schemas.microsoft.com/office/powerpoint/2010/main" val="25044675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5">
              <a:lumMod val="20000"/>
              <a:lumOff val="80000"/>
            </a:schemeClr>
          </a:solidFill>
        </p:spPr>
        <p:txBody>
          <a:bodyPr>
            <a:normAutofit fontScale="90000"/>
          </a:bodyPr>
          <a:lstStyle/>
          <a:p>
            <a:r>
              <a:rPr lang="ar-IQ" sz="3600" dirty="0"/>
              <a:t>2.</a:t>
            </a:r>
            <a:r>
              <a:rPr lang="ar-IQ" sz="3600" b="1" dirty="0"/>
              <a:t>الثِّقة الموقفة: </a:t>
            </a:r>
            <a:r>
              <a:rPr lang="ar-IQ" sz="3600" dirty="0"/>
              <a:t>وهذه تتعلق بالمواقف الاجتماعية التي يجابهها الشَّخص. </a:t>
            </a:r>
            <a:r>
              <a:rPr lang="ar-IQ" sz="3600" dirty="0" smtClean="0"/>
              <a:t>.</a:t>
            </a:r>
            <a:br>
              <a:rPr lang="ar-IQ" sz="3600" dirty="0" smtClean="0"/>
            </a:br>
            <a:r>
              <a:rPr lang="ar-IQ" sz="3600" dirty="0" smtClean="0"/>
              <a:t>3.</a:t>
            </a:r>
            <a:r>
              <a:rPr lang="ar-IQ" sz="3600" b="1" dirty="0" smtClean="0"/>
              <a:t>التَّأنيب </a:t>
            </a:r>
            <a:r>
              <a:rPr lang="ar-IQ" sz="3600" b="1" dirty="0"/>
              <a:t>الذات  السَّلبي والإيجابي:                                   </a:t>
            </a:r>
            <a:r>
              <a:rPr lang="ar-IQ" sz="3600" dirty="0"/>
              <a:t/>
            </a:r>
            <a:br>
              <a:rPr lang="ar-IQ" sz="3600" dirty="0"/>
            </a:br>
            <a:r>
              <a:rPr lang="ar-IQ" sz="3600" dirty="0"/>
              <a:t>أهمية هذا الموضوع تكمن في أنَّ التَّأنيب السَّلبي والإيجابي، هو النَّافذة التي يدخل منها الإنسان إلى نفسه ويخاطبها، فإمَّا أنْ يكون سلبيًا مع نفسه فيذمها ويحطمها مع أنَّها أقرب الأشياء إليه، فتصبح أكره الأشياء إليه، وهذا ما يعرف بالتَّأنيب السَّلبي الذي يجب علينا تغييره إلى التَّأنيب الإيجابي والذي يعني أنْ نخاطب أنفسنا، ونصححها، ونطورها به.</a:t>
            </a:r>
            <a:r>
              <a:rPr lang="ar-IQ" dirty="0"/>
              <a:t/>
            </a:r>
            <a:br>
              <a:rPr lang="ar-IQ" dirty="0"/>
            </a:b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47</a:t>
            </a:fld>
            <a:endParaRPr lang="ar-IQ"/>
          </a:p>
        </p:txBody>
      </p:sp>
    </p:spTree>
    <p:extLst>
      <p:ext uri="{BB962C8B-B14F-4D97-AF65-F5344CB8AC3E}">
        <p14:creationId xmlns:p14="http://schemas.microsoft.com/office/powerpoint/2010/main" val="273749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bg1">
              <a:lumMod val="95000"/>
            </a:schemeClr>
          </a:solidFill>
        </p:spPr>
        <p:txBody>
          <a:bodyPr>
            <a:normAutofit fontScale="90000"/>
          </a:bodyPr>
          <a:lstStyle/>
          <a:p>
            <a:r>
              <a:rPr lang="ar-IQ" sz="4000" b="1" dirty="0" smtClean="0">
                <a:solidFill>
                  <a:srgbClr val="FF0000"/>
                </a:solidFill>
              </a:rPr>
              <a:t/>
            </a:r>
            <a:br>
              <a:rPr lang="ar-IQ" sz="4000" b="1" dirty="0" smtClean="0">
                <a:solidFill>
                  <a:srgbClr val="FF0000"/>
                </a:solidFill>
              </a:rPr>
            </a:br>
            <a:r>
              <a:rPr lang="ar-IQ" sz="4000" b="1" dirty="0" smtClean="0">
                <a:solidFill>
                  <a:srgbClr val="FF0000"/>
                </a:solidFill>
              </a:rPr>
              <a:t>عوامل </a:t>
            </a:r>
            <a:r>
              <a:rPr lang="ar-IQ" sz="4000" b="1" dirty="0">
                <a:solidFill>
                  <a:srgbClr val="FF0000"/>
                </a:solidFill>
              </a:rPr>
              <a:t>تقوية ثقة </a:t>
            </a:r>
            <a:r>
              <a:rPr lang="ar-IQ" sz="4000" b="1" dirty="0" smtClean="0">
                <a:solidFill>
                  <a:srgbClr val="FF0000"/>
                </a:solidFill>
              </a:rPr>
              <a:t>بالنفس</a:t>
            </a:r>
            <a:r>
              <a:rPr lang="ar-IQ" sz="3200" dirty="0" smtClean="0"/>
              <a:t/>
            </a:r>
            <a:br>
              <a:rPr lang="ar-IQ" sz="3200" dirty="0" smtClean="0"/>
            </a:br>
            <a:r>
              <a:rPr lang="ar-IQ" sz="3600" dirty="0" smtClean="0"/>
              <a:t> </a:t>
            </a:r>
            <a:r>
              <a:rPr lang="ar-IQ" sz="3600" dirty="0"/>
              <a:t/>
            </a:r>
            <a:br>
              <a:rPr lang="ar-IQ" sz="3600" dirty="0"/>
            </a:br>
            <a:r>
              <a:rPr lang="ar-IQ" sz="3600" dirty="0"/>
              <a:t>هناك عدة عوامل التي تفضي الى ثقة بالنفس وهي مصدر الهام في ادارة الذات وهي :</a:t>
            </a:r>
            <a:br>
              <a:rPr lang="ar-IQ" sz="3600" dirty="0"/>
            </a:br>
            <a:r>
              <a:rPr lang="ar-IQ" sz="3600" b="1" dirty="0"/>
              <a:t>1.الإيمان بالله: </a:t>
            </a:r>
            <a:r>
              <a:rPr lang="ar-IQ" sz="3600" dirty="0"/>
              <a:t>على الإنسان  أن يؤمن بالله سبحانه وتعالى الذي أبدع في خلقه، ومادام قد أبدع فقد أوجد فيك أيها الإنسان الكثير من الخير والقوة، التي لو نظرت إليها إيجابياً لوجدتها كثيرة، وحمدت الله عليها وهذا مصداقاً لقول الله سبحانه وتعالى: {وإن تعدوا نعمة الله لا تحصوها}. </a:t>
            </a:r>
            <a:br>
              <a:rPr lang="ar-IQ" sz="3600" dirty="0"/>
            </a:br>
            <a:r>
              <a:rPr lang="ar-IQ" sz="3600" b="1" dirty="0"/>
              <a:t>2.زيادة الصِّلة بالله: </a:t>
            </a:r>
            <a:r>
              <a:rPr lang="ar-IQ" sz="3600" dirty="0"/>
              <a:t>من أهم العوامل التي تساعد على الثِّقة بالنَّفس، زيادة صلتك بالله سبحانه وتعالى إيماناً، و ثقة به، واتكالاً عليه في كلِّ أمورك.</a:t>
            </a: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48</a:t>
            </a:fld>
            <a:endParaRPr lang="ar-IQ"/>
          </a:p>
        </p:txBody>
      </p:sp>
    </p:spTree>
    <p:extLst>
      <p:ext uri="{BB962C8B-B14F-4D97-AF65-F5344CB8AC3E}">
        <p14:creationId xmlns:p14="http://schemas.microsoft.com/office/powerpoint/2010/main" val="31979015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2">
              <a:lumMod val="20000"/>
              <a:lumOff val="80000"/>
            </a:schemeClr>
          </a:solidFill>
        </p:spPr>
        <p:txBody>
          <a:bodyPr>
            <a:normAutofit/>
          </a:bodyPr>
          <a:lstStyle/>
          <a:p>
            <a:r>
              <a:rPr lang="ar-IQ" sz="3200" dirty="0" smtClean="0"/>
              <a:t>3- </a:t>
            </a:r>
            <a:r>
              <a:rPr lang="ar-IQ" sz="3200" b="1" dirty="0"/>
              <a:t>الإيمان بالقدر</a:t>
            </a:r>
            <a:r>
              <a:rPr lang="ar-IQ" sz="3200" dirty="0"/>
              <a:t>: من أهم العوامل التي تساعد على بناء الثِّقة بالنَّفس، لأنَّ الإنسان كلَّما آمن بالقدر، وأنَّ كلَّ ما يحدث له من مصائب وابتلاءات قد كتبها الله عليه، فإنَّ هذا يمنع الإنسان من اهتزاز شخصيته، فتظل متماسكة في جميع الظُّروف والأحوال</a:t>
            </a:r>
            <a:r>
              <a:rPr lang="ar-IQ" sz="3200" dirty="0" smtClean="0"/>
              <a:t>.</a:t>
            </a:r>
            <a:br>
              <a:rPr lang="ar-IQ" sz="3200" dirty="0" smtClean="0"/>
            </a:br>
            <a:r>
              <a:rPr lang="ar-IQ" sz="3200" dirty="0"/>
              <a:t/>
            </a:r>
            <a:br>
              <a:rPr lang="ar-IQ" sz="3200" dirty="0"/>
            </a:br>
            <a:r>
              <a:rPr lang="ar-IQ" sz="3200" dirty="0"/>
              <a:t>4- </a:t>
            </a:r>
            <a:r>
              <a:rPr lang="ar-IQ" sz="3200" b="1" dirty="0"/>
              <a:t>وضع الاهداف </a:t>
            </a:r>
            <a:r>
              <a:rPr lang="ar-IQ" sz="3200" dirty="0"/>
              <a:t>:عندما نضع أهدافًا وننفذها، تزيد ثقتنا بنفسنا مهما كانت هذه الأهداف، سواء على المستوى الشخصي، أو على صعيد العمل، ومهما كانت صغيره تلك الأهداف</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49</a:t>
            </a:fld>
            <a:endParaRPr lang="ar-IQ"/>
          </a:p>
        </p:txBody>
      </p:sp>
    </p:spTree>
    <p:extLst>
      <p:ext uri="{BB962C8B-B14F-4D97-AF65-F5344CB8AC3E}">
        <p14:creationId xmlns:p14="http://schemas.microsoft.com/office/powerpoint/2010/main" val="79676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784976" cy="6466730"/>
          </a:xfrm>
          <a:solidFill>
            <a:srgbClr val="00B0F0"/>
          </a:solidFill>
        </p:spPr>
        <p:txBody>
          <a:bodyPr>
            <a:normAutofit fontScale="90000"/>
          </a:bodyPr>
          <a:lstStyle/>
          <a:p>
            <a:r>
              <a:rPr lang="ar-IQ" sz="3100" dirty="0" smtClean="0"/>
              <a:t>3</a:t>
            </a:r>
            <a:br>
              <a:rPr lang="ar-IQ" sz="3100" dirty="0" smtClean="0"/>
            </a:br>
            <a:r>
              <a:rPr lang="ar-IQ" sz="3100" dirty="0"/>
              <a:t/>
            </a:r>
            <a:br>
              <a:rPr lang="ar-IQ" sz="3100" dirty="0"/>
            </a:br>
            <a:r>
              <a:rPr lang="ar-IQ" sz="3100" dirty="0" smtClean="0"/>
              <a:t/>
            </a:r>
            <a:br>
              <a:rPr lang="ar-IQ" sz="3100" dirty="0" smtClean="0"/>
            </a:br>
            <a:r>
              <a:rPr lang="ar-IQ" sz="3600" dirty="0"/>
              <a:t>3</a:t>
            </a:r>
            <a:r>
              <a:rPr lang="ar-IQ" sz="3600" dirty="0" smtClean="0"/>
              <a:t>-إن الإدارة الإسلامية تمارس أعمالها من خلال تقديم خدمة أو سلعة مشروعة إلى جميع الناس بلا تمييز لعرق أو لون أو لسان أو منزلة اجتماعية .</a:t>
            </a:r>
            <a:br>
              <a:rPr lang="ar-IQ" sz="3600" dirty="0" smtClean="0"/>
            </a:br>
            <a:r>
              <a:rPr lang="ar-IQ" sz="3600" dirty="0" smtClean="0"/>
              <a:t>4-إن القائمين على شؤون الإدارة الإسلامية يقومون بواجباتهم على مستوى عال من المسؤولية فتصبح كل تصرفاتهم تحت سيطرة شعورهم الداخلي بأن الله تبارك وتعالى عالم بهم ، بصير بأعمالهم وهذا ما يسمى بـ ( الرقابة الذاتية ) </a:t>
            </a:r>
            <a:br>
              <a:rPr lang="ar-IQ" sz="3600" dirty="0" smtClean="0"/>
            </a:br>
            <a:r>
              <a:rPr lang="ar-IQ" sz="3600" dirty="0" smtClean="0"/>
              <a:t>5-إن جميع النشاطات التي تمارسها الإدارة الإسلامية تحكمها أنظمة في أصولها وفروعها منبثقة من الشريعة الإسلامية بمصادرها المتعددة.</a:t>
            </a:r>
            <a:br>
              <a:rPr lang="ar-IQ" sz="3600" dirty="0" smtClean="0"/>
            </a:br>
            <a:r>
              <a:rPr lang="ar-IQ" sz="3600" dirty="0" smtClean="0"/>
              <a:t>6-إن الإدارة الإسلامية سعت إلى إشباع الحاجات المادية والروحية والنفسية والفكرية للإنسان بشكل معتدل. </a:t>
            </a:r>
            <a:r>
              <a:rPr lang="ar-IQ" sz="3200" dirty="0" smtClean="0"/>
              <a:t/>
            </a:r>
            <a:br>
              <a:rPr lang="ar-IQ" sz="3200" dirty="0" smtClean="0"/>
            </a:br>
            <a:r>
              <a:rPr lang="ar-IQ" dirty="0" smtClean="0"/>
              <a:t/>
            </a:r>
            <a:br>
              <a:rPr lang="ar-IQ" dirty="0" smtClean="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a:t>
            </a:fld>
            <a:endParaRPr lang="ar-IQ"/>
          </a:p>
        </p:txBody>
      </p:sp>
    </p:spTree>
    <p:extLst>
      <p:ext uri="{BB962C8B-B14F-4D97-AF65-F5344CB8AC3E}">
        <p14:creationId xmlns:p14="http://schemas.microsoft.com/office/powerpoint/2010/main" val="40736739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IQ" dirty="0" smtClean="0">
                <a:solidFill>
                  <a:srgbClr val="FF0000"/>
                </a:solidFill>
              </a:rPr>
              <a:t>تعريف الوقت لغةً واصطلاحاً  </a:t>
            </a:r>
            <a:endParaRPr lang="ar-IQ" dirty="0">
              <a:solidFill>
                <a:srgbClr val="FF0000"/>
              </a:solidFill>
            </a:endParaRPr>
          </a:p>
        </p:txBody>
      </p:sp>
      <p:sp>
        <p:nvSpPr>
          <p:cNvPr id="3" name="عنصر نائب للمحتوى 2"/>
          <p:cNvSpPr>
            <a:spLocks noGrp="1"/>
          </p:cNvSpPr>
          <p:nvPr>
            <p:ph idx="1"/>
          </p:nvPr>
        </p:nvSpPr>
        <p:spPr>
          <a:xfrm>
            <a:off x="457200" y="1600200"/>
            <a:ext cx="8507288" cy="5141168"/>
          </a:xfrm>
          <a:solidFill>
            <a:schemeClr val="accent2">
              <a:lumMod val="20000"/>
              <a:lumOff val="80000"/>
            </a:schemeClr>
          </a:solidFill>
        </p:spPr>
        <p:txBody>
          <a:bodyPr>
            <a:normAutofit lnSpcReduction="10000"/>
          </a:bodyPr>
          <a:lstStyle/>
          <a:p>
            <a:pPr algn="just">
              <a:buFont typeface="Arial"/>
              <a:buChar char="•"/>
            </a:pPr>
            <a:r>
              <a:rPr lang="ar-IQ" dirty="0" smtClean="0">
                <a:solidFill>
                  <a:srgbClr val="333333"/>
                </a:solidFill>
                <a:latin typeface="amiri"/>
              </a:rPr>
              <a:t>الوقت لغةً :</a:t>
            </a:r>
          </a:p>
          <a:p>
            <a:pPr algn="just">
              <a:buFont typeface="Arial"/>
              <a:buChar char="•"/>
            </a:pPr>
            <a:r>
              <a:rPr lang="ar-IQ" dirty="0" smtClean="0">
                <a:solidFill>
                  <a:srgbClr val="333333"/>
                </a:solidFill>
                <a:latin typeface="amiri"/>
              </a:rPr>
              <a:t>وَقَتَ</a:t>
            </a:r>
            <a:r>
              <a:rPr lang="ar-IQ" dirty="0">
                <a:solidFill>
                  <a:srgbClr val="333333"/>
                </a:solidFill>
                <a:latin typeface="amiri"/>
              </a:rPr>
              <a:t>: (فعل)</a:t>
            </a:r>
            <a:r>
              <a:rPr lang="ar-IQ" b="1" dirty="0">
                <a:solidFill>
                  <a:srgbClr val="26709C"/>
                </a:solidFill>
                <a:latin typeface="amiri"/>
              </a:rPr>
              <a:t>وقَتَ </a:t>
            </a:r>
            <a:r>
              <a:rPr lang="ar-IQ" dirty="0">
                <a:solidFill>
                  <a:srgbClr val="333333"/>
                </a:solidFill>
                <a:latin typeface="amiri"/>
              </a:rPr>
              <a:t>يقِت ، </a:t>
            </a:r>
            <a:r>
              <a:rPr lang="ar-IQ" b="1" dirty="0">
                <a:solidFill>
                  <a:srgbClr val="26709C"/>
                </a:solidFill>
                <a:latin typeface="amiri"/>
              </a:rPr>
              <a:t>قِتْ </a:t>
            </a:r>
            <a:r>
              <a:rPr lang="ar-IQ" dirty="0">
                <a:solidFill>
                  <a:srgbClr val="333333"/>
                </a:solidFill>
                <a:latin typeface="amiri"/>
              </a:rPr>
              <a:t>، </a:t>
            </a:r>
            <a:r>
              <a:rPr lang="ar-IQ" b="1" dirty="0">
                <a:solidFill>
                  <a:srgbClr val="26709C"/>
                </a:solidFill>
                <a:latin typeface="amiri"/>
              </a:rPr>
              <a:t>وَقتًا </a:t>
            </a:r>
            <a:r>
              <a:rPr lang="ar-IQ" dirty="0">
                <a:solidFill>
                  <a:srgbClr val="333333"/>
                </a:solidFill>
                <a:latin typeface="amiri"/>
              </a:rPr>
              <a:t>، فهو </a:t>
            </a:r>
            <a:r>
              <a:rPr lang="ar-IQ" b="1" dirty="0">
                <a:solidFill>
                  <a:srgbClr val="26709C"/>
                </a:solidFill>
                <a:latin typeface="amiri"/>
              </a:rPr>
              <a:t>واقت </a:t>
            </a:r>
            <a:r>
              <a:rPr lang="ar-IQ" dirty="0">
                <a:solidFill>
                  <a:srgbClr val="333333"/>
                </a:solidFill>
                <a:latin typeface="amiri"/>
              </a:rPr>
              <a:t> </a:t>
            </a:r>
            <a:r>
              <a:rPr lang="ar-IQ" dirty="0" smtClean="0">
                <a:solidFill>
                  <a:srgbClr val="333333"/>
                </a:solidFill>
                <a:latin typeface="amiri"/>
              </a:rPr>
              <a:t>، والمفعول</a:t>
            </a:r>
            <a:r>
              <a:rPr lang="ar-IQ" dirty="0">
                <a:solidFill>
                  <a:srgbClr val="333333"/>
                </a:solidFill>
                <a:latin typeface="amiri"/>
              </a:rPr>
              <a:t> </a:t>
            </a:r>
            <a:r>
              <a:rPr lang="ar-IQ" b="1" dirty="0" smtClean="0">
                <a:solidFill>
                  <a:srgbClr val="26709C"/>
                </a:solidFill>
                <a:latin typeface="amiri"/>
              </a:rPr>
              <a:t>مَوْقوت</a:t>
            </a:r>
            <a:r>
              <a:rPr lang="ar-IQ" dirty="0" smtClean="0">
                <a:solidFill>
                  <a:srgbClr val="333333"/>
                </a:solidFill>
                <a:latin typeface="amiri"/>
              </a:rPr>
              <a:t> ، </a:t>
            </a:r>
            <a:r>
              <a:rPr lang="ar-IQ" b="1" dirty="0" smtClean="0">
                <a:solidFill>
                  <a:srgbClr val="26709C"/>
                </a:solidFill>
                <a:latin typeface="amiri"/>
              </a:rPr>
              <a:t>وقَت</a:t>
            </a:r>
            <a:r>
              <a:rPr lang="ar-IQ" b="1" dirty="0">
                <a:solidFill>
                  <a:srgbClr val="26709C"/>
                </a:solidFill>
                <a:latin typeface="amiri"/>
              </a:rPr>
              <a:t> </a:t>
            </a:r>
            <a:r>
              <a:rPr lang="ar-IQ" dirty="0">
                <a:solidFill>
                  <a:srgbClr val="333333"/>
                </a:solidFill>
                <a:latin typeface="amiri"/>
              </a:rPr>
              <a:t>الشَّيءَ : جعل له </a:t>
            </a:r>
            <a:r>
              <a:rPr lang="ar-IQ" b="1" dirty="0">
                <a:solidFill>
                  <a:srgbClr val="26709C"/>
                </a:solidFill>
                <a:latin typeface="amiri"/>
              </a:rPr>
              <a:t>وقتًا </a:t>
            </a:r>
            <a:r>
              <a:rPr lang="ar-IQ" dirty="0">
                <a:solidFill>
                  <a:srgbClr val="333333"/>
                </a:solidFill>
                <a:latin typeface="amiri"/>
              </a:rPr>
              <a:t>محدَّدًا يُفْعل </a:t>
            </a:r>
            <a:r>
              <a:rPr lang="ar-IQ" dirty="0" smtClean="0">
                <a:solidFill>
                  <a:srgbClr val="333333"/>
                </a:solidFill>
                <a:latin typeface="amiri"/>
              </a:rPr>
              <a:t>فيه ، </a:t>
            </a:r>
            <a:r>
              <a:rPr lang="ar-IQ" b="1" dirty="0" smtClean="0">
                <a:solidFill>
                  <a:srgbClr val="26709C"/>
                </a:solidFill>
                <a:latin typeface="amiri"/>
              </a:rPr>
              <a:t>وقَتَ</a:t>
            </a:r>
            <a:r>
              <a:rPr lang="ar-IQ" b="1" dirty="0">
                <a:solidFill>
                  <a:srgbClr val="26709C"/>
                </a:solidFill>
                <a:latin typeface="amiri"/>
              </a:rPr>
              <a:t> </a:t>
            </a:r>
            <a:r>
              <a:rPr lang="ar-IQ" dirty="0">
                <a:solidFill>
                  <a:srgbClr val="333333"/>
                </a:solidFill>
                <a:latin typeface="amiri"/>
              </a:rPr>
              <a:t>اللهُ الصّلاَةَ : حدّد لها </a:t>
            </a:r>
            <a:r>
              <a:rPr lang="ar-IQ" b="1" dirty="0">
                <a:solidFill>
                  <a:srgbClr val="26709C"/>
                </a:solidFill>
                <a:latin typeface="amiri"/>
              </a:rPr>
              <a:t>وقتًا </a:t>
            </a:r>
            <a:r>
              <a:rPr lang="ar-IQ" dirty="0" smtClean="0">
                <a:solidFill>
                  <a:srgbClr val="333333"/>
                </a:solidFill>
                <a:latin typeface="amiri"/>
              </a:rPr>
              <a:t>.</a:t>
            </a:r>
          </a:p>
          <a:p>
            <a:pPr algn="just">
              <a:buFont typeface="Arial"/>
              <a:buChar char="•"/>
            </a:pPr>
            <a:r>
              <a:rPr lang="ar-IQ" dirty="0" smtClean="0">
                <a:solidFill>
                  <a:srgbClr val="333333"/>
                </a:solidFill>
                <a:latin typeface="amiri"/>
              </a:rPr>
              <a:t>الوقت اصطلاحاً :</a:t>
            </a:r>
          </a:p>
          <a:p>
            <a:pPr algn="just">
              <a:buFont typeface="Arial"/>
              <a:buChar char="•"/>
            </a:pPr>
            <a:r>
              <a:rPr lang="ar-IQ" dirty="0">
                <a:solidFill>
                  <a:srgbClr val="333333"/>
                </a:solidFill>
                <a:latin typeface="DroidArabicKufi-Regular"/>
              </a:rPr>
              <a:t>الوقت بأنّه الفاصل ما بين الأحداث الزمنية المتسلسلة، كما يمكن تقسيمه ومناقشته حسب المستويات المادية، والفلسفية، والعلمية، والنفسية، والبيولوجية.</a:t>
            </a:r>
            <a:r>
              <a:rPr lang="ar-IQ" dirty="0"/>
              <a:t/>
            </a:r>
            <a:br>
              <a:rPr lang="ar-IQ" dirty="0"/>
            </a:br>
            <a:r>
              <a:rPr lang="ar-IQ" dirty="0"/>
              <a:t/>
            </a:r>
            <a:br>
              <a:rPr lang="ar-IQ" dirty="0"/>
            </a:br>
            <a:endParaRPr lang="ar-IQ" dirty="0">
              <a:solidFill>
                <a:srgbClr val="333333"/>
              </a:solidFill>
              <a:latin typeface="amiri"/>
            </a:endParaRP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50</a:t>
            </a:fld>
            <a:endParaRPr lang="ar-IQ"/>
          </a:p>
        </p:txBody>
      </p:sp>
    </p:spTree>
    <p:extLst>
      <p:ext uri="{BB962C8B-B14F-4D97-AF65-F5344CB8AC3E}">
        <p14:creationId xmlns:p14="http://schemas.microsoft.com/office/powerpoint/2010/main" val="291458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15" dur="1000" fill="hold"/>
                                        <p:tgtEl>
                                          <p:spTgt spid="3">
                                            <p:bg/>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3">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 calcmode="lin" valueType="num">
                                      <p:cBhvr>
                                        <p:cTn id="48"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51"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3">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 calcmode="lin" valueType="num">
                                      <p:cBhvr>
                                        <p:cTn id="6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6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a:solidFill>
            <a:schemeClr val="tx2">
              <a:lumMod val="20000"/>
              <a:lumOff val="80000"/>
            </a:schemeClr>
          </a:solidFill>
        </p:spPr>
        <p:txBody>
          <a:bodyPr/>
          <a:lstStyle/>
          <a:p>
            <a:r>
              <a:rPr lang="ar-IQ" b="1" dirty="0" smtClean="0"/>
              <a:t>مفهوم الوقت </a:t>
            </a:r>
            <a:endParaRPr lang="ar-IQ" b="1" dirty="0"/>
          </a:p>
        </p:txBody>
      </p:sp>
      <p:sp>
        <p:nvSpPr>
          <p:cNvPr id="3" name="عنصر نائب للمحتوى 2"/>
          <p:cNvSpPr>
            <a:spLocks noGrp="1"/>
          </p:cNvSpPr>
          <p:nvPr>
            <p:ph idx="1"/>
          </p:nvPr>
        </p:nvSpPr>
        <p:spPr>
          <a:xfrm>
            <a:off x="179512" y="1268760"/>
            <a:ext cx="8784976" cy="5589240"/>
          </a:xfrm>
          <a:solidFill>
            <a:schemeClr val="accent3">
              <a:lumMod val="40000"/>
              <a:lumOff val="60000"/>
            </a:schemeClr>
          </a:solidFill>
        </p:spPr>
        <p:txBody>
          <a:bodyPr>
            <a:normAutofit fontScale="77500" lnSpcReduction="20000"/>
          </a:bodyPr>
          <a:lstStyle/>
          <a:p>
            <a:pPr algn="just"/>
            <a:r>
              <a:rPr lang="ar-IQ" sz="3800" dirty="0"/>
              <a:t>وهناك عدة مفاهيم للوقت تختلف بعضها عن بعض جوهرياً تبعاً لاختلاف الظواهر التي تشير اليها هذه </a:t>
            </a:r>
            <a:r>
              <a:rPr lang="ar-IQ" sz="3800" dirty="0" smtClean="0"/>
              <a:t>المفاهيم، </a:t>
            </a:r>
            <a:r>
              <a:rPr lang="ar-IQ" sz="3800" dirty="0"/>
              <a:t>فالوقت في الظواهر المادية يختلف عنه في الظواهر البيولوجية ووفقاَ لتصنيف ظواهر </a:t>
            </a:r>
            <a:r>
              <a:rPr lang="ar-IQ" sz="3800" dirty="0" smtClean="0"/>
              <a:t>الكون، </a:t>
            </a:r>
            <a:r>
              <a:rPr lang="ar-IQ" sz="3800" dirty="0"/>
              <a:t>هناك خمسة مفاهيم مختلفة للوقت هي:- </a:t>
            </a:r>
            <a:endParaRPr lang="ar-IQ" sz="3800" dirty="0" smtClean="0"/>
          </a:p>
          <a:p>
            <a:pPr algn="just"/>
            <a:r>
              <a:rPr lang="ar-IQ" sz="3800" dirty="0" smtClean="0"/>
              <a:t>‌أ-</a:t>
            </a:r>
            <a:r>
              <a:rPr lang="ar-IQ" sz="3800" dirty="0">
                <a:solidFill>
                  <a:srgbClr val="FF0000"/>
                </a:solidFill>
              </a:rPr>
              <a:t>	</a:t>
            </a:r>
            <a:r>
              <a:rPr lang="ar-IQ" sz="3800" b="1" dirty="0">
                <a:solidFill>
                  <a:srgbClr val="FF0000"/>
                </a:solidFill>
              </a:rPr>
              <a:t>الوقت المادي الميكانيكي. </a:t>
            </a:r>
            <a:r>
              <a:rPr lang="ar-IQ" sz="3800" dirty="0"/>
              <a:t>ويعني مقياس لحركة جسم مادي بالنسبة لجسم مادي آخر والوقت بهذا المفهوم يوصف بانه متصل وقابل للتقسيم الى وحدات صغيرة جداً وينساب بشكل منظم </a:t>
            </a:r>
            <a:r>
              <a:rPr lang="ar-IQ" sz="3800" dirty="0" smtClean="0"/>
              <a:t>وهو مقياس </a:t>
            </a:r>
            <a:r>
              <a:rPr lang="ar-IQ" sz="3800" dirty="0"/>
              <a:t>كمي محض خالٍ من اية صفات </a:t>
            </a:r>
            <a:r>
              <a:rPr lang="ar-IQ" sz="3800"/>
              <a:t>نوعية </a:t>
            </a:r>
            <a:r>
              <a:rPr lang="ar-IQ" sz="3800" smtClean="0"/>
              <a:t>، وحداته </a:t>
            </a:r>
            <a:r>
              <a:rPr lang="ar-IQ" sz="3800" dirty="0"/>
              <a:t>متعددة كالثانية والدقيقة والساعة واليوم والشهر والسنة والعقد والقرن وغيرها ومثال ذلك وقت دوران الارض حول الشمس</a:t>
            </a:r>
            <a:r>
              <a:rPr lang="ar-IQ" sz="3800" dirty="0" smtClean="0"/>
              <a:t>. </a:t>
            </a:r>
            <a:endParaRPr lang="ar-IQ" sz="3800" dirty="0"/>
          </a:p>
          <a:p>
            <a:pPr algn="just"/>
            <a:r>
              <a:rPr lang="ar-IQ" sz="3800" dirty="0"/>
              <a:t>‌ب-	</a:t>
            </a:r>
            <a:r>
              <a:rPr lang="ar-IQ" sz="3800" b="1" dirty="0">
                <a:solidFill>
                  <a:srgbClr val="FF0000"/>
                </a:solidFill>
              </a:rPr>
              <a:t>الوقت البيولوجي. </a:t>
            </a:r>
            <a:r>
              <a:rPr lang="ar-IQ" sz="3800" dirty="0"/>
              <a:t>وهو الوقت الذي يقيس تطور الظواهر ونموها </a:t>
            </a:r>
            <a:r>
              <a:rPr lang="ar-IQ" sz="3800" dirty="0" smtClean="0"/>
              <a:t>وساعتها </a:t>
            </a:r>
            <a:r>
              <a:rPr lang="ar-IQ" sz="3800" dirty="0"/>
              <a:t>هي الجسم نفسه ويبدأ بالخلية ثم عالم النبات وينتهي بعالم الحيوان</a:t>
            </a:r>
            <a:r>
              <a:rPr lang="ar-IQ" sz="3800" dirty="0" smtClean="0"/>
              <a:t>.</a:t>
            </a:r>
            <a:r>
              <a:rPr lang="ar-IQ" sz="3800" dirty="0">
                <a:solidFill>
                  <a:srgbClr val="1D2129"/>
                </a:solidFill>
                <a:latin typeface="Helvetica"/>
              </a:rPr>
              <a:t>  فقد يكون لطفلين عمر زمني واحد كـتـسـع سـنوات مثلاً، لكن أحدهما أكثر نضجاً من الآخر من حيث الطول وكمال الجسم وتناسقه.</a:t>
            </a:r>
            <a:endParaRPr lang="ar-IQ" sz="3800" dirty="0"/>
          </a:p>
          <a:p>
            <a:pPr algn="just"/>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51</a:t>
            </a:fld>
            <a:endParaRPr lang="ar-IQ"/>
          </a:p>
        </p:txBody>
      </p:sp>
    </p:spTree>
    <p:extLst>
      <p:ext uri="{BB962C8B-B14F-4D97-AF65-F5344CB8AC3E}">
        <p14:creationId xmlns:p14="http://schemas.microsoft.com/office/powerpoint/2010/main" val="134644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a:solidFill>
            <a:schemeClr val="accent4">
              <a:lumMod val="20000"/>
              <a:lumOff val="80000"/>
            </a:schemeClr>
          </a:solidFill>
        </p:spPr>
        <p:txBody>
          <a:bodyPr>
            <a:noAutofit/>
          </a:bodyPr>
          <a:lstStyle/>
          <a:p>
            <a:pPr algn="just"/>
            <a:r>
              <a:rPr lang="ar-IQ" sz="3200" dirty="0"/>
              <a:t>‌ج-	</a:t>
            </a:r>
            <a:r>
              <a:rPr lang="ar-IQ" sz="3200" b="1" dirty="0"/>
              <a:t>الوقت الاجتماعي. </a:t>
            </a:r>
            <a:r>
              <a:rPr lang="ar-IQ" sz="3200" dirty="0"/>
              <a:t>وهو الوقت الذي معاييره الاحداث الاجتماعية الهامة كهجرة الرسول - صلى الله عليه وسلم – او ميلاد السيد المسيح – عليه السلام – او نشوب الحرب العالمية كالحرب العالمية الاولى عام 1916 او الحرب العالمية الثانية عام 1939 وغيرها من الاحداث الهامة  والتي تختلف من مجتمع الى آخر.</a:t>
            </a:r>
            <a:br>
              <a:rPr lang="ar-IQ" sz="3200" dirty="0"/>
            </a:br>
            <a:r>
              <a:rPr lang="ar-IQ" sz="3200" dirty="0"/>
              <a:t>‌د-	</a:t>
            </a:r>
            <a:r>
              <a:rPr lang="ar-IQ" sz="3200" b="1" dirty="0"/>
              <a:t>الوقت النفسي. </a:t>
            </a:r>
            <a:r>
              <a:rPr lang="ar-IQ" sz="3200" dirty="0"/>
              <a:t>وهو شكل من اشكال الشعور الداخلي وادراك الانسان لذاته ويعتمد بشكل رئيسي على طبيعة الحدث الذي يكون فيه الفرد وحالته النفسية وهذا يعني ان الزمن يمر ببطء شديد وتبدو الدقائق ساعات عندما يكون الحدث صعباً او خطراً والعكس صحيح ان كان الحدث مريحاً سعيداً، </a:t>
            </a:r>
            <a:r>
              <a:rPr lang="ar-IQ" sz="3200" dirty="0" smtClean="0"/>
              <a:t>وهو مقياس </a:t>
            </a:r>
            <a:r>
              <a:rPr lang="ar-IQ" sz="3200" dirty="0"/>
              <a:t>ذاتي فردي </a:t>
            </a:r>
            <a:r>
              <a:rPr lang="ar-IQ" sz="3200" dirty="0" smtClean="0"/>
              <a:t>غير موضوعي. </a:t>
            </a:r>
            <a:r>
              <a:rPr lang="ar-IQ" sz="3200" dirty="0"/>
              <a:t>	</a:t>
            </a:r>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52</a:t>
            </a:fld>
            <a:endParaRPr lang="ar-IQ"/>
          </a:p>
        </p:txBody>
      </p:sp>
    </p:spTree>
    <p:extLst>
      <p:ext uri="{BB962C8B-B14F-4D97-AF65-F5344CB8AC3E}">
        <p14:creationId xmlns:p14="http://schemas.microsoft.com/office/powerpoint/2010/main" val="74698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5">
              <a:lumMod val="20000"/>
              <a:lumOff val="80000"/>
            </a:schemeClr>
          </a:solidFill>
        </p:spPr>
        <p:txBody>
          <a:bodyPr>
            <a:normAutofit/>
          </a:bodyPr>
          <a:lstStyle/>
          <a:p>
            <a:pPr algn="just"/>
            <a:r>
              <a:rPr lang="ar-IQ" sz="3200" b="1" dirty="0" smtClean="0"/>
              <a:t>ه - </a:t>
            </a:r>
            <a:r>
              <a:rPr lang="ar-IQ" sz="3200" b="1" dirty="0" smtClean="0">
                <a:solidFill>
                  <a:srgbClr val="FF0000"/>
                </a:solidFill>
              </a:rPr>
              <a:t>الوقت </a:t>
            </a:r>
            <a:r>
              <a:rPr lang="ar-IQ" sz="3200" b="1" dirty="0">
                <a:solidFill>
                  <a:srgbClr val="FF0000"/>
                </a:solidFill>
              </a:rPr>
              <a:t>الميتافيزيقي. </a:t>
            </a:r>
            <a:r>
              <a:rPr lang="ar-IQ" sz="3200" dirty="0"/>
              <a:t>وهو وقت الظواهر الميتافيزيقية او عالم ما وراء الطبيعة ولا نعلم عن هذا الوقت الشيء الكثير سوى ما ورد في الكتب السماوية عن يوم القيامة (الحساب) والخلود، والازل، </a:t>
            </a:r>
            <a:r>
              <a:rPr lang="ar-IQ" sz="3200" dirty="0" smtClean="0"/>
              <a:t>والابدية، وغيرها.</a:t>
            </a:r>
            <a:r>
              <a:rPr lang="ar-IQ" sz="3200" dirty="0"/>
              <a:t> </a:t>
            </a:r>
            <a:r>
              <a:rPr lang="ar-IQ" sz="3200" dirty="0" smtClean="0"/>
              <a:t>وقد </a:t>
            </a:r>
            <a:r>
              <a:rPr lang="ar-IQ" sz="3200" dirty="0"/>
              <a:t>اهتم الانسان منذ القدم بالوقت وتعقب النجوم والكواكب لارتباطها المباشر بحياته اليومية من زراعة وتجارة وسفر ويؤكد ذلك الاهتمام اختراع الانسان للعديد من وسائل تقدير الوقت، مثل</a:t>
            </a:r>
            <a:r>
              <a:rPr lang="ar-IQ" sz="3200" dirty="0" smtClean="0"/>
              <a:t>:-  </a:t>
            </a:r>
            <a:r>
              <a:rPr lang="ar-IQ" sz="3200" dirty="0"/>
              <a:t>الساعة الشمسية، الساعة المائية، ساعات اليد، الساعة الميكانيكية وغيرها</a:t>
            </a:r>
            <a:r>
              <a:rPr lang="ar-IQ" sz="3200" dirty="0" smtClean="0"/>
              <a:t>.</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53</a:t>
            </a:fld>
            <a:endParaRPr lang="ar-IQ"/>
          </a:p>
        </p:txBody>
      </p:sp>
    </p:spTree>
    <p:extLst>
      <p:ext uri="{BB962C8B-B14F-4D97-AF65-F5344CB8AC3E}">
        <p14:creationId xmlns:p14="http://schemas.microsoft.com/office/powerpoint/2010/main" val="201034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lstStyle/>
          <a:p>
            <a:r>
              <a:rPr lang="ar-IQ" b="1" dirty="0" smtClean="0"/>
              <a:t>اهمية الوقت </a:t>
            </a:r>
            <a:endParaRPr lang="ar-IQ" b="1" dirty="0"/>
          </a:p>
        </p:txBody>
      </p:sp>
      <p:sp>
        <p:nvSpPr>
          <p:cNvPr id="3" name="عنصر نائب للمحتوى 2"/>
          <p:cNvSpPr>
            <a:spLocks noGrp="1"/>
          </p:cNvSpPr>
          <p:nvPr>
            <p:ph idx="1"/>
          </p:nvPr>
        </p:nvSpPr>
        <p:spPr>
          <a:xfrm>
            <a:off x="179512" y="1600200"/>
            <a:ext cx="8712968" cy="5141168"/>
          </a:xfrm>
          <a:solidFill>
            <a:schemeClr val="accent1">
              <a:lumMod val="20000"/>
              <a:lumOff val="80000"/>
            </a:schemeClr>
          </a:solidFill>
        </p:spPr>
        <p:txBody>
          <a:bodyPr>
            <a:normAutofit fontScale="92500" lnSpcReduction="20000"/>
          </a:bodyPr>
          <a:lstStyle/>
          <a:p>
            <a:pPr marL="0" indent="0" algn="just">
              <a:buNone/>
            </a:pPr>
            <a:r>
              <a:rPr lang="ar-IQ" dirty="0"/>
              <a:t>1</a:t>
            </a:r>
            <a:r>
              <a:rPr lang="ar-IQ" dirty="0" smtClean="0"/>
              <a:t>- </a:t>
            </a:r>
            <a:r>
              <a:rPr lang="ar-IQ" dirty="0"/>
              <a:t>تكمن اهمية الوقت في انه المصدر الانفس والاندر بين المصادر المتاحة الاخرى ولكنه يختلف عنها بانه لا يمكن تخزينه ولا شراؤه او بيعه او ايقافه او احلاله وكل ما بوسعنا عمله حيال الوقت هو التصرف به حال توفره </a:t>
            </a:r>
            <a:r>
              <a:rPr lang="ar-IQ" dirty="0" err="1"/>
              <a:t>فاما</a:t>
            </a:r>
            <a:r>
              <a:rPr lang="ar-IQ" dirty="0"/>
              <a:t> ان نستثمـــره او </a:t>
            </a:r>
            <a:r>
              <a:rPr lang="ar-IQ" dirty="0" smtClean="0"/>
              <a:t>نضــــــيعه والوقت </a:t>
            </a:r>
            <a:r>
              <a:rPr lang="ar-IQ" dirty="0"/>
              <a:t>يملكه الجميع بالتساوي ويندموا لفقدانه وبدون الوقت لا يمكن عمل شيء فهو  وعاء لكل </a:t>
            </a:r>
            <a:r>
              <a:rPr lang="ar-IQ" dirty="0" smtClean="0"/>
              <a:t>عمل،</a:t>
            </a:r>
            <a:r>
              <a:rPr lang="en-US" dirty="0" smtClean="0"/>
              <a:t> </a:t>
            </a:r>
            <a:r>
              <a:rPr lang="ar-IQ" dirty="0" smtClean="0"/>
              <a:t>كما </a:t>
            </a:r>
            <a:r>
              <a:rPr lang="ar-IQ" dirty="0"/>
              <a:t>ويعتبر الوقت مقياساً للعمل كما هو المال مقياساً للسلع. </a:t>
            </a:r>
            <a:endParaRPr lang="en-US" dirty="0"/>
          </a:p>
          <a:p>
            <a:pPr algn="just"/>
            <a:endParaRPr lang="en-US" dirty="0"/>
          </a:p>
          <a:p>
            <a:pPr marL="0" indent="0" algn="just">
              <a:buNone/>
            </a:pPr>
            <a:r>
              <a:rPr lang="en-US" dirty="0" smtClean="0"/>
              <a:t>- 2</a:t>
            </a:r>
            <a:r>
              <a:rPr lang="ar-IQ" dirty="0" smtClean="0"/>
              <a:t>وبما </a:t>
            </a:r>
            <a:r>
              <a:rPr lang="ar-IQ" dirty="0"/>
              <a:t>ان الوقت عنصر نادر وثمين فأن عدم استخدامه الاستخدام الامثل سيؤدي الى تخفيض الانتاج وهدر المال ولذلك وصفه </a:t>
            </a:r>
            <a:r>
              <a:rPr lang="ar-IQ" dirty="0" err="1" smtClean="0"/>
              <a:t>دركر</a:t>
            </a:r>
            <a:r>
              <a:rPr lang="ar-IQ" dirty="0" smtClean="0"/>
              <a:t> (</a:t>
            </a:r>
            <a:r>
              <a:rPr lang="en-US" dirty="0" err="1" smtClean="0"/>
              <a:t>Drucker</a:t>
            </a:r>
            <a:r>
              <a:rPr lang="ar-IQ" dirty="0" smtClean="0"/>
              <a:t>) بالمصدر </a:t>
            </a:r>
            <a:r>
              <a:rPr lang="ar-IQ" dirty="0"/>
              <a:t>الاندر ، ووصفه </a:t>
            </a:r>
            <a:r>
              <a:rPr lang="ar-IQ" dirty="0" err="1"/>
              <a:t>ماكينزي</a:t>
            </a:r>
            <a:r>
              <a:rPr lang="ar-IQ" dirty="0"/>
              <a:t> (</a:t>
            </a:r>
            <a:r>
              <a:rPr lang="en-US" dirty="0" smtClean="0"/>
              <a:t>Mackenzie</a:t>
            </a:r>
            <a:r>
              <a:rPr lang="ar-IQ" dirty="0" smtClean="0"/>
              <a:t>) بالمصدر </a:t>
            </a:r>
            <a:r>
              <a:rPr lang="ar-IQ" dirty="0"/>
              <a:t>الحرج ووصفه </a:t>
            </a:r>
            <a:r>
              <a:rPr lang="ar-IQ" dirty="0" err="1"/>
              <a:t>لاكين</a:t>
            </a:r>
            <a:r>
              <a:rPr lang="ar-IQ" dirty="0"/>
              <a:t> (</a:t>
            </a:r>
            <a:r>
              <a:rPr lang="en-US" dirty="0" err="1" smtClean="0"/>
              <a:t>Lakien</a:t>
            </a:r>
            <a:r>
              <a:rPr lang="ar-IQ" dirty="0" smtClean="0"/>
              <a:t>)بأنه </a:t>
            </a:r>
            <a:r>
              <a:rPr lang="ar-IQ" dirty="0"/>
              <a:t>هو الحياة وان تضييع الوقت يعني تضييع الحياة </a:t>
            </a:r>
            <a:r>
              <a:rPr lang="ar-IQ" dirty="0" smtClean="0"/>
              <a:t>.</a:t>
            </a:r>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54</a:t>
            </a:fld>
            <a:endParaRPr lang="ar-IQ"/>
          </a:p>
        </p:txBody>
      </p:sp>
    </p:spTree>
    <p:extLst>
      <p:ext uri="{BB962C8B-B14F-4D97-AF65-F5344CB8AC3E}">
        <p14:creationId xmlns:p14="http://schemas.microsoft.com/office/powerpoint/2010/main" val="160468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 calcmode="lin" valueType="num">
                                      <p:cBhvr>
                                        <p:cTn id="9" dur="500" fill="hold"/>
                                        <p:tgtEl>
                                          <p:spTgt spid="3">
                                            <p:bg/>
                                          </p:spTgt>
                                        </p:tgtEl>
                                        <p:attrNameLst>
                                          <p:attrName>style.rotation</p:attrName>
                                        </p:attrNameLst>
                                      </p:cBhvr>
                                      <p:tavLst>
                                        <p:tav tm="0">
                                          <p:val>
                                            <p:fltVal val="360"/>
                                          </p:val>
                                        </p:tav>
                                        <p:tav tm="100000">
                                          <p:val>
                                            <p:fltVal val="0"/>
                                          </p:val>
                                        </p:tav>
                                      </p:tavLst>
                                    </p:anim>
                                    <p:animEffect transition="in" filter="fade">
                                      <p:cBhvr>
                                        <p:cTn id="10" dur="5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circle(in)">
                                      <p:cBhvr>
                                        <p:cTn id="3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6">
              <a:lumMod val="20000"/>
              <a:lumOff val="80000"/>
            </a:schemeClr>
          </a:solidFill>
        </p:spPr>
        <p:txBody>
          <a:bodyPr>
            <a:noAutofit/>
          </a:bodyPr>
          <a:lstStyle/>
          <a:p>
            <a:pPr algn="just"/>
            <a:r>
              <a:rPr lang="ar-IQ" sz="3200" dirty="0" smtClean="0"/>
              <a:t>3</a:t>
            </a:r>
            <a:br>
              <a:rPr lang="ar-IQ" sz="3200" dirty="0" smtClean="0"/>
            </a:br>
            <a:r>
              <a:rPr lang="ar-IQ" sz="3200" dirty="0"/>
              <a:t>3</a:t>
            </a:r>
            <a:r>
              <a:rPr lang="ar-IQ" sz="3200" dirty="0" smtClean="0"/>
              <a:t>- </a:t>
            </a:r>
            <a:r>
              <a:rPr lang="ar-IQ" sz="3200" dirty="0"/>
              <a:t>وتكمن اهمية الوقت ايضاً في انه محدد بـ(24) ساعة في اليوم الواحد، وبـ(168) ساعة في الاسبوع وبـ(8760) ساعة في السنة الواحدة وان أي جزء منه اذا مضى فقد مضى الى الابد ولا يمكن استرجاعه . </a:t>
            </a:r>
            <a:br>
              <a:rPr lang="ar-IQ" sz="3200" dirty="0"/>
            </a:br>
            <a:r>
              <a:rPr lang="ar-IQ" sz="3200" dirty="0"/>
              <a:t/>
            </a:r>
            <a:br>
              <a:rPr lang="ar-IQ" sz="3200" dirty="0"/>
            </a:br>
            <a:r>
              <a:rPr lang="ar-IQ" sz="3200" dirty="0"/>
              <a:t>4- والوقت بعد من بعدي وجود الإنسان وهما المكان والزمان ويتغلغل مفهومه في كل مناحي الحياة المختلفة ومجالاتها </a:t>
            </a:r>
            <a:r>
              <a:rPr lang="ar-IQ" sz="3200" dirty="0" smtClean="0"/>
              <a:t>وهي:- </a:t>
            </a:r>
            <a:r>
              <a:rPr lang="ar-IQ" sz="3200" dirty="0"/>
              <a:t>المجال المهني(مجال العمل) ، والمجال الاجتماعي، والمجال </a:t>
            </a:r>
            <a:r>
              <a:rPr lang="ar-IQ" sz="3200" dirty="0" smtClean="0"/>
              <a:t>الروحي ، والمجال </a:t>
            </a:r>
            <a:r>
              <a:rPr lang="ar-IQ" sz="3200" dirty="0"/>
              <a:t>الفكري والعقلي، والمجال الترويحي، ومجال الأسرة ، ومجال الجسم، والمجال الاقتصادي(المالي</a:t>
            </a:r>
            <a:r>
              <a:rPr lang="ar-IQ" sz="3200" dirty="0" smtClean="0"/>
              <a:t>)، </a:t>
            </a:r>
            <a:r>
              <a:rPr lang="ar-IQ" sz="3200" dirty="0"/>
              <a:t>وتختلف اهمية الوقت باختلاف العناصر التالية :-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55</a:t>
            </a:fld>
            <a:endParaRPr lang="ar-IQ"/>
          </a:p>
        </p:txBody>
      </p:sp>
    </p:spTree>
    <p:extLst>
      <p:ext uri="{BB962C8B-B14F-4D97-AF65-F5344CB8AC3E}">
        <p14:creationId xmlns:p14="http://schemas.microsoft.com/office/powerpoint/2010/main" val="221263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466730"/>
          </a:xfrm>
          <a:solidFill>
            <a:schemeClr val="bg1">
              <a:lumMod val="85000"/>
            </a:schemeClr>
          </a:solidFill>
        </p:spPr>
        <p:txBody>
          <a:bodyPr>
            <a:normAutofit/>
          </a:bodyPr>
          <a:lstStyle/>
          <a:p>
            <a:pPr algn="just"/>
            <a:r>
              <a:rPr lang="ar-IQ" sz="3200" dirty="0">
                <a:solidFill>
                  <a:srgbClr val="C00000"/>
                </a:solidFill>
              </a:rPr>
              <a:t>‌أ-</a:t>
            </a:r>
            <a:r>
              <a:rPr lang="ar-IQ" sz="3200" dirty="0"/>
              <a:t>	</a:t>
            </a:r>
            <a:r>
              <a:rPr lang="ar-IQ" sz="3200" b="1" dirty="0">
                <a:solidFill>
                  <a:srgbClr val="C00000"/>
                </a:solidFill>
              </a:rPr>
              <a:t>الظروف الاجتماعية:- </a:t>
            </a:r>
            <a:r>
              <a:rPr lang="ar-IQ" sz="3200" dirty="0">
                <a:solidFill>
                  <a:srgbClr val="C00000"/>
                </a:solidFill>
              </a:rPr>
              <a:t>وتشمل الاختلافات </a:t>
            </a:r>
            <a:r>
              <a:rPr lang="ar-IQ" sz="3200" dirty="0" smtClean="0">
                <a:solidFill>
                  <a:srgbClr val="C00000"/>
                </a:solidFill>
              </a:rPr>
              <a:t>الرئيسة </a:t>
            </a:r>
            <a:r>
              <a:rPr lang="ar-IQ" sz="3200" dirty="0">
                <a:solidFill>
                  <a:srgbClr val="C00000"/>
                </a:solidFill>
              </a:rPr>
              <a:t>في العادات والتقاليد والمعتقدات والأعراف ومستوى الخدمات الصحية والاجتماعية المتوفرة وما يترتب عليها من ارتفاع متوسط عمر </a:t>
            </a:r>
            <a:r>
              <a:rPr lang="ar-IQ" sz="3200" dirty="0" smtClean="0">
                <a:solidFill>
                  <a:srgbClr val="C00000"/>
                </a:solidFill>
              </a:rPr>
              <a:t>الفرد ونظرته </a:t>
            </a:r>
            <a:r>
              <a:rPr lang="ar-IQ" sz="3200" dirty="0">
                <a:solidFill>
                  <a:srgbClr val="C00000"/>
                </a:solidFill>
              </a:rPr>
              <a:t>للحياة.</a:t>
            </a:r>
            <a:br>
              <a:rPr lang="ar-IQ" sz="3200" dirty="0">
                <a:solidFill>
                  <a:srgbClr val="C00000"/>
                </a:solidFill>
              </a:rPr>
            </a:br>
            <a:r>
              <a:rPr lang="ar-IQ" sz="3200" dirty="0">
                <a:solidFill>
                  <a:srgbClr val="C00000"/>
                </a:solidFill>
              </a:rPr>
              <a:t>‌ب-	</a:t>
            </a:r>
            <a:r>
              <a:rPr lang="ar-IQ" sz="3200" b="1" dirty="0">
                <a:solidFill>
                  <a:srgbClr val="C00000"/>
                </a:solidFill>
              </a:rPr>
              <a:t>الظروف الاقتصادية:- </a:t>
            </a:r>
            <a:r>
              <a:rPr lang="ar-IQ" sz="3200" dirty="0">
                <a:solidFill>
                  <a:srgbClr val="C00000"/>
                </a:solidFill>
              </a:rPr>
              <a:t>وتشمل المستوى الاقتصادي لأي مجتمع ومعدل دخل الفرد وسبل إنفاقه والسلوك الاقتصادي للفرد </a:t>
            </a:r>
            <a:r>
              <a:rPr lang="ar-IQ" sz="3200" dirty="0" smtClean="0">
                <a:solidFill>
                  <a:srgbClr val="C00000"/>
                </a:solidFill>
              </a:rPr>
              <a:t>والمجتمع ، والمجتمعات </a:t>
            </a:r>
            <a:r>
              <a:rPr lang="ar-IQ" sz="3200" dirty="0">
                <a:solidFill>
                  <a:srgbClr val="C00000"/>
                </a:solidFill>
              </a:rPr>
              <a:t>التي تتمتع بمستوى اقتصادي مرتفع يلقى فيها الوقت اهتماماً اكبر من غيرها.</a:t>
            </a:r>
            <a:br>
              <a:rPr lang="ar-IQ" sz="3200" dirty="0">
                <a:solidFill>
                  <a:srgbClr val="C00000"/>
                </a:solidFill>
              </a:rPr>
            </a:br>
            <a:r>
              <a:rPr lang="ar-IQ" sz="3200" dirty="0">
                <a:solidFill>
                  <a:srgbClr val="C00000"/>
                </a:solidFill>
              </a:rPr>
              <a:t>‌ج-	</a:t>
            </a:r>
            <a:r>
              <a:rPr lang="ar-IQ" sz="3200" b="1" dirty="0">
                <a:solidFill>
                  <a:srgbClr val="C00000"/>
                </a:solidFill>
              </a:rPr>
              <a:t>المستوى التعليمي:- </a:t>
            </a:r>
            <a:r>
              <a:rPr lang="ar-IQ" sz="3200" dirty="0">
                <a:solidFill>
                  <a:srgbClr val="C00000"/>
                </a:solidFill>
              </a:rPr>
              <a:t>ويشمل درجة التطور التعليمي في المجتمع كنسبة الأمية، والأعداد في مراحل الدراسة المختلفة ، ونسبة حملة الشهادات العليا وعليه فالمجتمعات التي تتمتع بمستويات تعليمية مرتفعة تعطى اهتماماً اكبر بالوقت.</a:t>
            </a: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56</a:t>
            </a:fld>
            <a:endParaRPr lang="ar-IQ"/>
          </a:p>
        </p:txBody>
      </p:sp>
    </p:spTree>
    <p:extLst>
      <p:ext uri="{BB962C8B-B14F-4D97-AF65-F5344CB8AC3E}">
        <p14:creationId xmlns:p14="http://schemas.microsoft.com/office/powerpoint/2010/main" val="83741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a:solidFill>
            <a:schemeClr val="accent3">
              <a:lumMod val="40000"/>
              <a:lumOff val="60000"/>
            </a:schemeClr>
          </a:solidFill>
        </p:spPr>
        <p:txBody>
          <a:bodyPr>
            <a:normAutofit/>
          </a:bodyPr>
          <a:lstStyle/>
          <a:p>
            <a:pPr algn="just"/>
            <a:r>
              <a:rPr lang="ar-IQ" sz="3200" dirty="0" smtClean="0">
                <a:ea typeface="Times New Roman"/>
              </a:rPr>
              <a:t>5- </a:t>
            </a:r>
            <a:r>
              <a:rPr lang="ar-SA" sz="3200" dirty="0" smtClean="0">
                <a:ea typeface="Times New Roman"/>
              </a:rPr>
              <a:t>ونظراً </a:t>
            </a:r>
            <a:r>
              <a:rPr lang="ar-SA" sz="3200" dirty="0">
                <a:ea typeface="Times New Roman"/>
              </a:rPr>
              <a:t>لاختلاف الأفراد والمجتمعات والشعوب في نظرتها لقيمة الوقت وخطورته وأهميته ومفهومه نجد ان المجتمعات المتقدمة تعطي اهتماماً كبيراً وعناية وحرصاً على توزيع الوقت في سبيل تحقيق الأهداف العامة والخاصة، ونلاحظ أيضا اهتمام الفرد الغربي بالوقت وقيمته اكثر من اهتمام الفرد الشرقي، ويقل هذا الاهتمام والحرص في المجتمعات النامية او الأقل تقدماً </a:t>
            </a:r>
            <a:r>
              <a:rPr lang="ar-IQ" sz="3200" dirty="0" smtClean="0">
                <a:latin typeface="Times New Roman"/>
                <a:ea typeface="Times New Roman"/>
              </a:rPr>
              <a:t/>
            </a:r>
            <a:br>
              <a:rPr lang="ar-IQ" sz="3200" dirty="0" smtClean="0">
                <a:latin typeface="Times New Roman"/>
                <a:ea typeface="Times New Roman"/>
              </a:rPr>
            </a:br>
            <a:r>
              <a:rPr lang="ar-IQ" sz="3200" dirty="0">
                <a:latin typeface="Times New Roman"/>
                <a:ea typeface="Times New Roman"/>
              </a:rPr>
              <a:t/>
            </a:r>
            <a:br>
              <a:rPr lang="ar-IQ" sz="3200" dirty="0">
                <a:latin typeface="Times New Roman"/>
                <a:ea typeface="Times New Roman"/>
              </a:rPr>
            </a:br>
            <a:r>
              <a:rPr lang="ar-SA" sz="3200" dirty="0" smtClean="0">
                <a:latin typeface="Times New Roman"/>
                <a:ea typeface="Times New Roman"/>
              </a:rPr>
              <a:t>6 </a:t>
            </a:r>
            <a:r>
              <a:rPr lang="ar-SA" sz="3200" dirty="0">
                <a:latin typeface="Times New Roman"/>
                <a:ea typeface="Times New Roman"/>
              </a:rPr>
              <a:t>- وتكمن أهمية الوقت في كونه </a:t>
            </a:r>
            <a:r>
              <a:rPr lang="ar-SA" sz="3200" dirty="0" err="1">
                <a:latin typeface="Times New Roman"/>
                <a:ea typeface="Times New Roman"/>
              </a:rPr>
              <a:t>ذى</a:t>
            </a:r>
            <a:r>
              <a:rPr lang="ar-SA" sz="3200" dirty="0">
                <a:latin typeface="Times New Roman"/>
                <a:ea typeface="Times New Roman"/>
              </a:rPr>
              <a:t> علاقة وطيدة بإنتاجية الأفراد والمؤسسات والشركات في القطاع العام او الخاص إذ يعتبر أحد أهم وابرز العناصر بالإضافة إلى التكلفة والجهد</a:t>
            </a:r>
            <a:r>
              <a:rPr lang="ar-SA" sz="3200" dirty="0" smtClean="0">
                <a:latin typeface="Times New Roman"/>
                <a:ea typeface="Times New Roman"/>
              </a:rPr>
              <a:t>.</a:t>
            </a:r>
            <a:r>
              <a:rPr lang="en-US" sz="3200" dirty="0" smtClean="0">
                <a:latin typeface="Times New Roman"/>
                <a:ea typeface="Times New Roman"/>
              </a:rPr>
              <a:t/>
            </a:r>
            <a:br>
              <a:rPr lang="en-US" sz="3200" dirty="0" smtClean="0">
                <a:latin typeface="Times New Roman"/>
                <a:ea typeface="Times New Roman"/>
              </a:rPr>
            </a:b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57</a:t>
            </a:fld>
            <a:endParaRPr lang="ar-IQ"/>
          </a:p>
        </p:txBody>
      </p:sp>
    </p:spTree>
    <p:extLst>
      <p:ext uri="{BB962C8B-B14F-4D97-AF65-F5344CB8AC3E}">
        <p14:creationId xmlns:p14="http://schemas.microsoft.com/office/powerpoint/2010/main" val="392396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2">
              <a:lumMod val="40000"/>
              <a:lumOff val="60000"/>
            </a:schemeClr>
          </a:solidFill>
        </p:spPr>
        <p:txBody>
          <a:bodyPr/>
          <a:lstStyle/>
          <a:p>
            <a:r>
              <a:rPr lang="ar-SA" sz="3200" dirty="0">
                <a:solidFill>
                  <a:prstClr val="black"/>
                </a:solidFill>
                <a:latin typeface="Times New Roman"/>
                <a:ea typeface="Times New Roman"/>
              </a:rPr>
              <a:t>7- وكما يقول </a:t>
            </a:r>
            <a:r>
              <a:rPr lang="ar-SA" sz="3200" dirty="0" err="1">
                <a:solidFill>
                  <a:prstClr val="black"/>
                </a:solidFill>
                <a:latin typeface="Times New Roman"/>
                <a:ea typeface="Times New Roman"/>
              </a:rPr>
              <a:t>دركر</a:t>
            </a:r>
            <a:r>
              <a:rPr lang="ar-SA" sz="3200" dirty="0">
                <a:solidFill>
                  <a:prstClr val="black"/>
                </a:solidFill>
                <a:latin typeface="Times New Roman"/>
                <a:ea typeface="Times New Roman"/>
              </a:rPr>
              <a:t>(</a:t>
            </a:r>
            <a:r>
              <a:rPr lang="en-US" sz="3200" dirty="0" err="1">
                <a:solidFill>
                  <a:prstClr val="black"/>
                </a:solidFill>
                <a:latin typeface="Times New Roman"/>
                <a:ea typeface="Times New Roman"/>
              </a:rPr>
              <a:t>Drucker</a:t>
            </a:r>
            <a:r>
              <a:rPr lang="en-US" sz="3200" dirty="0">
                <a:solidFill>
                  <a:prstClr val="black"/>
                </a:solidFill>
                <a:latin typeface="Times New Roman"/>
                <a:ea typeface="Times New Roman"/>
              </a:rPr>
              <a:t> ,1967:P25</a:t>
            </a:r>
            <a:r>
              <a:rPr lang="ar-SA" sz="3200" dirty="0">
                <a:solidFill>
                  <a:prstClr val="black"/>
                </a:solidFill>
                <a:latin typeface="Times New Roman"/>
                <a:ea typeface="Times New Roman"/>
              </a:rPr>
              <a:t>) ان الشخص الذي لا يستطيع إدارة وقته لا يستطيع إدارة شيء آخر ،وإدارة الوقت لا تقتصر على الإداريين دون غيرهم او على العمل الإداري دون غيره فالجميع مطالبون بإدارة وقتهم بشكل فعال بحيث يحقق الشخص اقصى فائدة ممكنة في نشاطاته او أعماله المطروحة.</a:t>
            </a:r>
            <a:r>
              <a:rPr lang="en-US" sz="3200" dirty="0">
                <a:solidFill>
                  <a:prstClr val="black"/>
                </a:solidFill>
                <a:latin typeface="Times New Roman"/>
                <a:ea typeface="Times New Roman"/>
              </a:rPr>
              <a:t/>
            </a:r>
            <a:br>
              <a:rPr lang="en-US" sz="3200" dirty="0">
                <a:solidFill>
                  <a:prstClr val="black"/>
                </a:solidFill>
                <a:latin typeface="Times New Roman"/>
                <a:ea typeface="Times New Roman"/>
              </a:rPr>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58</a:t>
            </a:fld>
            <a:endParaRPr lang="ar-IQ"/>
          </a:p>
        </p:txBody>
      </p:sp>
    </p:spTree>
    <p:extLst>
      <p:ext uri="{BB962C8B-B14F-4D97-AF65-F5344CB8AC3E}">
        <p14:creationId xmlns:p14="http://schemas.microsoft.com/office/powerpoint/2010/main" val="67174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60000"/>
              <a:lumOff val="40000"/>
            </a:schemeClr>
          </a:solidFill>
        </p:spPr>
        <p:txBody>
          <a:bodyPr/>
          <a:lstStyle/>
          <a:p>
            <a:r>
              <a:rPr lang="ar-IQ" b="1" dirty="0" smtClean="0"/>
              <a:t>مفهوم إدارة الوقت </a:t>
            </a:r>
            <a:endParaRPr lang="ar-IQ" b="1" dirty="0"/>
          </a:p>
        </p:txBody>
      </p:sp>
      <p:sp>
        <p:nvSpPr>
          <p:cNvPr id="3" name="عنصر نائب للمحتوى 2"/>
          <p:cNvSpPr>
            <a:spLocks noGrp="1"/>
          </p:cNvSpPr>
          <p:nvPr>
            <p:ph idx="1"/>
          </p:nvPr>
        </p:nvSpPr>
        <p:spPr>
          <a:xfrm>
            <a:off x="457200" y="1600200"/>
            <a:ext cx="8229600" cy="5069160"/>
          </a:xfrm>
          <a:solidFill>
            <a:schemeClr val="accent6">
              <a:lumMod val="40000"/>
              <a:lumOff val="60000"/>
            </a:schemeClr>
          </a:solidFill>
        </p:spPr>
        <p:txBody>
          <a:bodyPr>
            <a:normAutofit/>
          </a:bodyPr>
          <a:lstStyle/>
          <a:p>
            <a:pPr algn="just"/>
            <a:r>
              <a:rPr lang="ar-IQ" dirty="0"/>
              <a:t>	الإدارة والوقت بينهما ترابط وثيق، فالإدارة هي عبارة عن: (عمليات معينة يراد من خلالها إنجاز أعمال بشكل منسق ومنظم وفعال لتحقيق الأهداف المرسومة بأفضل الوسائل واقل التكاليف) ، ويعتبر الوقت كغيره من العناصر المتاحة للمنظمة مثل الموارد البشرية والمالية والتي يفترض ان تستغل بكفاءة عالية </a:t>
            </a:r>
            <a:r>
              <a:rPr lang="ar-IQ" dirty="0" smtClean="0"/>
              <a:t>، </a:t>
            </a:r>
            <a:r>
              <a:rPr lang="ar-IQ" dirty="0"/>
              <a:t>فالعملية الإدارية محكومة بالوقت الذي يملكه كل فرد وبدون الوقت لا يمكن عمل شيء</a:t>
            </a:r>
            <a:r>
              <a:rPr lang="ar-IQ" dirty="0" smtClean="0"/>
              <a:t>.</a:t>
            </a:r>
            <a:endParaRPr lang="en-US" dirty="0"/>
          </a:p>
          <a:p>
            <a:pPr algn="just"/>
            <a:r>
              <a:rPr lang="ar-IQ" dirty="0" smtClean="0"/>
              <a:t>وإدارة </a:t>
            </a:r>
            <a:r>
              <a:rPr lang="ar-IQ" dirty="0"/>
              <a:t>الوقت تمثل منهجاً شاملاً متكاملاً لا يقبل أي تجزئة او تقسيم وبالتالي فان استغلاله يعني الاستغلال الكامل وليس الاستغلال الجزئي. </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59</a:t>
            </a:fld>
            <a:endParaRPr lang="ar-IQ"/>
          </a:p>
        </p:txBody>
      </p:sp>
    </p:spTree>
    <p:extLst>
      <p:ext uri="{BB962C8B-B14F-4D97-AF65-F5344CB8AC3E}">
        <p14:creationId xmlns:p14="http://schemas.microsoft.com/office/powerpoint/2010/main" val="197860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strips(downLeft)">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strips(downLeft)">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strips(downLeft)">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normAutofit fontScale="90000"/>
          </a:bodyPr>
          <a:lstStyle/>
          <a:p>
            <a:r>
              <a:rPr lang="ar-IQ" dirty="0" smtClean="0"/>
              <a:t/>
            </a:r>
            <a:br>
              <a:rPr lang="ar-IQ" dirty="0" smtClean="0"/>
            </a:br>
            <a:r>
              <a:rPr lang="ar-IQ" sz="3600" b="1" dirty="0" smtClean="0">
                <a:solidFill>
                  <a:schemeClr val="accent5">
                    <a:lumMod val="75000"/>
                  </a:schemeClr>
                </a:solidFill>
              </a:rPr>
              <a:t>اختلاف المفهوم الإسلامي للإدارة عن المفهوم الوضعي له:</a:t>
            </a:r>
            <a:r>
              <a:rPr lang="ar-IQ" dirty="0" smtClean="0">
                <a:solidFill>
                  <a:schemeClr val="accent5">
                    <a:lumMod val="75000"/>
                  </a:schemeClr>
                </a:solidFill>
              </a:rPr>
              <a:t/>
            </a:r>
            <a:br>
              <a:rPr lang="ar-IQ" dirty="0" smtClean="0">
                <a:solidFill>
                  <a:schemeClr val="accent5">
                    <a:lumMod val="75000"/>
                  </a:schemeClr>
                </a:solidFill>
              </a:rPr>
            </a:br>
            <a:endParaRPr lang="ar-IQ" dirty="0">
              <a:solidFill>
                <a:schemeClr val="accent5">
                  <a:lumMod val="75000"/>
                </a:schemeClr>
              </a:solidFill>
            </a:endParaRPr>
          </a:p>
        </p:txBody>
      </p:sp>
      <p:sp>
        <p:nvSpPr>
          <p:cNvPr id="3" name="عنصر نائب للمحتوى 2"/>
          <p:cNvSpPr>
            <a:spLocks noGrp="1"/>
          </p:cNvSpPr>
          <p:nvPr>
            <p:ph idx="1"/>
          </p:nvPr>
        </p:nvSpPr>
        <p:spPr>
          <a:xfrm>
            <a:off x="457200" y="1412776"/>
            <a:ext cx="8229600" cy="4713387"/>
          </a:xfrm>
          <a:solidFill>
            <a:schemeClr val="bg2">
              <a:lumMod val="90000"/>
            </a:schemeClr>
          </a:solidFill>
        </p:spPr>
        <p:txBody>
          <a:bodyPr>
            <a:normAutofit fontScale="92500" lnSpcReduction="10000"/>
          </a:bodyPr>
          <a:lstStyle/>
          <a:p>
            <a:r>
              <a:rPr lang="ar-IQ" b="1" dirty="0" smtClean="0"/>
              <a:t>من حيث الفكر أو المنهج:</a:t>
            </a:r>
          </a:p>
          <a:p>
            <a:r>
              <a:rPr lang="ar-IQ" dirty="0" smtClean="0"/>
              <a:t>نجد أن جميع مدارس الإدارة بلا استثناء تركز على المفهوم المادي الدنيوي البحت دون أي ربط بالدين أو الحياة الأخرى، بعيدا عن هدي الوحي الذي هو المصدر الرئيس للمنهج، أو الفكر الإداري الإسلامي مع عدم إغفال دور العقل في الاجتهاد المشروع.</a:t>
            </a:r>
          </a:p>
          <a:p>
            <a:r>
              <a:rPr lang="ar-IQ" b="1" dirty="0" smtClean="0"/>
              <a:t>من حيث الهدف والغاية:</a:t>
            </a:r>
          </a:p>
          <a:p>
            <a:r>
              <a:rPr lang="ar-IQ" dirty="0" smtClean="0"/>
              <a:t>أن الإدارة الإسلامية تهدف إلى تحقيق معنى العبودية لله عز وجل، وعمارة الكون وفق منهج الله تعالى بخلاف الغاية والهدف في المفهوم الوضعي للإدارة والذي لا يتجاوز الإطار الدنيوي.</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6</a:t>
            </a:fld>
            <a:endParaRPr lang="ar-IQ"/>
          </a:p>
        </p:txBody>
      </p:sp>
    </p:spTree>
    <p:extLst>
      <p:ext uri="{BB962C8B-B14F-4D97-AF65-F5344CB8AC3E}">
        <p14:creationId xmlns:p14="http://schemas.microsoft.com/office/powerpoint/2010/main" val="423067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barn(inVertical)">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arn(inVertic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Vertic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arn(inVertical)">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5">
              <a:lumMod val="40000"/>
              <a:lumOff val="60000"/>
            </a:schemeClr>
          </a:solidFill>
        </p:spPr>
        <p:txBody>
          <a:bodyPr>
            <a:normAutofit fontScale="90000"/>
          </a:bodyPr>
          <a:lstStyle/>
          <a:p>
            <a:pPr algn="just"/>
            <a:r>
              <a:rPr lang="ar-IQ" sz="3200" dirty="0" smtClean="0">
                <a:ea typeface="Times New Roman"/>
              </a:rPr>
              <a:t>3- </a:t>
            </a:r>
            <a:r>
              <a:rPr lang="ar-SA" sz="3200" dirty="0" smtClean="0">
                <a:ea typeface="Times New Roman"/>
              </a:rPr>
              <a:t>إدارة </a:t>
            </a:r>
            <a:r>
              <a:rPr lang="ar-SA" sz="3200" dirty="0">
                <a:ea typeface="Times New Roman"/>
              </a:rPr>
              <a:t>الوقت ليست وسيلة لتوفيره، </a:t>
            </a:r>
            <a:r>
              <a:rPr lang="ar-SA" sz="3200" dirty="0" err="1">
                <a:ea typeface="Times New Roman"/>
              </a:rPr>
              <a:t>فالافراد</a:t>
            </a:r>
            <a:r>
              <a:rPr lang="ar-SA" sz="3200" dirty="0">
                <a:ea typeface="Times New Roman"/>
              </a:rPr>
              <a:t> يستعملون الوقت وفقاً </a:t>
            </a:r>
            <a:r>
              <a:rPr lang="ar-SA" sz="3200" dirty="0" err="1">
                <a:ea typeface="Times New Roman"/>
              </a:rPr>
              <a:t>لاولوياتهم</a:t>
            </a:r>
            <a:r>
              <a:rPr lang="ar-SA" sz="3200" dirty="0">
                <a:ea typeface="Times New Roman"/>
              </a:rPr>
              <a:t> وخططهم والاستعمال الفعال للوقت يعني انجاز الفرد </a:t>
            </a:r>
            <a:r>
              <a:rPr lang="ar-SA" sz="3200" dirty="0" err="1">
                <a:ea typeface="Times New Roman"/>
              </a:rPr>
              <a:t>للاعمال</a:t>
            </a:r>
            <a:r>
              <a:rPr lang="ar-SA" sz="3200" dirty="0">
                <a:ea typeface="Times New Roman"/>
              </a:rPr>
              <a:t> المهمة واستمتاعه ايضاً بنشاطات تسر النفس، </a:t>
            </a:r>
            <a:r>
              <a:rPr lang="ar-SA" sz="3200" dirty="0" smtClean="0">
                <a:ea typeface="Times New Roman"/>
              </a:rPr>
              <a:t>فالوقت </a:t>
            </a:r>
            <a:r>
              <a:rPr lang="ar-SA" sz="3200" dirty="0">
                <a:ea typeface="Times New Roman"/>
              </a:rPr>
              <a:t>ثمين ولا يجوز اضاعته او هدره </a:t>
            </a:r>
            <a:r>
              <a:rPr lang="ar-IQ" sz="3200" dirty="0" smtClean="0">
                <a:ea typeface="Times New Roman"/>
              </a:rPr>
              <a:t>.</a:t>
            </a:r>
            <a:br>
              <a:rPr lang="ar-IQ" sz="3200" dirty="0" smtClean="0">
                <a:ea typeface="Times New Roman"/>
              </a:rPr>
            </a:br>
            <a:r>
              <a:rPr lang="ar-IQ" sz="3200" dirty="0" smtClean="0">
                <a:ea typeface="Times New Roman"/>
              </a:rPr>
              <a:t>4- </a:t>
            </a:r>
            <a:r>
              <a:rPr lang="ar-SA" sz="3200" dirty="0">
                <a:ea typeface="Times New Roman"/>
              </a:rPr>
              <a:t>وقد تعددت اراء الكتاب حول إدارة الوقت فيقول </a:t>
            </a:r>
            <a:r>
              <a:rPr lang="ar-SA" sz="3200" dirty="0" err="1">
                <a:ea typeface="Times New Roman"/>
              </a:rPr>
              <a:t>دركر</a:t>
            </a:r>
            <a:r>
              <a:rPr lang="ar-SA" sz="3200" dirty="0">
                <a:ea typeface="Times New Roman"/>
              </a:rPr>
              <a:t> (</a:t>
            </a:r>
            <a:r>
              <a:rPr lang="en-US" sz="2800" dirty="0" err="1">
                <a:latin typeface="Times New Roman"/>
                <a:ea typeface="Times New Roman"/>
              </a:rPr>
              <a:t>Drucker</a:t>
            </a:r>
            <a:r>
              <a:rPr lang="ar-SA" sz="3200" dirty="0">
                <a:ea typeface="Times New Roman"/>
              </a:rPr>
              <a:t>):- الوقت هو اندر المصادر واذا لم تتمكن من ادارته فلن تتمكن من إدارة شيء آخر ويقــــول </a:t>
            </a:r>
            <a:r>
              <a:rPr lang="ar-SA" sz="3200" dirty="0" err="1">
                <a:ea typeface="Times New Roman"/>
              </a:rPr>
              <a:t>اتكنسون</a:t>
            </a:r>
            <a:r>
              <a:rPr lang="ar-SA" sz="3200" dirty="0">
                <a:ea typeface="Times New Roman"/>
              </a:rPr>
              <a:t> (</a:t>
            </a:r>
            <a:r>
              <a:rPr lang="en-US" sz="2800" dirty="0">
                <a:latin typeface="Times New Roman"/>
                <a:ea typeface="Times New Roman"/>
              </a:rPr>
              <a:t>Atkinson</a:t>
            </a:r>
            <a:r>
              <a:rPr lang="ar-SA" sz="3200" dirty="0">
                <a:ea typeface="Times New Roman"/>
              </a:rPr>
              <a:t>) ان إدارة الوقت هي مفتاح الإدارة </a:t>
            </a:r>
            <a:r>
              <a:rPr lang="ar-SA" sz="3200" dirty="0" err="1">
                <a:ea typeface="Times New Roman"/>
              </a:rPr>
              <a:t>الفعاله</a:t>
            </a:r>
            <a:r>
              <a:rPr lang="ar-SA" sz="3200" dirty="0">
                <a:ea typeface="Times New Roman"/>
              </a:rPr>
              <a:t> (</a:t>
            </a:r>
            <a:r>
              <a:rPr lang="en-US" sz="2800" dirty="0">
                <a:latin typeface="Times New Roman"/>
                <a:ea typeface="Times New Roman"/>
              </a:rPr>
              <a:t>Atkinson,1990:P7</a:t>
            </a:r>
            <a:r>
              <a:rPr lang="ar-SA" sz="3200" dirty="0">
                <a:ea typeface="Times New Roman"/>
              </a:rPr>
              <a:t>) وتعرف إدارة الوقت على انها (احدى العمليات التي تستطيع بها ان تنجز الاهداف والمهام التي تمكنك من ان تكون فعالاً في </a:t>
            </a:r>
            <a:r>
              <a:rPr lang="ar-SA" sz="3200" dirty="0" smtClean="0">
                <a:ea typeface="Times New Roman"/>
              </a:rPr>
              <a:t>عملك، </a:t>
            </a:r>
            <a:r>
              <a:rPr lang="ar-SA" sz="3200" dirty="0">
                <a:ea typeface="Times New Roman"/>
              </a:rPr>
              <a:t>ويقول الكاتب (</a:t>
            </a:r>
            <a:r>
              <a:rPr lang="en-US" sz="2800" dirty="0" err="1">
                <a:latin typeface="Times New Roman"/>
                <a:ea typeface="Times New Roman"/>
              </a:rPr>
              <a:t>Weren</a:t>
            </a:r>
            <a:r>
              <a:rPr lang="en-US" sz="2800" dirty="0">
                <a:latin typeface="Times New Roman"/>
                <a:ea typeface="Times New Roman"/>
              </a:rPr>
              <a:t> K. </a:t>
            </a:r>
            <a:r>
              <a:rPr lang="en-US" sz="2800" dirty="0" err="1">
                <a:latin typeface="Times New Roman"/>
                <a:ea typeface="Times New Roman"/>
              </a:rPr>
              <a:t>Schilit</a:t>
            </a:r>
            <a:r>
              <a:rPr lang="ar-SA" sz="3200" dirty="0">
                <a:ea typeface="Times New Roman"/>
              </a:rPr>
              <a:t>) ان إدارة الوقت تعني الكفاءة وانها لا تقدم اجابات محددة وانما تقدم الوقت الذي يحتاج اليه المديرون لحل مشكلات تنظيمية معقدة، ومفتاح إدارة الوقت هو ان تستطيع السيطرة على وقتك وادارته بدلاً من ان تستسلم </a:t>
            </a:r>
            <a:r>
              <a:rPr lang="ar-SA" sz="3200" dirty="0" smtClean="0">
                <a:ea typeface="Times New Roman"/>
              </a:rPr>
              <a:t>له</a:t>
            </a:r>
            <a:r>
              <a:rPr lang="ar-IQ" sz="3200" dirty="0" smtClean="0">
                <a:ea typeface="Times New Roman"/>
              </a:rPr>
              <a:t>.</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60</a:t>
            </a:fld>
            <a:endParaRPr lang="ar-IQ"/>
          </a:p>
        </p:txBody>
      </p:sp>
    </p:spTree>
    <p:extLst>
      <p:ext uri="{BB962C8B-B14F-4D97-AF65-F5344CB8AC3E}">
        <p14:creationId xmlns:p14="http://schemas.microsoft.com/office/powerpoint/2010/main" val="294237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a:solidFill>
            <a:schemeClr val="accent3">
              <a:lumMod val="40000"/>
              <a:lumOff val="60000"/>
            </a:schemeClr>
          </a:solidFill>
        </p:spPr>
        <p:txBody>
          <a:bodyPr>
            <a:normAutofit/>
          </a:bodyPr>
          <a:lstStyle/>
          <a:p>
            <a:pPr lvl="0" algn="just">
              <a:tabLst>
                <a:tab pos="190500" algn="l"/>
              </a:tabLst>
            </a:pPr>
            <a:r>
              <a:rPr lang="ar-IQ" sz="3200" dirty="0" smtClean="0">
                <a:latin typeface="Times New Roman"/>
                <a:ea typeface="Times New Roman"/>
              </a:rPr>
              <a:t>5- إ</a:t>
            </a:r>
            <a:r>
              <a:rPr lang="ar-SA" sz="3200" dirty="0" smtClean="0">
                <a:latin typeface="Times New Roman"/>
                <a:ea typeface="Times New Roman"/>
              </a:rPr>
              <a:t>ن </a:t>
            </a:r>
            <a:r>
              <a:rPr lang="ar-SA" sz="3200" dirty="0">
                <a:latin typeface="Times New Roman"/>
                <a:ea typeface="Times New Roman"/>
              </a:rPr>
              <a:t>إدارة الوقت تعني : - </a:t>
            </a:r>
            <a:r>
              <a:rPr lang="ar-IQ" sz="3200" dirty="0" smtClean="0">
                <a:latin typeface="Times New Roman"/>
                <a:ea typeface="Times New Roman"/>
              </a:rPr>
              <a:t>  </a:t>
            </a:r>
            <a:br>
              <a:rPr lang="ar-IQ" sz="3200" dirty="0" smtClean="0">
                <a:latin typeface="Times New Roman"/>
                <a:ea typeface="Times New Roman"/>
              </a:rPr>
            </a:br>
            <a:r>
              <a:rPr lang="ar-IQ" sz="3200" dirty="0" smtClean="0">
                <a:latin typeface="Times New Roman"/>
                <a:ea typeface="Times New Roman"/>
              </a:rPr>
              <a:t>1- </a:t>
            </a:r>
            <a:r>
              <a:rPr lang="ar-SA" sz="3200" dirty="0" smtClean="0">
                <a:latin typeface="Times New Roman"/>
                <a:ea typeface="Times New Roman"/>
              </a:rPr>
              <a:t>تنظيم </a:t>
            </a:r>
            <a:r>
              <a:rPr lang="ar-SA" sz="3200" dirty="0">
                <a:latin typeface="Times New Roman"/>
                <a:ea typeface="Times New Roman"/>
              </a:rPr>
              <a:t>اعظم واهم مصدر الا وهو الوقت.</a:t>
            </a:r>
            <a:r>
              <a:rPr lang="en-US" sz="3200" dirty="0">
                <a:latin typeface="Times New Roman"/>
                <a:ea typeface="Times New Roman"/>
              </a:rPr>
              <a:t/>
            </a:r>
            <a:br>
              <a:rPr lang="en-US" sz="3200" dirty="0">
                <a:latin typeface="Times New Roman"/>
                <a:ea typeface="Times New Roman"/>
              </a:rPr>
            </a:br>
            <a:r>
              <a:rPr lang="ar-IQ" sz="3200" dirty="0" smtClean="0">
                <a:latin typeface="Times New Roman"/>
                <a:ea typeface="Times New Roman"/>
              </a:rPr>
              <a:t>2- </a:t>
            </a:r>
            <a:r>
              <a:rPr lang="ar-SA" sz="3200" dirty="0" smtClean="0">
                <a:latin typeface="Times New Roman"/>
                <a:ea typeface="Times New Roman"/>
              </a:rPr>
              <a:t>جعل</a:t>
            </a:r>
            <a:r>
              <a:rPr lang="ar-IQ" sz="3200" dirty="0" smtClean="0">
                <a:latin typeface="Times New Roman"/>
                <a:ea typeface="Times New Roman"/>
              </a:rPr>
              <a:t> </a:t>
            </a:r>
            <a:r>
              <a:rPr lang="ar-SA" sz="3200" dirty="0" smtClean="0">
                <a:latin typeface="Times New Roman"/>
                <a:ea typeface="Times New Roman"/>
              </a:rPr>
              <a:t>العمل </a:t>
            </a:r>
            <a:r>
              <a:rPr lang="ar-SA" sz="3200" dirty="0">
                <a:latin typeface="Times New Roman"/>
                <a:ea typeface="Times New Roman"/>
              </a:rPr>
              <a:t>اكثر </a:t>
            </a:r>
            <a:r>
              <a:rPr lang="ar-SA" sz="3200" dirty="0" smtClean="0">
                <a:latin typeface="Times New Roman"/>
                <a:ea typeface="Times New Roman"/>
              </a:rPr>
              <a:t>فاعلية</a:t>
            </a:r>
            <a:r>
              <a:rPr lang="ar-IQ" sz="3200" dirty="0" smtClean="0">
                <a:latin typeface="Times New Roman"/>
                <a:ea typeface="Times New Roman"/>
              </a:rPr>
              <a:t> </a:t>
            </a:r>
            <a:r>
              <a:rPr lang="ar-SA" sz="3200" dirty="0" smtClean="0">
                <a:latin typeface="Times New Roman"/>
                <a:ea typeface="Times New Roman"/>
              </a:rPr>
              <a:t>.</a:t>
            </a:r>
            <a:r>
              <a:rPr lang="ar-IQ" sz="3200" dirty="0" smtClean="0">
                <a:latin typeface="Times New Roman"/>
                <a:ea typeface="Times New Roman"/>
              </a:rPr>
              <a:t/>
            </a:r>
            <a:br>
              <a:rPr lang="ar-IQ" sz="3200" dirty="0" smtClean="0">
                <a:latin typeface="Times New Roman"/>
                <a:ea typeface="Times New Roman"/>
              </a:rPr>
            </a:br>
            <a:r>
              <a:rPr lang="ar-IQ" sz="3200" dirty="0" smtClean="0">
                <a:latin typeface="Times New Roman"/>
                <a:ea typeface="Times New Roman"/>
              </a:rPr>
              <a:t> 3- </a:t>
            </a:r>
            <a:r>
              <a:rPr lang="ar-SA" sz="3200" dirty="0" smtClean="0">
                <a:latin typeface="Times New Roman"/>
                <a:ea typeface="Times New Roman"/>
              </a:rPr>
              <a:t>السيطرة </a:t>
            </a:r>
            <a:r>
              <a:rPr lang="ar-SA" sz="3200" dirty="0">
                <a:latin typeface="Times New Roman"/>
                <a:ea typeface="Times New Roman"/>
              </a:rPr>
              <a:t>والتحكم بالوقت خلال مرحلة التخطيط </a:t>
            </a:r>
            <a:r>
              <a:rPr lang="ar-SA" sz="3200" dirty="0" smtClean="0">
                <a:latin typeface="Times New Roman"/>
                <a:ea typeface="Times New Roman"/>
              </a:rPr>
              <a:t>والتنظيم.</a:t>
            </a:r>
            <a:r>
              <a:rPr lang="ar-IQ" sz="3200" dirty="0" smtClean="0">
                <a:latin typeface="Times New Roman"/>
                <a:ea typeface="Times New Roman"/>
              </a:rPr>
              <a:t> 4- </a:t>
            </a:r>
            <a:r>
              <a:rPr lang="ar-SA" sz="3200" dirty="0" smtClean="0">
                <a:ea typeface="Times New Roman"/>
              </a:rPr>
              <a:t>تعلم </a:t>
            </a:r>
            <a:r>
              <a:rPr lang="ar-SA" sz="3200" dirty="0">
                <a:ea typeface="Times New Roman"/>
              </a:rPr>
              <a:t>الطرق السليمة للتحكم في الوقت ، من اجل تطبيق افكار جديدة وفاعلة </a:t>
            </a:r>
            <a:r>
              <a:rPr lang="ar-IQ" dirty="0" smtClean="0">
                <a:ea typeface="Times New Roman"/>
              </a:rPr>
              <a:t>.</a:t>
            </a:r>
            <a:br>
              <a:rPr lang="ar-IQ" dirty="0" smtClean="0">
                <a:ea typeface="Times New Roman"/>
              </a:rPr>
            </a:br>
            <a:r>
              <a:rPr lang="ar-SA" sz="3200" dirty="0">
                <a:ea typeface="Times New Roman"/>
              </a:rPr>
              <a:t>6 </a:t>
            </a:r>
            <a:r>
              <a:rPr lang="en-US" sz="3200" dirty="0">
                <a:latin typeface="Times New Roman"/>
                <a:ea typeface="Times New Roman"/>
              </a:rPr>
              <a:t>–</a:t>
            </a:r>
            <a:r>
              <a:rPr lang="ar-SA" sz="3200" dirty="0">
                <a:ea typeface="Times New Roman"/>
              </a:rPr>
              <a:t> عليه فان إدارة الوقت تعد اسلوباً شخصياً يمكن من خلاله للفرد ان يستثمر وقت عمله ووقته الخاص بشكل فعال من خلال تحديد مصادر ضياع الوقت ومن ثم المعوقات وبعد ذلك وضع السبل الكفيلة للقضاء على أسباب الضياع تحقيقاً للاستخدام والاستغلال الأمثل له </a:t>
            </a:r>
            <a:r>
              <a:rPr lang="ar-IQ" sz="3200" dirty="0" smtClean="0">
                <a:ea typeface="Times New Roman"/>
              </a:rPr>
              <a:t>.</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61</a:t>
            </a:fld>
            <a:endParaRPr lang="ar-IQ"/>
          </a:p>
        </p:txBody>
      </p:sp>
    </p:spTree>
    <p:extLst>
      <p:ext uri="{BB962C8B-B14F-4D97-AF65-F5344CB8AC3E}">
        <p14:creationId xmlns:p14="http://schemas.microsoft.com/office/powerpoint/2010/main" val="60615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2">
              <a:lumMod val="20000"/>
              <a:lumOff val="80000"/>
            </a:schemeClr>
          </a:solidFill>
        </p:spPr>
        <p:txBody>
          <a:bodyPr>
            <a:normAutofit fontScale="90000"/>
          </a:bodyPr>
          <a:lstStyle/>
          <a:p>
            <a:pPr marL="342900" lvl="0" indent="-342900">
              <a:spcBef>
                <a:spcPct val="20000"/>
              </a:spcBef>
            </a:pPr>
            <a:r>
              <a:rPr lang="ar-IQ" sz="2700" b="1" dirty="0" smtClean="0">
                <a:solidFill>
                  <a:prstClr val="black"/>
                </a:solidFill>
                <a:latin typeface="Times New Roman"/>
                <a:ea typeface="Times New Roman"/>
                <a:cs typeface="Arial"/>
              </a:rPr>
              <a:t/>
            </a:r>
            <a:br>
              <a:rPr lang="ar-IQ" sz="2700" b="1" dirty="0" smtClean="0">
                <a:solidFill>
                  <a:prstClr val="black"/>
                </a:solidFill>
                <a:latin typeface="Times New Roman"/>
                <a:ea typeface="Times New Roman"/>
                <a:cs typeface="Arial"/>
              </a:rPr>
            </a:br>
            <a:r>
              <a:rPr lang="ar-SA" sz="4000" b="1" dirty="0" smtClean="0">
                <a:solidFill>
                  <a:prstClr val="black"/>
                </a:solidFill>
                <a:latin typeface="Times New Roman"/>
                <a:ea typeface="Times New Roman"/>
                <a:cs typeface="Arial"/>
              </a:rPr>
              <a:t>الوقت </a:t>
            </a:r>
            <a:r>
              <a:rPr lang="ar-SA" sz="4000" b="1" dirty="0">
                <a:solidFill>
                  <a:prstClr val="black"/>
                </a:solidFill>
                <a:latin typeface="Times New Roman"/>
                <a:ea typeface="Times New Roman"/>
                <a:cs typeface="Arial"/>
              </a:rPr>
              <a:t>في الفكر الاداري</a:t>
            </a:r>
            <a:r>
              <a:rPr lang="en-US" sz="4000" dirty="0">
                <a:solidFill>
                  <a:prstClr val="black"/>
                </a:solidFill>
                <a:latin typeface="Times New Roman"/>
                <a:ea typeface="Times New Roman"/>
                <a:cs typeface="+mn-cs"/>
              </a:rPr>
              <a:t/>
            </a:r>
            <a:br>
              <a:rPr lang="en-US" sz="4000" dirty="0">
                <a:solidFill>
                  <a:prstClr val="black"/>
                </a:solidFill>
                <a:latin typeface="Times New Roman"/>
                <a:ea typeface="Times New Roman"/>
                <a:cs typeface="+mn-cs"/>
              </a:rPr>
            </a:br>
            <a:endParaRPr lang="ar-IQ" sz="4000" dirty="0"/>
          </a:p>
        </p:txBody>
      </p:sp>
      <p:sp>
        <p:nvSpPr>
          <p:cNvPr id="3" name="عنصر نائب للمحتوى 2"/>
          <p:cNvSpPr>
            <a:spLocks noGrp="1"/>
          </p:cNvSpPr>
          <p:nvPr>
            <p:ph idx="1"/>
          </p:nvPr>
        </p:nvSpPr>
        <p:spPr>
          <a:xfrm>
            <a:off x="179512" y="1340768"/>
            <a:ext cx="8712968" cy="5400600"/>
          </a:xfrm>
          <a:solidFill>
            <a:schemeClr val="accent1">
              <a:lumMod val="20000"/>
              <a:lumOff val="80000"/>
            </a:schemeClr>
          </a:solidFill>
        </p:spPr>
        <p:txBody>
          <a:bodyPr>
            <a:noAutofit/>
          </a:bodyPr>
          <a:lstStyle/>
          <a:p>
            <a:pPr lvl="0" algn="just">
              <a:buFont typeface="+mj-lt"/>
              <a:buAutoNum type="arabicPeriod"/>
              <a:tabLst>
                <a:tab pos="237490" algn="l"/>
              </a:tabLst>
            </a:pPr>
            <a:r>
              <a:rPr lang="ar-SA" dirty="0" smtClean="0">
                <a:latin typeface="Times New Roman"/>
                <a:ea typeface="Times New Roman"/>
              </a:rPr>
              <a:t>لقد </a:t>
            </a:r>
            <a:r>
              <a:rPr lang="ar-SA" dirty="0">
                <a:latin typeface="Times New Roman"/>
                <a:ea typeface="Times New Roman"/>
              </a:rPr>
              <a:t>ازداد الاهتمام بالوقت في الاعوام الاخيرة بزيادة عدد وحجم الابحاث والدراسات حول كيفية استغلال هذا المورد المحدد والنادر ، وهكذا برزت اهمية الوقت في اوائل القرن العشرين في نظريات الادارة ، فقد تبلورت دراسة الوقت </a:t>
            </a:r>
            <a:r>
              <a:rPr lang="ar-SA" dirty="0" err="1">
                <a:latin typeface="Times New Roman"/>
                <a:ea typeface="Times New Roman"/>
              </a:rPr>
              <a:t>باسلوب</a:t>
            </a:r>
            <a:r>
              <a:rPr lang="ar-SA" dirty="0">
                <a:latin typeface="Times New Roman"/>
                <a:ea typeface="Times New Roman"/>
              </a:rPr>
              <a:t> علمي في عهد المدرسة الكلاسيكية (</a:t>
            </a:r>
            <a:r>
              <a:rPr lang="en-US" dirty="0">
                <a:latin typeface="Times New Roman"/>
                <a:ea typeface="Times New Roman"/>
              </a:rPr>
              <a:t>The Classical School</a:t>
            </a:r>
            <a:r>
              <a:rPr lang="ar-SA" dirty="0">
                <a:latin typeface="Times New Roman"/>
                <a:ea typeface="Times New Roman"/>
              </a:rPr>
              <a:t>) وذلك في اعقاب الثورة الصناعية والتطور التكنولوجي الذي اعقبها في نهاية القرن التاسع عشر حيث اظهرت ان الادارة حركة وزمن  او عمل ووقت، فما من عمل الا والوقت يرافقه ، وما من حركة تؤدى الا ضمن وقت </a:t>
            </a:r>
            <a:r>
              <a:rPr lang="ar-SA" dirty="0" smtClean="0">
                <a:latin typeface="Times New Roman"/>
                <a:ea typeface="Times New Roman"/>
              </a:rPr>
              <a:t>محدد</a:t>
            </a:r>
            <a:r>
              <a:rPr lang="ar-IQ" dirty="0">
                <a:latin typeface="Times New Roman"/>
                <a:ea typeface="Times New Roman"/>
              </a:rPr>
              <a:t> </a:t>
            </a:r>
            <a:r>
              <a:rPr lang="ar-IQ" dirty="0" smtClean="0">
                <a:latin typeface="Times New Roman"/>
                <a:ea typeface="Times New Roman"/>
              </a:rPr>
              <a:t>.</a:t>
            </a:r>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62</a:t>
            </a:fld>
            <a:endParaRPr lang="ar-IQ"/>
          </a:p>
        </p:txBody>
      </p:sp>
    </p:spTree>
    <p:extLst>
      <p:ext uri="{BB962C8B-B14F-4D97-AF65-F5344CB8AC3E}">
        <p14:creationId xmlns:p14="http://schemas.microsoft.com/office/powerpoint/2010/main" val="25912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style.rotation</p:attrName>
                                        </p:attrNameLst>
                                      </p:cBhvr>
                                      <p:tavLst>
                                        <p:tav tm="0">
                                          <p:val>
                                            <p:fltVal val="720"/>
                                          </p:val>
                                        </p:tav>
                                        <p:tav tm="100000">
                                          <p:val>
                                            <p:fltVal val="0"/>
                                          </p:val>
                                        </p:tav>
                                      </p:tavLst>
                                    </p:anim>
                                    <p:anim calcmode="lin" valueType="num">
                                      <p:cBhvr>
                                        <p:cTn id="16" dur="2000" fill="hold"/>
                                        <p:tgtEl>
                                          <p:spTgt spid="3">
                                            <p:bg/>
                                          </p:spTgt>
                                        </p:tgtEl>
                                        <p:attrNameLst>
                                          <p:attrName>ppt_h</p:attrName>
                                        </p:attrNameLst>
                                      </p:cBhvr>
                                      <p:tavLst>
                                        <p:tav tm="0">
                                          <p:val>
                                            <p:fltVal val="0"/>
                                          </p:val>
                                        </p:tav>
                                        <p:tav tm="100000">
                                          <p:val>
                                            <p:strVal val="#ppt_h"/>
                                          </p:val>
                                        </p:tav>
                                      </p:tavLst>
                                    </p:anim>
                                    <p:anim calcmode="lin" valueType="num">
                                      <p:cBhvr>
                                        <p:cTn id="17" dur="2000" fill="hold"/>
                                        <p:tgtEl>
                                          <p:spTgt spid="3">
                                            <p:bg/>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anim calcmode="lin" valueType="num">
                                      <p:cBhvr>
                                        <p:cTn id="23"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6">
              <a:lumMod val="40000"/>
              <a:lumOff val="60000"/>
            </a:schemeClr>
          </a:solidFill>
        </p:spPr>
        <p:txBody>
          <a:bodyPr>
            <a:noAutofit/>
          </a:bodyPr>
          <a:lstStyle/>
          <a:p>
            <a:pPr lvl="0" algn="just">
              <a:tabLst>
                <a:tab pos="237490" algn="l"/>
              </a:tabLst>
            </a:pPr>
            <a:r>
              <a:rPr lang="ar-IQ" sz="3200" dirty="0">
                <a:latin typeface="Times New Roman"/>
                <a:ea typeface="Times New Roman"/>
              </a:rPr>
              <a:t/>
            </a:r>
            <a:br>
              <a:rPr lang="ar-IQ" sz="3200" dirty="0">
                <a:latin typeface="Times New Roman"/>
                <a:ea typeface="Times New Roman"/>
              </a:rPr>
            </a:br>
            <a:r>
              <a:rPr lang="ar-IQ" sz="3200" dirty="0" smtClean="0">
                <a:latin typeface="Times New Roman"/>
                <a:ea typeface="Times New Roman"/>
              </a:rPr>
              <a:t>2- </a:t>
            </a:r>
            <a:r>
              <a:rPr lang="ar-SA" sz="3200" dirty="0" smtClean="0">
                <a:latin typeface="Times New Roman"/>
                <a:ea typeface="Times New Roman"/>
              </a:rPr>
              <a:t>وتتمثل </a:t>
            </a:r>
            <a:r>
              <a:rPr lang="ar-SA" sz="3200" dirty="0">
                <a:latin typeface="Times New Roman"/>
                <a:ea typeface="Times New Roman"/>
              </a:rPr>
              <a:t>دراسة الحركة والزمن في تحليل او تقسيم العمل الى جزيئات بسيطة بحيث يتم تحديد حركتها الاساسية والزمن الذي يستغرقه ، ثم تحديد افضل طريقة </a:t>
            </a:r>
            <a:r>
              <a:rPr lang="ar-SA" sz="3200" dirty="0" err="1">
                <a:latin typeface="Times New Roman"/>
                <a:ea typeface="Times New Roman"/>
              </a:rPr>
              <a:t>لاداء</a:t>
            </a:r>
            <a:r>
              <a:rPr lang="ar-SA" sz="3200" dirty="0">
                <a:latin typeface="Times New Roman"/>
                <a:ea typeface="Times New Roman"/>
              </a:rPr>
              <a:t> العمل بهدف زيادة الانتاجية بأقل تكلفة واقصر وقت ممكن. </a:t>
            </a:r>
            <a:r>
              <a:rPr lang="en-US" sz="3200" dirty="0" smtClean="0">
                <a:latin typeface="Times New Roman"/>
                <a:ea typeface="Times New Roman"/>
              </a:rPr>
              <a:t/>
            </a:r>
            <a:br>
              <a:rPr lang="en-US" sz="3200" dirty="0" smtClean="0">
                <a:latin typeface="Times New Roman"/>
                <a:ea typeface="Times New Roman"/>
              </a:rPr>
            </a:b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63</a:t>
            </a:fld>
            <a:endParaRPr lang="ar-IQ"/>
          </a:p>
        </p:txBody>
      </p:sp>
    </p:spTree>
    <p:extLst>
      <p:ext uri="{BB962C8B-B14F-4D97-AF65-F5344CB8AC3E}">
        <p14:creationId xmlns:p14="http://schemas.microsoft.com/office/powerpoint/2010/main" val="164400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2">
              <a:lumMod val="20000"/>
              <a:lumOff val="80000"/>
            </a:schemeClr>
          </a:solidFill>
        </p:spPr>
        <p:txBody>
          <a:bodyPr>
            <a:normAutofit/>
          </a:bodyPr>
          <a:lstStyle/>
          <a:p>
            <a:pPr algn="just"/>
            <a:r>
              <a:rPr lang="ar-IQ" sz="3200" dirty="0" smtClean="0"/>
              <a:t>3. وبالرغم </a:t>
            </a:r>
            <a:r>
              <a:rPr lang="ar-IQ" sz="3200" dirty="0"/>
              <a:t>من مساهمة تايلور </a:t>
            </a:r>
            <a:r>
              <a:rPr lang="ar-IQ" sz="3200" dirty="0" smtClean="0"/>
              <a:t>(</a:t>
            </a:r>
            <a:r>
              <a:rPr lang="en-US" sz="3200" dirty="0" smtClean="0"/>
              <a:t> (Taylor</a:t>
            </a:r>
            <a:r>
              <a:rPr lang="ar-IQ" sz="3200" dirty="0" smtClean="0"/>
              <a:t>الكبيرة </a:t>
            </a:r>
            <a:r>
              <a:rPr lang="ar-IQ" sz="3200" dirty="0" err="1"/>
              <a:t>فانها</a:t>
            </a:r>
            <a:r>
              <a:rPr lang="ar-IQ" sz="3200" dirty="0"/>
              <a:t> لم تعبر عن المفهوم الحديث </a:t>
            </a:r>
            <a:r>
              <a:rPr lang="ar-IQ" sz="3200" dirty="0" err="1"/>
              <a:t>لادارة</a:t>
            </a:r>
            <a:r>
              <a:rPr lang="ar-IQ" sz="3200" dirty="0"/>
              <a:t> الوقت ،فقد كانت محاولات تايلور واتباعه تركز على هدف رئيسي هو زيادة الانتاج والارباح من خلال زيادة فاعلية الادارة التنفيذية  وخاصة في النواحي الانتاجية للعمل حتى ظهرت المدارس الادارية الاخرى والتي اخذت سلبيات الادارة العلمية ، وحاولت التركيز على فعالية المنظمة بشكل </a:t>
            </a:r>
            <a:r>
              <a:rPr lang="ar-IQ" sz="3200" dirty="0" smtClean="0"/>
              <a:t>عام.</a:t>
            </a:r>
            <a:br>
              <a:rPr lang="ar-IQ" sz="3200" dirty="0" smtClean="0"/>
            </a:br>
            <a:r>
              <a:rPr lang="ar-IQ" sz="3200" dirty="0" smtClean="0"/>
              <a:t/>
            </a:r>
            <a:br>
              <a:rPr lang="ar-IQ" sz="3200" dirty="0" smtClean="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64</a:t>
            </a:fld>
            <a:endParaRPr lang="ar-IQ"/>
          </a:p>
        </p:txBody>
      </p:sp>
    </p:spTree>
    <p:extLst>
      <p:ext uri="{BB962C8B-B14F-4D97-AF65-F5344CB8AC3E}">
        <p14:creationId xmlns:p14="http://schemas.microsoft.com/office/powerpoint/2010/main" val="26999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4">
              <a:lumMod val="20000"/>
              <a:lumOff val="80000"/>
            </a:schemeClr>
          </a:solidFill>
        </p:spPr>
        <p:txBody>
          <a:bodyPr>
            <a:normAutofit/>
          </a:bodyPr>
          <a:lstStyle/>
          <a:p>
            <a:pPr algn="just"/>
            <a:r>
              <a:rPr lang="ar-IQ" sz="3200" dirty="0">
                <a:ea typeface="Times New Roman"/>
              </a:rPr>
              <a:t>4</a:t>
            </a:r>
            <a:r>
              <a:rPr lang="ar-IQ" sz="3200" dirty="0" smtClean="0">
                <a:ea typeface="Times New Roman"/>
              </a:rPr>
              <a:t>- </a:t>
            </a:r>
            <a:r>
              <a:rPr lang="ar-SA" sz="3200" dirty="0" smtClean="0">
                <a:ea typeface="Times New Roman"/>
              </a:rPr>
              <a:t>وقد </a:t>
            </a:r>
            <a:r>
              <a:rPr lang="ar-SA" sz="3200" dirty="0">
                <a:ea typeface="Times New Roman"/>
              </a:rPr>
              <a:t>بدأ التركيز على موضوع ادارة الوقت بالمفهوم الشامل والمتعارف عليه حالياً في اواخر الخمسينات ومطلع الستينات من القرن العشرين وقد كانت اول محاولة في هذا المجال  للكاتب جيمس </a:t>
            </a:r>
            <a:r>
              <a:rPr lang="ar-SA" sz="3200" dirty="0" err="1">
                <a:ea typeface="Times New Roman"/>
              </a:rPr>
              <a:t>ماكي</a:t>
            </a:r>
            <a:r>
              <a:rPr lang="ar-SA" sz="3200" dirty="0">
                <a:ea typeface="Times New Roman"/>
              </a:rPr>
              <a:t> (</a:t>
            </a:r>
            <a:r>
              <a:rPr lang="en-US" sz="3200" dirty="0">
                <a:latin typeface="Times New Roman"/>
                <a:ea typeface="Times New Roman"/>
              </a:rPr>
              <a:t>James Mackey</a:t>
            </a:r>
            <a:r>
              <a:rPr lang="ar-SA" sz="3200" dirty="0">
                <a:ea typeface="Times New Roman"/>
              </a:rPr>
              <a:t>) عام 1958 حيث وضع كتابـــــه ادارة الوقت (</a:t>
            </a:r>
            <a:r>
              <a:rPr lang="en-US" sz="3200" dirty="0">
                <a:latin typeface="Times New Roman"/>
                <a:ea typeface="Times New Roman"/>
              </a:rPr>
              <a:t>The Management  of Time</a:t>
            </a:r>
            <a:r>
              <a:rPr lang="ar-SA" sz="3200" dirty="0">
                <a:ea typeface="Times New Roman"/>
              </a:rPr>
              <a:t>) وبدأت بعد ذلك تظهر الكثير من الابحاث والكتب والمقالات والدراسات حيث جاءت المدرسة السلوكية لتهتم بالإنسان وسلوكه ومشاعره وعلاقته بالآخرين اثناء وبعد </a:t>
            </a:r>
            <a:r>
              <a:rPr lang="ar-SA" sz="3200" dirty="0" smtClean="0">
                <a:ea typeface="Times New Roman"/>
              </a:rPr>
              <a:t>العمل</a:t>
            </a:r>
            <a:r>
              <a:rPr lang="ar-IQ" sz="3200" dirty="0" smtClean="0">
                <a:ea typeface="Times New Roman"/>
              </a:rPr>
              <a:t>. </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65</a:t>
            </a:fld>
            <a:endParaRPr lang="ar-IQ"/>
          </a:p>
        </p:txBody>
      </p:sp>
    </p:spTree>
    <p:extLst>
      <p:ext uri="{BB962C8B-B14F-4D97-AF65-F5344CB8AC3E}">
        <p14:creationId xmlns:p14="http://schemas.microsoft.com/office/powerpoint/2010/main" val="251586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a:solidFill>
            <a:schemeClr val="accent2">
              <a:lumMod val="40000"/>
              <a:lumOff val="60000"/>
            </a:schemeClr>
          </a:solidFill>
        </p:spPr>
        <p:txBody>
          <a:bodyPr>
            <a:normAutofit/>
          </a:bodyPr>
          <a:lstStyle/>
          <a:p>
            <a:pPr algn="just"/>
            <a:r>
              <a:rPr lang="ar-IQ" sz="3200" dirty="0" smtClean="0"/>
              <a:t>5- وفي </a:t>
            </a:r>
            <a:r>
              <a:rPr lang="ar-IQ" sz="3200" dirty="0"/>
              <a:t>دراسة </a:t>
            </a:r>
            <a:r>
              <a:rPr lang="ar-IQ" sz="3200" dirty="0" smtClean="0"/>
              <a:t>اجريت فقد </a:t>
            </a:r>
            <a:r>
              <a:rPr lang="ar-IQ" sz="3200" dirty="0"/>
              <a:t>طرح سؤال ما هو الشيء الاطول والاقصر في وقت واحد والاسرع </a:t>
            </a:r>
            <a:r>
              <a:rPr lang="ar-IQ" sz="3200" dirty="0" err="1"/>
              <a:t>والابطأ</a:t>
            </a:r>
            <a:r>
              <a:rPr lang="ar-IQ" sz="3200" dirty="0"/>
              <a:t> معاً والذي نعمله جميعاً ثم </a:t>
            </a:r>
            <a:r>
              <a:rPr lang="ar-IQ" sz="3200" dirty="0" err="1"/>
              <a:t>نأسف</a:t>
            </a:r>
            <a:r>
              <a:rPr lang="ar-IQ" sz="3200" dirty="0"/>
              <a:t> عليه، ولا شيء يمكن ان يتم بدونه، انه يبتلع كل ما هو صغير ،وينمي كل ما هو عظيم</a:t>
            </a:r>
            <a:r>
              <a:rPr lang="ar-IQ" sz="3200" dirty="0" smtClean="0"/>
              <a:t>؟ والجواب: </a:t>
            </a:r>
            <a:r>
              <a:rPr lang="ar-IQ" sz="3200" dirty="0"/>
              <a:t>انه الوقت ، الوقت هو الاطول </a:t>
            </a:r>
            <a:r>
              <a:rPr lang="ar-IQ" sz="3200" dirty="0" err="1"/>
              <a:t>لانه</a:t>
            </a:r>
            <a:r>
              <a:rPr lang="ar-IQ" sz="3200" dirty="0"/>
              <a:t> قياسا للخلود، وهو الاقصر </a:t>
            </a:r>
            <a:r>
              <a:rPr lang="ar-IQ" sz="3200" dirty="0" err="1"/>
              <a:t>لانه</a:t>
            </a:r>
            <a:r>
              <a:rPr lang="ar-IQ" sz="3200" dirty="0"/>
              <a:t> ليس فينا من يملك الوقت اللازم </a:t>
            </a:r>
            <a:r>
              <a:rPr lang="ar-IQ" sz="3200" dirty="0" err="1"/>
              <a:t>لانجاز</a:t>
            </a:r>
            <a:r>
              <a:rPr lang="ar-IQ" sz="3200" dirty="0"/>
              <a:t> كل اعماله وهو الاسرع بالنسبة للسعداء والابطاء بالنسبة للتعساء ،ولا يمكن عمل شيء بدونه </a:t>
            </a:r>
            <a:r>
              <a:rPr lang="ar-IQ" sz="3200" dirty="0" err="1"/>
              <a:t>لانه</a:t>
            </a:r>
            <a:r>
              <a:rPr lang="ar-IQ" sz="3200" dirty="0"/>
              <a:t> هو المسرح الوحيد الذي نعيش فيه ، انه مادة الحياة ، يبتلع في طي النسيان كل تافه، وينمي كل ما هو عظيم، ان قتل الوقت لا يعد جريمة عادية انه اغتيال متعمد فإذا كان لزاماً على المرء ان يقتل الوقت فلماذا لا يقتله استغلالاً حتى الموت. </a:t>
            </a:r>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66</a:t>
            </a:fld>
            <a:endParaRPr lang="ar-IQ"/>
          </a:p>
        </p:txBody>
      </p:sp>
    </p:spTree>
    <p:extLst>
      <p:ext uri="{BB962C8B-B14F-4D97-AF65-F5344CB8AC3E}">
        <p14:creationId xmlns:p14="http://schemas.microsoft.com/office/powerpoint/2010/main" val="305253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a:solidFill>
            <a:schemeClr val="accent3"/>
          </a:solidFill>
        </p:spPr>
        <p:txBody>
          <a:bodyPr/>
          <a:lstStyle/>
          <a:p>
            <a:r>
              <a:rPr lang="ar-IQ" dirty="0" smtClean="0"/>
              <a:t>الوقت في الفكر الاسلامي </a:t>
            </a:r>
            <a:endParaRPr lang="ar-IQ" dirty="0"/>
          </a:p>
        </p:txBody>
      </p:sp>
      <p:sp>
        <p:nvSpPr>
          <p:cNvPr id="3" name="عنصر نائب للمحتوى 2"/>
          <p:cNvSpPr>
            <a:spLocks noGrp="1"/>
          </p:cNvSpPr>
          <p:nvPr>
            <p:ph idx="1"/>
          </p:nvPr>
        </p:nvSpPr>
        <p:spPr>
          <a:xfrm>
            <a:off x="179512" y="1196752"/>
            <a:ext cx="8856984" cy="5544616"/>
          </a:xfrm>
          <a:solidFill>
            <a:schemeClr val="accent6">
              <a:lumMod val="40000"/>
              <a:lumOff val="60000"/>
            </a:schemeClr>
          </a:solidFill>
        </p:spPr>
        <p:txBody>
          <a:bodyPr>
            <a:noAutofit/>
          </a:bodyPr>
          <a:lstStyle/>
          <a:p>
            <a:pPr marL="0" indent="0" algn="just">
              <a:buNone/>
            </a:pPr>
            <a:r>
              <a:rPr lang="ar-IQ" dirty="0" smtClean="0"/>
              <a:t>1-</a:t>
            </a:r>
            <a:r>
              <a:rPr lang="ar-IQ" dirty="0"/>
              <a:t>	لم يبلغ الوقت مكانته في أي فكر مثلما بلغها في الفكر الاسلامي، فقد بلغت اهمية الوقت في الاسلام ان جعله الله سبحانه وتعالى اول  ما يحاسب عليه الانسان يوم القيامة فقال رسول الله صلى الله عليه وسلم ( لا تزول قدما عبد يوم القيامة حتى يسأل عن اربع، عن عمره فيما افناه وعن علمه فيما فعل فيه، وعن ماله من اين اكتسبه وفيما انفقه وعن جسمه فيما ابلاه) ." صحيح الترمذي</a:t>
            </a:r>
            <a:r>
              <a:rPr lang="ar-IQ" dirty="0" smtClean="0"/>
              <a:t>".</a:t>
            </a:r>
            <a:endParaRPr lang="ar-IQ" dirty="0"/>
          </a:p>
          <a:p>
            <a:pPr marL="0" indent="0" algn="just">
              <a:buNone/>
            </a:pPr>
            <a:r>
              <a:rPr lang="ar-IQ" dirty="0" smtClean="0"/>
              <a:t>2</a:t>
            </a:r>
            <a:r>
              <a:rPr lang="ar-IQ" dirty="0"/>
              <a:t>-	ويعتبر الوقت في الاطار الاسلامي من اعظم النعم التي انعم الله سبحانه وتعالى بها على الانسان فهو عمر الحياة وميدان وجود الانسان وما على الانسان المسلم الا ان يغتنم كل جزء منه ولو كان </a:t>
            </a:r>
            <a:r>
              <a:rPr lang="ar-IQ" dirty="0" smtClean="0"/>
              <a:t>بسيطاً. </a:t>
            </a:r>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67</a:t>
            </a:fld>
            <a:endParaRPr lang="ar-IQ"/>
          </a:p>
        </p:txBody>
      </p:sp>
    </p:spTree>
    <p:extLst>
      <p:ext uri="{BB962C8B-B14F-4D97-AF65-F5344CB8AC3E}">
        <p14:creationId xmlns:p14="http://schemas.microsoft.com/office/powerpoint/2010/main" val="349523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1000" fill="hold"/>
                                        <p:tgtEl>
                                          <p:spTgt spid="3">
                                            <p:bg/>
                                          </p:spTgt>
                                        </p:tgtEl>
                                        <p:attrNameLst>
                                          <p:attrName>ppt_w</p:attrName>
                                        </p:attrNameLst>
                                      </p:cBhvr>
                                      <p:tavLst>
                                        <p:tav tm="0">
                                          <p:val>
                                            <p:fltVal val="0"/>
                                          </p:val>
                                        </p:tav>
                                        <p:tav tm="100000">
                                          <p:val>
                                            <p:strVal val="#ppt_w"/>
                                          </p:val>
                                        </p:tav>
                                      </p:tavLst>
                                    </p:anim>
                                    <p:anim calcmode="lin" valueType="num">
                                      <p:cBhvr>
                                        <p:cTn id="18" dur="1000" fill="hold"/>
                                        <p:tgtEl>
                                          <p:spTgt spid="3">
                                            <p:bg/>
                                          </p:spTgt>
                                        </p:tgtEl>
                                        <p:attrNameLst>
                                          <p:attrName>ppt_h</p:attrName>
                                        </p:attrNameLst>
                                      </p:cBhvr>
                                      <p:tavLst>
                                        <p:tav tm="0">
                                          <p:val>
                                            <p:fltVal val="0"/>
                                          </p:val>
                                        </p:tav>
                                        <p:tav tm="100000">
                                          <p:val>
                                            <p:strVal val="#ppt_h"/>
                                          </p:val>
                                        </p:tav>
                                      </p:tavLst>
                                    </p:anim>
                                    <p:anim calcmode="lin" valueType="num">
                                      <p:cBhvr>
                                        <p:cTn id="19" dur="1000" fill="hold"/>
                                        <p:tgtEl>
                                          <p:spTgt spid="3">
                                            <p:bg/>
                                          </p:spTgt>
                                        </p:tgtEl>
                                        <p:attrNameLst>
                                          <p:attrName>style.rotation</p:attrName>
                                        </p:attrNameLst>
                                      </p:cBhvr>
                                      <p:tavLst>
                                        <p:tav tm="0">
                                          <p:val>
                                            <p:fltVal val="90"/>
                                          </p:val>
                                        </p:tav>
                                        <p:tav tm="100000">
                                          <p:val>
                                            <p:fltVal val="0"/>
                                          </p:val>
                                        </p:tav>
                                      </p:tavLst>
                                    </p:anim>
                                    <p:animEffect transition="in" filter="fade">
                                      <p:cBhvr>
                                        <p:cTn id="20" dur="1000"/>
                                        <p:tgtEl>
                                          <p:spTgt spid="3">
                                            <p:bg/>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a:solidFill>
            <a:schemeClr val="tx2">
              <a:lumMod val="20000"/>
              <a:lumOff val="80000"/>
            </a:schemeClr>
          </a:solidFill>
        </p:spPr>
        <p:txBody>
          <a:bodyPr>
            <a:normAutofit fontScale="90000"/>
          </a:bodyPr>
          <a:lstStyle/>
          <a:p>
            <a:pPr algn="just"/>
            <a:r>
              <a:rPr lang="ar-IQ" sz="3200" dirty="0" smtClean="0"/>
              <a:t/>
            </a:r>
            <a:br>
              <a:rPr lang="ar-IQ" sz="3200" dirty="0" smtClean="0"/>
            </a:br>
            <a:r>
              <a:rPr lang="ar-IQ" sz="3200" dirty="0"/>
              <a:t/>
            </a:r>
            <a:br>
              <a:rPr lang="ar-IQ" sz="3200" dirty="0"/>
            </a:br>
            <a:r>
              <a:rPr lang="ar-IQ" sz="3200" dirty="0" smtClean="0"/>
              <a:t>قال </a:t>
            </a:r>
            <a:r>
              <a:rPr lang="ar-IQ" sz="3200" dirty="0"/>
              <a:t>رسول الله صلى الله عليه وسلم ( اغتنم خمساً قبل خمس شبابك قبل هرمك، وصحتك قبل سقمك، وغناك قبل فقرك، وفراغك قبل شغلك، وحياتك قبل موتك) . وهذه دعوة الى الحرص الدائم على استغلال الوقت في كل مجال من مجالات الحياة والمقصود من هذا استغلال وقت الشباب بطاقاته المتدفقة قبل زحف وقت الشيخوخة وضعف الهمة ووقت الصحة والحيوية قبل مداهمة الزمن وضعف العزيمة .</a:t>
            </a:r>
            <a:br>
              <a:rPr lang="ar-IQ" sz="3200" dirty="0"/>
            </a:br>
            <a:r>
              <a:rPr lang="ar-IQ" sz="3200" dirty="0" smtClean="0"/>
              <a:t/>
            </a:r>
            <a:br>
              <a:rPr lang="ar-IQ" sz="3200" dirty="0" smtClean="0"/>
            </a:br>
            <a:r>
              <a:rPr lang="ar-IQ" sz="3200" dirty="0"/>
              <a:t/>
            </a:r>
            <a:br>
              <a:rPr lang="ar-IQ" sz="3200" dirty="0"/>
            </a:br>
            <a:r>
              <a:rPr lang="ar-IQ" sz="3200" dirty="0" smtClean="0"/>
              <a:t/>
            </a:r>
            <a:br>
              <a:rPr lang="ar-IQ" sz="3200" dirty="0" smtClean="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68</a:t>
            </a:fld>
            <a:endParaRPr lang="ar-IQ"/>
          </a:p>
        </p:txBody>
      </p:sp>
    </p:spTree>
    <p:extLst>
      <p:ext uri="{BB962C8B-B14F-4D97-AF65-F5344CB8AC3E}">
        <p14:creationId xmlns:p14="http://schemas.microsoft.com/office/powerpoint/2010/main" val="94453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2">
              <a:lumMod val="20000"/>
              <a:lumOff val="80000"/>
            </a:schemeClr>
          </a:solidFill>
        </p:spPr>
        <p:txBody>
          <a:bodyPr>
            <a:normAutofit/>
          </a:bodyPr>
          <a:lstStyle/>
          <a:p>
            <a:pPr lvl="0" algn="just">
              <a:tabLst>
                <a:tab pos="457200" algn="l"/>
              </a:tabLst>
            </a:pPr>
            <a:r>
              <a:rPr lang="ar-IQ" sz="3200" dirty="0" smtClean="0">
                <a:latin typeface="Times New Roman"/>
                <a:ea typeface="Times New Roman"/>
              </a:rPr>
              <a:t>3- </a:t>
            </a:r>
            <a:r>
              <a:rPr lang="ar-SA" sz="3200" dirty="0" smtClean="0">
                <a:latin typeface="Times New Roman"/>
                <a:ea typeface="Times New Roman"/>
              </a:rPr>
              <a:t>ولكن </a:t>
            </a:r>
            <a:r>
              <a:rPr lang="ar-SA" sz="3200" dirty="0">
                <a:latin typeface="Times New Roman"/>
                <a:ea typeface="Times New Roman"/>
              </a:rPr>
              <a:t>يجب ان ننوه الى ان قيمة الوقت والاهتمام بها ليست غريبة عند الاسلام، بل هي اسلامية قبل ان يمارسها الغرب </a:t>
            </a:r>
            <a:r>
              <a:rPr lang="ar-SA" sz="3200" dirty="0" err="1">
                <a:latin typeface="Times New Roman"/>
                <a:ea typeface="Times New Roman"/>
              </a:rPr>
              <a:t>باسلوب</a:t>
            </a:r>
            <a:r>
              <a:rPr lang="ar-SA" sz="3200" dirty="0">
                <a:latin typeface="Times New Roman"/>
                <a:ea typeface="Times New Roman"/>
              </a:rPr>
              <a:t> متقدم يثير دهشتنا ويحوز على اعجابنا بهم وبأعمالهم فلقد ورد عن قيمة الوقت في القرآن الكريم آيات كثيرة فقال تعالى</a:t>
            </a:r>
            <a:r>
              <a:rPr lang="en-US" sz="3200" dirty="0">
                <a:latin typeface="Times New Roman"/>
                <a:ea typeface="Times New Roman"/>
                <a:sym typeface="AGA Arabesque"/>
              </a:rPr>
              <a:t></a:t>
            </a:r>
            <a:r>
              <a:rPr lang="ar-SA" sz="3200" dirty="0">
                <a:latin typeface="Times New Roman"/>
                <a:ea typeface="Times New Roman"/>
              </a:rPr>
              <a:t> والليل اذا يغشى والنهار اذا تجلى</a:t>
            </a:r>
            <a:r>
              <a:rPr lang="en-US" sz="3200" dirty="0">
                <a:latin typeface="Times New Roman"/>
                <a:ea typeface="Times New Roman"/>
                <a:sym typeface="AGA Arabesque"/>
              </a:rPr>
              <a:t></a:t>
            </a:r>
            <a:r>
              <a:rPr lang="ar-SA" sz="3200" dirty="0">
                <a:latin typeface="Times New Roman"/>
                <a:ea typeface="Times New Roman"/>
              </a:rPr>
              <a:t> " سورة الليل </a:t>
            </a:r>
            <a:r>
              <a:rPr lang="ar-SA" sz="3200" dirty="0" err="1">
                <a:latin typeface="Times New Roman"/>
                <a:ea typeface="Times New Roman"/>
              </a:rPr>
              <a:t>الايتان</a:t>
            </a:r>
            <a:r>
              <a:rPr lang="ar-SA" sz="3200" dirty="0">
                <a:latin typeface="Times New Roman"/>
                <a:ea typeface="Times New Roman"/>
              </a:rPr>
              <a:t>  1-2" كما اقسم الله تعالى بأجزاء من الزمن فقال تعالى </a:t>
            </a:r>
            <a:r>
              <a:rPr lang="en-US" sz="3200" dirty="0">
                <a:latin typeface="Times New Roman"/>
                <a:ea typeface="Times New Roman"/>
                <a:sym typeface="AGA Arabesque"/>
              </a:rPr>
              <a:t></a:t>
            </a:r>
            <a:r>
              <a:rPr lang="ar-SA" sz="3200" dirty="0">
                <a:latin typeface="Times New Roman"/>
                <a:ea typeface="Times New Roman"/>
              </a:rPr>
              <a:t> والفجر وليال عشر والشفع والوتر</a:t>
            </a:r>
            <a:r>
              <a:rPr lang="en-US" sz="3200" dirty="0">
                <a:latin typeface="Times New Roman"/>
                <a:ea typeface="Times New Roman"/>
                <a:sym typeface="AGA Arabesque"/>
              </a:rPr>
              <a:t></a:t>
            </a:r>
            <a:r>
              <a:rPr lang="ar-SA" sz="3200" dirty="0">
                <a:latin typeface="Times New Roman"/>
                <a:ea typeface="Times New Roman"/>
              </a:rPr>
              <a:t> "الفجر الايتان1-2" وقال تعالى </a:t>
            </a:r>
            <a:r>
              <a:rPr lang="en-US" sz="3200" dirty="0">
                <a:latin typeface="Times New Roman"/>
                <a:ea typeface="Times New Roman"/>
                <a:sym typeface="AGA Arabesque"/>
              </a:rPr>
              <a:t></a:t>
            </a:r>
            <a:r>
              <a:rPr lang="ar-SA" sz="3200" dirty="0">
                <a:latin typeface="Times New Roman"/>
                <a:ea typeface="Times New Roman"/>
              </a:rPr>
              <a:t> اذا الرسل اقتت </a:t>
            </a:r>
            <a:r>
              <a:rPr lang="ar-SA" sz="3200" dirty="0" err="1">
                <a:latin typeface="Times New Roman"/>
                <a:ea typeface="Times New Roman"/>
              </a:rPr>
              <a:t>لاي</a:t>
            </a:r>
            <a:r>
              <a:rPr lang="ar-SA" sz="3200" dirty="0">
                <a:latin typeface="Times New Roman"/>
                <a:ea typeface="Times New Roman"/>
              </a:rPr>
              <a:t> يوم اجلت ليوم الفصل</a:t>
            </a:r>
            <a:r>
              <a:rPr lang="en-US" sz="3200" dirty="0">
                <a:latin typeface="Times New Roman"/>
                <a:ea typeface="Times New Roman"/>
                <a:sym typeface="AGA Arabesque"/>
              </a:rPr>
              <a:t></a:t>
            </a:r>
            <a:r>
              <a:rPr lang="ar-SA" sz="3200" dirty="0">
                <a:latin typeface="Times New Roman"/>
                <a:ea typeface="Times New Roman"/>
              </a:rPr>
              <a:t> "المرسلات </a:t>
            </a:r>
            <a:r>
              <a:rPr lang="ar-SA" sz="3200" dirty="0" err="1">
                <a:latin typeface="Times New Roman"/>
                <a:ea typeface="Times New Roman"/>
              </a:rPr>
              <a:t>الايات</a:t>
            </a:r>
            <a:r>
              <a:rPr lang="ar-SA" sz="3200" dirty="0">
                <a:latin typeface="Times New Roman"/>
                <a:ea typeface="Times New Roman"/>
              </a:rPr>
              <a:t> 11،12،13" وقال تعالى </a:t>
            </a:r>
            <a:r>
              <a:rPr lang="en-US" sz="3200" dirty="0">
                <a:latin typeface="Times New Roman"/>
                <a:ea typeface="Times New Roman"/>
                <a:sym typeface="AGA Arabesque"/>
              </a:rPr>
              <a:t></a:t>
            </a:r>
            <a:r>
              <a:rPr lang="ar-SA" sz="3200" dirty="0">
                <a:latin typeface="Times New Roman"/>
                <a:ea typeface="Times New Roman"/>
              </a:rPr>
              <a:t>والعصر</a:t>
            </a:r>
            <a:r>
              <a:rPr lang="en-US" sz="3200" dirty="0">
                <a:latin typeface="Times New Roman"/>
                <a:ea typeface="Times New Roman"/>
                <a:sym typeface="AGA Arabesque"/>
              </a:rPr>
              <a:t></a:t>
            </a:r>
            <a:r>
              <a:rPr lang="ar-SA" sz="3200" dirty="0">
                <a:latin typeface="Times New Roman"/>
                <a:ea typeface="Times New Roman"/>
              </a:rPr>
              <a:t> العصر </a:t>
            </a:r>
            <a:r>
              <a:rPr lang="ar-SA" sz="3200" dirty="0" err="1">
                <a:latin typeface="Times New Roman"/>
                <a:ea typeface="Times New Roman"/>
              </a:rPr>
              <a:t>الاية</a:t>
            </a:r>
            <a:r>
              <a:rPr lang="ar-SA" sz="3200" dirty="0">
                <a:latin typeface="Times New Roman"/>
                <a:ea typeface="Times New Roman"/>
              </a:rPr>
              <a:t> "1" وقال تعالى </a:t>
            </a:r>
            <a:r>
              <a:rPr lang="en-US" sz="3200" dirty="0">
                <a:latin typeface="Times New Roman"/>
                <a:ea typeface="Times New Roman"/>
                <a:sym typeface="AGA Arabesque"/>
              </a:rPr>
              <a:t></a:t>
            </a:r>
            <a:r>
              <a:rPr lang="ar-SA" sz="3200" dirty="0">
                <a:latin typeface="Times New Roman"/>
                <a:ea typeface="Times New Roman"/>
              </a:rPr>
              <a:t> والضحى والليل اذا سجى</a:t>
            </a:r>
            <a:r>
              <a:rPr lang="en-US" sz="3200" dirty="0">
                <a:latin typeface="Times New Roman"/>
                <a:ea typeface="Times New Roman"/>
                <a:sym typeface="AGA Arabesque"/>
              </a:rPr>
              <a:t></a:t>
            </a:r>
            <a:r>
              <a:rPr lang="ar-SA" sz="3200" dirty="0">
                <a:latin typeface="Times New Roman"/>
                <a:ea typeface="Times New Roman"/>
              </a:rPr>
              <a:t> الضحى </a:t>
            </a:r>
            <a:r>
              <a:rPr lang="ar-SA" sz="3200" dirty="0" err="1">
                <a:latin typeface="Times New Roman"/>
                <a:ea typeface="Times New Roman"/>
              </a:rPr>
              <a:t>الاية</a:t>
            </a:r>
            <a:r>
              <a:rPr lang="ar-SA" sz="3200" dirty="0">
                <a:latin typeface="Times New Roman"/>
                <a:ea typeface="Times New Roman"/>
              </a:rPr>
              <a:t> "1"</a:t>
            </a: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69</a:t>
            </a:fld>
            <a:endParaRPr lang="ar-IQ"/>
          </a:p>
        </p:txBody>
      </p:sp>
    </p:spTree>
    <p:extLst>
      <p:ext uri="{BB962C8B-B14F-4D97-AF65-F5344CB8AC3E}">
        <p14:creationId xmlns:p14="http://schemas.microsoft.com/office/powerpoint/2010/main" val="147705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a:solidFill>
            <a:schemeClr val="accent6">
              <a:lumMod val="20000"/>
              <a:lumOff val="80000"/>
            </a:schemeClr>
          </a:solidFill>
        </p:spPr>
        <p:txBody>
          <a:bodyPr>
            <a:normAutofit/>
          </a:bodyPr>
          <a:lstStyle/>
          <a:p>
            <a:pPr marL="457200" indent="-457200" algn="r">
              <a:buFont typeface="Arial" pitchFamily="34" charset="0"/>
              <a:buChar char="•"/>
            </a:pPr>
            <a:r>
              <a:rPr lang="ar-IQ" sz="3200" b="1" dirty="0"/>
              <a:t>من حيث </a:t>
            </a:r>
            <a:r>
              <a:rPr lang="ar-IQ" sz="3200" b="1" dirty="0" smtClean="0"/>
              <a:t>الوسيلة:</a:t>
            </a:r>
            <a:br>
              <a:rPr lang="ar-IQ" sz="3200" b="1" dirty="0" smtClean="0"/>
            </a:br>
            <a:r>
              <a:rPr lang="ar-IQ" sz="3200" b="1" dirty="0" smtClean="0"/>
              <a:t> </a:t>
            </a:r>
            <a:r>
              <a:rPr lang="ar-IQ" sz="3200" dirty="0" smtClean="0"/>
              <a:t>نجد </a:t>
            </a:r>
            <a:r>
              <a:rPr lang="ar-IQ" sz="3200" dirty="0"/>
              <a:t>في الإدارة الوضعية أن الفكر </a:t>
            </a:r>
            <a:r>
              <a:rPr lang="ar-IQ" sz="3200" dirty="0" err="1" smtClean="0"/>
              <a:t>المكيافيلي</a:t>
            </a:r>
            <a:r>
              <a:rPr lang="ar-IQ" sz="3200" dirty="0" smtClean="0"/>
              <a:t> </a:t>
            </a:r>
            <a:r>
              <a:rPr lang="ar-IQ" sz="3200" dirty="0"/>
              <a:t>هو السائد، فالغاية تبرّر الوسيلة، وحيث إن الغايات فيها تحكمها الشهوات فإن الوسائل المتبعة لا تحكمها ضوابط الدّين وقيمه. بينما نجد الأمر على النقيض من ذلك في الإدارة الإسلامية حيث تخضع للضوابط الشرعية، فالوسائل لها أحكام المقاصد في الشريعة الإسلامية. وعليه فإن الوسائل المتبعة يجب أن تكون مشروعة للوصول إلى الغايات المشروعة في هذه الحياة الدنيا، وهي جزء من هدف أكبر في الحياة الأخرى وهو رضا الله سبحانه وتعالى.</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a:t>
            </a:fld>
            <a:endParaRPr lang="ar-IQ"/>
          </a:p>
        </p:txBody>
      </p:sp>
    </p:spTree>
    <p:extLst>
      <p:ext uri="{BB962C8B-B14F-4D97-AF65-F5344CB8AC3E}">
        <p14:creationId xmlns:p14="http://schemas.microsoft.com/office/powerpoint/2010/main" val="297647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3">
              <a:lumMod val="40000"/>
              <a:lumOff val="60000"/>
            </a:schemeClr>
          </a:solidFill>
        </p:spPr>
        <p:txBody>
          <a:bodyPr>
            <a:normAutofit/>
          </a:bodyPr>
          <a:lstStyle/>
          <a:p>
            <a:pPr lvl="0" algn="just">
              <a:tabLst>
                <a:tab pos="457200" algn="l"/>
              </a:tabLst>
            </a:pPr>
            <a:r>
              <a:rPr lang="ar-IQ" sz="3200" dirty="0" smtClean="0">
                <a:latin typeface="Times New Roman"/>
                <a:ea typeface="Times New Roman"/>
              </a:rPr>
              <a:t>4- </a:t>
            </a:r>
            <a:r>
              <a:rPr lang="ar-SA" sz="3200" dirty="0" smtClean="0">
                <a:latin typeface="Times New Roman"/>
                <a:ea typeface="Times New Roman"/>
              </a:rPr>
              <a:t>وقد </a:t>
            </a:r>
            <a:r>
              <a:rPr lang="ar-SA" sz="3200" dirty="0">
                <a:latin typeface="Times New Roman"/>
                <a:ea typeface="Times New Roman"/>
              </a:rPr>
              <a:t>ربط الاسلام اداء الشعائر الدينية </a:t>
            </a:r>
            <a:r>
              <a:rPr lang="ar-SA" sz="3200" dirty="0" err="1">
                <a:latin typeface="Times New Roman"/>
                <a:ea typeface="Times New Roman"/>
              </a:rPr>
              <a:t>باوقات</a:t>
            </a:r>
            <a:r>
              <a:rPr lang="ar-SA" sz="3200" dirty="0">
                <a:latin typeface="Times New Roman"/>
                <a:ea typeface="Times New Roman"/>
              </a:rPr>
              <a:t> منظمة ومحددة تنظيماً لحياة الانسان والتزاماً بالوقت واستثماراً له فقال تعالى</a:t>
            </a:r>
            <a:r>
              <a:rPr lang="en-US" sz="3200" dirty="0">
                <a:latin typeface="Times New Roman"/>
                <a:ea typeface="Times New Roman"/>
                <a:sym typeface="AGA Arabesque"/>
              </a:rPr>
              <a:t></a:t>
            </a:r>
            <a:r>
              <a:rPr lang="ar-SA" sz="3200" dirty="0">
                <a:latin typeface="Times New Roman"/>
                <a:ea typeface="Times New Roman"/>
              </a:rPr>
              <a:t> ان الصلاة كانت على المؤمنين كتاباً موقوتاً</a:t>
            </a:r>
            <a:r>
              <a:rPr lang="en-US" sz="3200" dirty="0">
                <a:latin typeface="Times New Roman"/>
                <a:ea typeface="Times New Roman"/>
                <a:sym typeface="AGA Arabesque"/>
              </a:rPr>
              <a:t></a:t>
            </a:r>
            <a:r>
              <a:rPr lang="ar-SA" sz="3200" dirty="0">
                <a:latin typeface="Times New Roman"/>
                <a:ea typeface="Times New Roman"/>
              </a:rPr>
              <a:t> </a:t>
            </a:r>
            <a:r>
              <a:rPr lang="ar-SA" sz="3200" dirty="0" err="1">
                <a:latin typeface="Times New Roman"/>
                <a:ea typeface="Times New Roman"/>
              </a:rPr>
              <a:t>النساء"الاية</a:t>
            </a:r>
            <a:r>
              <a:rPr lang="ar-SA" sz="3200" dirty="0">
                <a:latin typeface="Times New Roman"/>
                <a:ea typeface="Times New Roman"/>
              </a:rPr>
              <a:t> 103 ، وكذلك ارتبطت فرائض الصوم والزكاة، والحج بمواقيت محددة كل عام ويجب ان تؤدى في موعدها قال تعالى </a:t>
            </a:r>
            <a:r>
              <a:rPr lang="en-US" sz="3200" dirty="0">
                <a:latin typeface="Times New Roman"/>
                <a:ea typeface="Times New Roman"/>
                <a:sym typeface="AGA Arabesque"/>
              </a:rPr>
              <a:t></a:t>
            </a:r>
            <a:r>
              <a:rPr lang="ar-SA" sz="3200" dirty="0">
                <a:latin typeface="Times New Roman"/>
                <a:ea typeface="Times New Roman"/>
              </a:rPr>
              <a:t> شهر رمضان الذي انزل فيه القرآن هدى للناس</a:t>
            </a:r>
            <a:r>
              <a:rPr lang="en-US" sz="3200" dirty="0">
                <a:latin typeface="Times New Roman"/>
                <a:ea typeface="Times New Roman"/>
                <a:sym typeface="AGA Arabesque"/>
              </a:rPr>
              <a:t></a:t>
            </a:r>
            <a:r>
              <a:rPr lang="ar-SA" sz="3200" dirty="0">
                <a:latin typeface="Times New Roman"/>
                <a:ea typeface="Times New Roman"/>
              </a:rPr>
              <a:t> البقرة </a:t>
            </a:r>
            <a:r>
              <a:rPr lang="ar-SA" sz="3200" dirty="0" err="1">
                <a:latin typeface="Times New Roman"/>
                <a:ea typeface="Times New Roman"/>
              </a:rPr>
              <a:t>الاية</a:t>
            </a:r>
            <a:r>
              <a:rPr lang="ar-SA" sz="3200" dirty="0">
                <a:latin typeface="Times New Roman"/>
                <a:ea typeface="Times New Roman"/>
              </a:rPr>
              <a:t> "185" وقال تعالى </a:t>
            </a:r>
            <a:r>
              <a:rPr lang="en-US" sz="3200" dirty="0">
                <a:latin typeface="Times New Roman"/>
                <a:ea typeface="Times New Roman"/>
                <a:sym typeface="AGA Arabesque"/>
              </a:rPr>
              <a:t></a:t>
            </a:r>
            <a:r>
              <a:rPr lang="ar-SA" sz="3200" dirty="0">
                <a:latin typeface="Times New Roman"/>
                <a:ea typeface="Times New Roman"/>
              </a:rPr>
              <a:t> واذن في الناس بالحج يأتوك رجالاً وعلى كل ضامر يأتين من كل فج عميق</a:t>
            </a:r>
            <a:r>
              <a:rPr lang="en-US" sz="3200" dirty="0">
                <a:latin typeface="Times New Roman"/>
                <a:ea typeface="Times New Roman"/>
                <a:sym typeface="AGA Arabesque"/>
              </a:rPr>
              <a:t></a:t>
            </a:r>
            <a:r>
              <a:rPr lang="ar-SA" sz="3200" dirty="0">
                <a:latin typeface="Times New Roman"/>
                <a:ea typeface="Times New Roman"/>
              </a:rPr>
              <a:t>."الحج </a:t>
            </a:r>
            <a:r>
              <a:rPr lang="ar-SA" sz="3200" dirty="0" err="1">
                <a:latin typeface="Times New Roman"/>
                <a:ea typeface="Times New Roman"/>
              </a:rPr>
              <a:t>الاية</a:t>
            </a:r>
            <a:r>
              <a:rPr lang="ar-SA" sz="3200" dirty="0">
                <a:latin typeface="Times New Roman"/>
                <a:ea typeface="Times New Roman"/>
              </a:rPr>
              <a:t> 27"</a:t>
            </a: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70</a:t>
            </a:fld>
            <a:endParaRPr lang="ar-IQ"/>
          </a:p>
        </p:txBody>
      </p:sp>
    </p:spTree>
    <p:extLst>
      <p:ext uri="{BB962C8B-B14F-4D97-AF65-F5344CB8AC3E}">
        <p14:creationId xmlns:p14="http://schemas.microsoft.com/office/powerpoint/2010/main" val="208732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35280" cy="6394722"/>
          </a:xfrm>
          <a:solidFill>
            <a:schemeClr val="accent1">
              <a:lumMod val="40000"/>
              <a:lumOff val="60000"/>
            </a:schemeClr>
          </a:solidFill>
        </p:spPr>
        <p:txBody>
          <a:bodyPr>
            <a:noAutofit/>
          </a:bodyPr>
          <a:lstStyle/>
          <a:p>
            <a:pPr lvl="0" algn="just">
              <a:tabLst>
                <a:tab pos="457200" algn="l"/>
              </a:tabLst>
            </a:pPr>
            <a:r>
              <a:rPr lang="ar-IQ" sz="3200" dirty="0" smtClean="0">
                <a:latin typeface="Times New Roman"/>
                <a:ea typeface="Times New Roman"/>
              </a:rPr>
              <a:t>5- </a:t>
            </a:r>
            <a:r>
              <a:rPr lang="ar-SA" sz="3200" dirty="0" smtClean="0">
                <a:latin typeface="Times New Roman"/>
                <a:ea typeface="Times New Roman"/>
              </a:rPr>
              <a:t>ومن </a:t>
            </a:r>
            <a:r>
              <a:rPr lang="ar-SA" sz="3200" dirty="0">
                <a:latin typeface="Times New Roman"/>
                <a:ea typeface="Times New Roman"/>
              </a:rPr>
              <a:t>الادلة على اهتمام المسلمين الكبير بالوقت ان الحسن البصري عبر بقوله البليغ" ما من يوم ينشق فجره الا وينادي يا ابن آدم انا خلق جديد وعلى   عملك  شهيد فتزود مني فاني اذا مضيت لا اعود الى يوم القيامة) </a:t>
            </a:r>
            <a:r>
              <a:rPr lang="ar-SA" sz="3200" dirty="0" smtClean="0">
                <a:latin typeface="Times New Roman"/>
                <a:ea typeface="Times New Roman"/>
              </a:rPr>
              <a:t>ولقد </a:t>
            </a:r>
            <a:r>
              <a:rPr lang="ar-SA" sz="3200" dirty="0">
                <a:latin typeface="Times New Roman"/>
                <a:ea typeface="Times New Roman"/>
              </a:rPr>
              <a:t>روي عن ابن عباس رضي الله عنهما ان رسول الله (ص) قال (نعمتان مغبون فيهما كثير من الناس الصحة والفراغ) ،كما ذكر ابن القيم الجوزي في كتاب (الحدائق) ان حكيماً كان يقول: (اعز الاشياء </a:t>
            </a:r>
            <a:r>
              <a:rPr lang="ar-SA" sz="3200" dirty="0" err="1">
                <a:latin typeface="Times New Roman"/>
                <a:ea typeface="Times New Roman"/>
              </a:rPr>
              <a:t>شيئان</a:t>
            </a:r>
            <a:r>
              <a:rPr lang="ar-SA" sz="3200" dirty="0">
                <a:latin typeface="Times New Roman"/>
                <a:ea typeface="Times New Roman"/>
              </a:rPr>
              <a:t> قلبك ووقتك فاذ اهملت </a:t>
            </a:r>
            <a:r>
              <a:rPr lang="ar-SA" sz="3200" dirty="0" err="1">
                <a:latin typeface="Times New Roman"/>
                <a:ea typeface="Times New Roman"/>
              </a:rPr>
              <a:t>قلبلك</a:t>
            </a:r>
            <a:r>
              <a:rPr lang="ar-SA" sz="3200" dirty="0">
                <a:latin typeface="Times New Roman"/>
                <a:ea typeface="Times New Roman"/>
              </a:rPr>
              <a:t> وضيعت وقتك فقد ذهبت منك الفوائد وفقدت اعز الاشياء لديك). ومن كلام ابن القيم في الوقت قوله(الوقت ينقضي بذاته، منصرم بنفسه فمن غفل تصرمت اوقاته، وعظم فواته</a:t>
            </a:r>
            <a:r>
              <a:rPr lang="ar-SA" sz="3200" dirty="0" smtClean="0">
                <a:latin typeface="Times New Roman"/>
                <a:ea typeface="Times New Roman"/>
              </a:rPr>
              <a:t>،</a:t>
            </a:r>
            <a:r>
              <a:rPr lang="ar-IQ" sz="3200" dirty="0" smtClean="0">
                <a:latin typeface="Times New Roman"/>
                <a:ea typeface="Times New Roman"/>
              </a:rPr>
              <a:t> </a:t>
            </a:r>
            <a:r>
              <a:rPr lang="ar-SA" sz="3200" dirty="0" smtClean="0">
                <a:latin typeface="Times New Roman"/>
                <a:ea typeface="Times New Roman"/>
              </a:rPr>
              <a:t>واشتدت </a:t>
            </a:r>
            <a:r>
              <a:rPr lang="ar-SA" sz="3200" dirty="0">
                <a:latin typeface="Times New Roman"/>
                <a:ea typeface="Times New Roman"/>
              </a:rPr>
              <a:t>حسراته فكيف حاله اذا علم عند تحقق الفوت مقدار ما ضاع </a:t>
            </a:r>
            <a:r>
              <a:rPr lang="ar-SA" sz="3200" dirty="0" err="1">
                <a:latin typeface="Times New Roman"/>
                <a:ea typeface="Times New Roman"/>
              </a:rPr>
              <a:t>اوطلب</a:t>
            </a:r>
            <a:r>
              <a:rPr lang="ar-SA" sz="3200" dirty="0">
                <a:latin typeface="Times New Roman"/>
                <a:ea typeface="Times New Roman"/>
              </a:rPr>
              <a:t> تناول الفائت ،وكيف يرد).</a:t>
            </a: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71</a:t>
            </a:fld>
            <a:endParaRPr lang="ar-IQ"/>
          </a:p>
        </p:txBody>
      </p:sp>
    </p:spTree>
    <p:extLst>
      <p:ext uri="{BB962C8B-B14F-4D97-AF65-F5344CB8AC3E}">
        <p14:creationId xmlns:p14="http://schemas.microsoft.com/office/powerpoint/2010/main" val="17242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2">
              <a:lumMod val="40000"/>
              <a:lumOff val="60000"/>
            </a:schemeClr>
          </a:solidFill>
        </p:spPr>
        <p:txBody>
          <a:bodyPr>
            <a:normAutofit/>
          </a:bodyPr>
          <a:lstStyle/>
          <a:p>
            <a:pPr lvl="0" algn="just">
              <a:tabLst>
                <a:tab pos="457200" algn="l"/>
              </a:tabLst>
            </a:pPr>
            <a:r>
              <a:rPr lang="ar-IQ" sz="3200" dirty="0" smtClean="0">
                <a:latin typeface="Times New Roman"/>
                <a:ea typeface="Times New Roman"/>
              </a:rPr>
              <a:t>6- </a:t>
            </a:r>
            <a:r>
              <a:rPr lang="ar-SA" sz="3200" dirty="0" smtClean="0">
                <a:latin typeface="Times New Roman"/>
                <a:ea typeface="Times New Roman"/>
              </a:rPr>
              <a:t>وعن </a:t>
            </a:r>
            <a:r>
              <a:rPr lang="ar-SA" sz="3200" dirty="0">
                <a:latin typeface="Times New Roman"/>
                <a:ea typeface="Times New Roman"/>
              </a:rPr>
              <a:t>عمر بن عبدالعزيز انه قال( ان الليل والنهار يعملان فيك، فاعمل فيهما). ويقول الحسن البصري في ذلك ( يا ابن ادم انما انت ايام مجموعة كلما ذهب يوم ذهب بعضك) </a:t>
            </a:r>
            <a:r>
              <a:rPr lang="ar-SA" sz="3200" dirty="0" smtClean="0">
                <a:latin typeface="Times New Roman"/>
                <a:ea typeface="Times New Roman"/>
              </a:rPr>
              <a:t>وعن </a:t>
            </a:r>
            <a:r>
              <a:rPr lang="ar-SA" sz="3200" dirty="0">
                <a:latin typeface="Times New Roman"/>
                <a:ea typeface="Times New Roman"/>
              </a:rPr>
              <a:t>طاهر بن الحسين انه بعث الى ابنه عبدالله عندما ولاه المأمون الرقة ومصر كتاباً ورد فيه: وانظر عمالك الذين بحضرتك وكتابك فوقت لكل رجل منهم في كل يوم وقتاً يدخل عليك فيه بكتبه ومؤامراته( استشاراته) وما عنده من حوائج عمالك وامور الدولة ورعيتك ثم فرغ لما يورد عليك من ذلك سمعك، وبصرك، وفهمك وعقلك وكرر النظر فيه والتدبر له</a:t>
            </a:r>
            <a:r>
              <a:rPr lang="en-US" sz="3200" dirty="0">
                <a:latin typeface="Times New Roman"/>
                <a:ea typeface="Times New Roman"/>
              </a:rPr>
              <a:t>……</a:t>
            </a:r>
            <a:r>
              <a:rPr lang="ar-SA" sz="3200" dirty="0">
                <a:latin typeface="Times New Roman"/>
                <a:ea typeface="Times New Roman"/>
              </a:rPr>
              <a:t> ) </a:t>
            </a:r>
            <a:r>
              <a:rPr lang="ar-IQ" sz="3200" dirty="0" smtClean="0">
                <a:latin typeface="Times New Roman"/>
                <a:ea typeface="Times New Roman"/>
              </a:rPr>
              <a:t> </a:t>
            </a:r>
            <a:r>
              <a:rPr lang="ar-SA" sz="3200" dirty="0" smtClean="0">
                <a:latin typeface="Times New Roman"/>
                <a:ea typeface="Times New Roman"/>
              </a:rPr>
              <a:t>ولعل </a:t>
            </a:r>
            <a:r>
              <a:rPr lang="ar-SA" sz="3200" dirty="0">
                <a:latin typeface="Times New Roman"/>
                <a:ea typeface="Times New Roman"/>
              </a:rPr>
              <a:t>في هذه الاحاديث ما يكشف عن دلالات عميقة في ابراز مفهوم الوقت كعنصر حاسم في حياة الانسان.</a:t>
            </a: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72</a:t>
            </a:fld>
            <a:endParaRPr lang="ar-IQ"/>
          </a:p>
        </p:txBody>
      </p:sp>
    </p:spTree>
    <p:extLst>
      <p:ext uri="{BB962C8B-B14F-4D97-AF65-F5344CB8AC3E}">
        <p14:creationId xmlns:p14="http://schemas.microsoft.com/office/powerpoint/2010/main" val="11058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1">
              <a:lumMod val="20000"/>
              <a:lumOff val="80000"/>
            </a:schemeClr>
          </a:solidFill>
        </p:spPr>
        <p:txBody>
          <a:bodyPr/>
          <a:lstStyle/>
          <a:p>
            <a:r>
              <a:rPr lang="ar-IQ" dirty="0" smtClean="0"/>
              <a:t>انواع الوقت </a:t>
            </a:r>
            <a:endParaRPr lang="ar-IQ" dirty="0"/>
          </a:p>
        </p:txBody>
      </p:sp>
      <p:sp>
        <p:nvSpPr>
          <p:cNvPr id="3" name="عنصر نائب للمحتوى 2"/>
          <p:cNvSpPr>
            <a:spLocks noGrp="1"/>
          </p:cNvSpPr>
          <p:nvPr>
            <p:ph idx="1"/>
          </p:nvPr>
        </p:nvSpPr>
        <p:spPr>
          <a:xfrm>
            <a:off x="179512" y="1412776"/>
            <a:ext cx="8784976" cy="5256584"/>
          </a:xfrm>
          <a:solidFill>
            <a:schemeClr val="accent2">
              <a:lumMod val="20000"/>
              <a:lumOff val="80000"/>
            </a:schemeClr>
          </a:solidFill>
        </p:spPr>
        <p:txBody>
          <a:bodyPr>
            <a:normAutofit fontScale="85000" lnSpcReduction="10000"/>
          </a:bodyPr>
          <a:lstStyle/>
          <a:p>
            <a:pPr marL="0" marR="228600" indent="0" algn="just">
              <a:buNone/>
            </a:pPr>
            <a:r>
              <a:rPr lang="ar-SA" dirty="0" smtClean="0">
                <a:latin typeface="Times New Roman"/>
                <a:ea typeface="Times New Roman"/>
              </a:rPr>
              <a:t> </a:t>
            </a:r>
            <a:r>
              <a:rPr lang="ar-SA" dirty="0">
                <a:latin typeface="Times New Roman"/>
                <a:ea typeface="Times New Roman"/>
              </a:rPr>
              <a:t>يقسم الوقت من </a:t>
            </a:r>
            <a:r>
              <a:rPr lang="ar-SA" b="1" dirty="0">
                <a:latin typeface="Times New Roman"/>
                <a:ea typeface="Times New Roman"/>
              </a:rPr>
              <a:t>وجهة نظر الفكر الاداري</a:t>
            </a:r>
            <a:r>
              <a:rPr lang="ar-SA" dirty="0">
                <a:latin typeface="Times New Roman"/>
                <a:ea typeface="Times New Roman"/>
              </a:rPr>
              <a:t> وبشكل عام الى اربعة انواع </a:t>
            </a:r>
            <a:r>
              <a:rPr lang="ar-SA" dirty="0" smtClean="0">
                <a:latin typeface="Times New Roman"/>
                <a:ea typeface="Times New Roman"/>
              </a:rPr>
              <a:t>رئيسة </a:t>
            </a:r>
            <a:r>
              <a:rPr lang="ar-SA" dirty="0">
                <a:latin typeface="Times New Roman"/>
                <a:ea typeface="Times New Roman"/>
              </a:rPr>
              <a:t>هي: </a:t>
            </a:r>
            <a:endParaRPr lang="en-US" sz="2800" dirty="0">
              <a:latin typeface="Times New Roman"/>
              <a:ea typeface="Times New Roman"/>
            </a:endParaRPr>
          </a:p>
          <a:p>
            <a:pPr marL="0" marR="685800" lvl="0" indent="0" algn="just">
              <a:buSzPts val="1400"/>
              <a:buNone/>
              <a:tabLst>
                <a:tab pos="237490" algn="r"/>
                <a:tab pos="417195" algn="r"/>
                <a:tab pos="808355" algn="l"/>
              </a:tabLst>
            </a:pPr>
            <a:r>
              <a:rPr lang="ar-IQ" b="1" dirty="0" smtClean="0">
                <a:latin typeface="Times New Roman"/>
                <a:ea typeface="Times New Roman"/>
              </a:rPr>
              <a:t>1- ا</a:t>
            </a:r>
            <a:r>
              <a:rPr lang="ar-SA" b="1" dirty="0" smtClean="0">
                <a:latin typeface="Times New Roman"/>
                <a:ea typeface="Times New Roman"/>
              </a:rPr>
              <a:t>لوقت </a:t>
            </a:r>
            <a:r>
              <a:rPr lang="ar-SA" b="1" dirty="0">
                <a:latin typeface="Times New Roman"/>
                <a:ea typeface="Times New Roman"/>
              </a:rPr>
              <a:t>الابداعي:</a:t>
            </a:r>
            <a:r>
              <a:rPr lang="en-US" sz="2800" b="1" dirty="0">
                <a:latin typeface="Times New Roman"/>
                <a:ea typeface="Times New Roman"/>
              </a:rPr>
              <a:t>Creation Time</a:t>
            </a:r>
            <a:endParaRPr lang="en-US" sz="2800" dirty="0">
              <a:latin typeface="Times New Roman"/>
              <a:ea typeface="Times New Roman"/>
            </a:endParaRPr>
          </a:p>
          <a:p>
            <a:pPr algn="just">
              <a:tabLst>
                <a:tab pos="237490" algn="r"/>
                <a:tab pos="417195" algn="r"/>
              </a:tabLst>
            </a:pPr>
            <a:r>
              <a:rPr lang="ar-SA" dirty="0">
                <a:latin typeface="Times New Roman"/>
                <a:ea typeface="Times New Roman"/>
              </a:rPr>
              <a:t>يخصص هذا النوع من الوقت لعملية التفكير والتحليل والتخطيط والدراسة والبحث والاستقصاء والعمل على تحديد مضيعات الوقت ووضع الحلول لها ، وتحديد الاولويات، وتنظيم العمل وتقييم مستوى الانجاز، كما ونواجه في هذا النوع من الوقت المشكلات الادارية من كافة جوانبها </a:t>
            </a:r>
            <a:r>
              <a:rPr lang="ar-SA" dirty="0" err="1">
                <a:latin typeface="Times New Roman"/>
                <a:ea typeface="Times New Roman"/>
              </a:rPr>
              <a:t>بإسلوب</a:t>
            </a:r>
            <a:r>
              <a:rPr lang="ar-SA" dirty="0">
                <a:latin typeface="Times New Roman"/>
                <a:ea typeface="Times New Roman"/>
              </a:rPr>
              <a:t> علمي مع تقديم الحلول المنطقية حتى نصل الى نتائج القرارات التي ستصدر بفاعلية .</a:t>
            </a:r>
            <a:endParaRPr lang="en-US" sz="2800" dirty="0">
              <a:latin typeface="Times New Roman"/>
              <a:ea typeface="Times New Roman"/>
            </a:endParaRPr>
          </a:p>
          <a:p>
            <a:pPr marL="0" marR="685800" lvl="0" indent="0" algn="just">
              <a:buSzPts val="1400"/>
              <a:buNone/>
              <a:tabLst>
                <a:tab pos="237490" algn="r"/>
                <a:tab pos="417195" algn="r"/>
                <a:tab pos="808355" algn="l"/>
              </a:tabLst>
            </a:pPr>
            <a:r>
              <a:rPr lang="ar-IQ" b="1" dirty="0" smtClean="0">
                <a:latin typeface="Times New Roman"/>
                <a:ea typeface="Times New Roman"/>
              </a:rPr>
              <a:t>2- </a:t>
            </a:r>
            <a:r>
              <a:rPr lang="ar-SA" b="1" dirty="0" smtClean="0">
                <a:latin typeface="Times New Roman"/>
                <a:ea typeface="Times New Roman"/>
              </a:rPr>
              <a:t>الوقت </a:t>
            </a:r>
            <a:r>
              <a:rPr lang="ar-SA" b="1" dirty="0">
                <a:latin typeface="Times New Roman"/>
                <a:ea typeface="Times New Roman"/>
              </a:rPr>
              <a:t>التحضيري: </a:t>
            </a:r>
            <a:r>
              <a:rPr lang="en-US" sz="2800" b="1" dirty="0">
                <a:latin typeface="Times New Roman"/>
                <a:ea typeface="Times New Roman"/>
              </a:rPr>
              <a:t>Preparatory Time</a:t>
            </a:r>
            <a:endParaRPr lang="en-US" sz="2800" dirty="0">
              <a:latin typeface="Times New Roman"/>
              <a:ea typeface="Times New Roman"/>
            </a:endParaRPr>
          </a:p>
          <a:p>
            <a:pPr algn="just">
              <a:tabLst>
                <a:tab pos="237490" algn="r"/>
                <a:tab pos="417195" algn="r"/>
              </a:tabLst>
            </a:pPr>
            <a:r>
              <a:rPr lang="ar-SA" dirty="0">
                <a:latin typeface="Times New Roman"/>
                <a:ea typeface="Times New Roman"/>
              </a:rPr>
              <a:t>هذا النوع من الوقت يمثل المرحلة التحضيرية او فترة الاستعداد لتنفيذ المرحلة الاولى ويتم فيه جمع المعلومات والحقائق وتجهيز المعدات قبل البدء بالعمل حتى يتم تجنب هدر الاموال والتقليل من التكاليف تجنباً للخسارة الاقتصادية .</a:t>
            </a:r>
            <a:endParaRPr lang="en-US" sz="2800" dirty="0">
              <a:latin typeface="Times New Roman"/>
              <a:ea typeface="Times New Roman"/>
            </a:endParaRP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73</a:t>
            </a:fld>
            <a:endParaRPr lang="ar-IQ"/>
          </a:p>
        </p:txBody>
      </p:sp>
    </p:spTree>
    <p:extLst>
      <p:ext uri="{BB962C8B-B14F-4D97-AF65-F5344CB8AC3E}">
        <p14:creationId xmlns:p14="http://schemas.microsoft.com/office/powerpoint/2010/main" val="85028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Scale>
                                      <p:cBhvr>
                                        <p:cTn id="12" dur="1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bg/>
                                          </p:spTgt>
                                        </p:tgtEl>
                                        <p:attrNameLst>
                                          <p:attrName>ppt_x</p:attrName>
                                          <p:attrName>ppt_y</p:attrName>
                                        </p:attrNameLst>
                                      </p:cBhvr>
                                    </p:animMotion>
                                    <p:animEffect transition="in" filter="fade">
                                      <p:cBhvr>
                                        <p:cTn id="14" dur="1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Scale>
                                      <p:cBhvr>
                                        <p:cTn id="19"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0" end="0"/>
                                            </p:txEl>
                                          </p:spTgt>
                                        </p:tgtEl>
                                        <p:attrNameLst>
                                          <p:attrName>ppt_x</p:attrName>
                                          <p:attrName>ppt_y</p:attrName>
                                        </p:attrNameLst>
                                      </p:cBhvr>
                                    </p:animMotion>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Scale>
                                      <p:cBhvr>
                                        <p:cTn id="26"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1" end="1"/>
                                            </p:txEl>
                                          </p:spTgt>
                                        </p:tgtEl>
                                        <p:attrNameLst>
                                          <p:attrName>ppt_x</p:attrName>
                                          <p:attrName>ppt_y</p:attrName>
                                        </p:attrNameLst>
                                      </p:cBhvr>
                                    </p:animMotion>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Scale>
                                      <p:cBhvr>
                                        <p:cTn id="33"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2" end="2"/>
                                            </p:txEl>
                                          </p:spTgt>
                                        </p:tgtEl>
                                        <p:attrNameLst>
                                          <p:attrName>ppt_x</p:attrName>
                                          <p:attrName>ppt_y</p:attrName>
                                        </p:attrNameLst>
                                      </p:cBhvr>
                                    </p:animMotion>
                                    <p:animEffect transition="in" filter="fade">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Scale>
                                      <p:cBhvr>
                                        <p:cTn id="40"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3" end="3"/>
                                            </p:txEl>
                                          </p:spTgt>
                                        </p:tgtEl>
                                        <p:attrNameLst>
                                          <p:attrName>ppt_x</p:attrName>
                                          <p:attrName>ppt_y</p:attrName>
                                        </p:attrNameLst>
                                      </p:cBhvr>
                                    </p:animMotion>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Scale>
                                      <p:cBhvr>
                                        <p:cTn id="4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xEl>
                                              <p:pRg st="4" end="4"/>
                                            </p:txEl>
                                          </p:spTgt>
                                        </p:tgtEl>
                                        <p:attrNameLst>
                                          <p:attrName>ppt_x</p:attrName>
                                          <p:attrName>ppt_y</p:attrName>
                                        </p:attrNameLst>
                                      </p:cBhvr>
                                    </p:animMotion>
                                    <p:animEffect transition="in" filter="fade">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856984" cy="6394722"/>
          </a:xfrm>
          <a:solidFill>
            <a:schemeClr val="accent3">
              <a:lumMod val="20000"/>
              <a:lumOff val="80000"/>
            </a:schemeClr>
          </a:solidFill>
        </p:spPr>
        <p:txBody>
          <a:bodyPr>
            <a:noAutofit/>
          </a:bodyPr>
          <a:lstStyle/>
          <a:p>
            <a:pPr marR="685800" lvl="0" algn="just">
              <a:buSzPts val="1400"/>
              <a:tabLst>
                <a:tab pos="237490" algn="r"/>
                <a:tab pos="417195" algn="r"/>
                <a:tab pos="808355" algn="l"/>
              </a:tabLst>
            </a:pPr>
            <a:r>
              <a:rPr lang="ar-IQ" sz="3200" b="1" dirty="0" smtClean="0">
                <a:latin typeface="Times New Roman"/>
                <a:ea typeface="Times New Roman"/>
              </a:rPr>
              <a:t>3- </a:t>
            </a:r>
            <a:r>
              <a:rPr lang="ar-SA" sz="3200" b="1" dirty="0" smtClean="0">
                <a:latin typeface="Times New Roman"/>
                <a:ea typeface="Times New Roman"/>
              </a:rPr>
              <a:t>الوقت </a:t>
            </a:r>
            <a:r>
              <a:rPr lang="ar-SA" sz="3200" b="1" dirty="0">
                <a:latin typeface="Times New Roman"/>
                <a:ea typeface="Times New Roman"/>
              </a:rPr>
              <a:t>الانتاجي :</a:t>
            </a:r>
            <a:r>
              <a:rPr lang="en-US" sz="3200" b="1" dirty="0">
                <a:latin typeface="Times New Roman"/>
                <a:ea typeface="Times New Roman"/>
              </a:rPr>
              <a:t>Productive Time</a:t>
            </a:r>
            <a:r>
              <a:rPr lang="en-US" sz="3200" dirty="0">
                <a:latin typeface="Times New Roman"/>
                <a:ea typeface="Times New Roman"/>
              </a:rPr>
              <a:t/>
            </a:r>
            <a:br>
              <a:rPr lang="en-US" sz="3200" dirty="0">
                <a:latin typeface="Times New Roman"/>
                <a:ea typeface="Times New Roman"/>
              </a:rPr>
            </a:br>
            <a:r>
              <a:rPr lang="ar-SA" sz="3200" dirty="0">
                <a:latin typeface="Times New Roman"/>
                <a:ea typeface="Times New Roman"/>
              </a:rPr>
              <a:t>هذا النوع من الوقت يمثل الفترة الزمنية التي تستغرق في تنفيذ العمل الذي تم التخطيط له في الوقت الابداعي والتحضير له في الوقت التحضيري ولزيادة فاعلية استغلال الوقت يجب على الاداري ان يوازي ما بين الوقت المستغرق في الانتاج والوقت الذي يقضي في التحضير والابداع والتخطيط، ويقصد به ايضا اتباع ما يعرف بالوقت المبرمج، والتعرف على جميع الامور المتعلقة بالحصول على الوقت المثالي في العمل.</a:t>
            </a:r>
            <a:r>
              <a:rPr lang="en-US" sz="3200" dirty="0">
                <a:latin typeface="Times New Roman"/>
                <a:ea typeface="Times New Roman"/>
              </a:rPr>
              <a:t/>
            </a:r>
            <a:br>
              <a:rPr lang="en-US" sz="3200" dirty="0">
                <a:latin typeface="Times New Roman"/>
                <a:ea typeface="Times New Roman"/>
              </a:rPr>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74</a:t>
            </a:fld>
            <a:endParaRPr lang="ar-IQ"/>
          </a:p>
        </p:txBody>
      </p:sp>
    </p:spTree>
    <p:extLst>
      <p:ext uri="{BB962C8B-B14F-4D97-AF65-F5344CB8AC3E}">
        <p14:creationId xmlns:p14="http://schemas.microsoft.com/office/powerpoint/2010/main" val="357515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a:solidFill>
            <a:schemeClr val="accent4">
              <a:lumMod val="40000"/>
              <a:lumOff val="60000"/>
            </a:schemeClr>
          </a:solidFill>
        </p:spPr>
        <p:txBody>
          <a:bodyPr/>
          <a:lstStyle/>
          <a:p>
            <a:pPr algn="just"/>
            <a:r>
              <a:rPr lang="ar-IQ" sz="3200" b="1" dirty="0" smtClean="0">
                <a:solidFill>
                  <a:prstClr val="black"/>
                </a:solidFill>
                <a:latin typeface="Times New Roman"/>
                <a:ea typeface="Times New Roman"/>
              </a:rPr>
              <a:t>4- </a:t>
            </a:r>
            <a:r>
              <a:rPr lang="ar-SA" sz="3200" b="1" dirty="0" smtClean="0">
                <a:solidFill>
                  <a:prstClr val="black"/>
                </a:solidFill>
                <a:latin typeface="Times New Roman"/>
                <a:ea typeface="Times New Roman"/>
              </a:rPr>
              <a:t>الوقت </a:t>
            </a:r>
            <a:r>
              <a:rPr lang="ar-SA" sz="3200" b="1" dirty="0">
                <a:solidFill>
                  <a:prstClr val="black"/>
                </a:solidFill>
                <a:latin typeface="Times New Roman"/>
                <a:ea typeface="Times New Roman"/>
              </a:rPr>
              <a:t>غير المباشر : </a:t>
            </a:r>
            <a:r>
              <a:rPr lang="en-US" sz="3200" b="1" dirty="0">
                <a:solidFill>
                  <a:prstClr val="black"/>
                </a:solidFill>
                <a:latin typeface="Times New Roman"/>
                <a:ea typeface="Times New Roman"/>
              </a:rPr>
              <a:t>Over Head Time</a:t>
            </a:r>
            <a:r>
              <a:rPr lang="en-US" sz="3200" dirty="0">
                <a:solidFill>
                  <a:prstClr val="black"/>
                </a:solidFill>
                <a:latin typeface="Times New Roman"/>
                <a:ea typeface="Times New Roman"/>
              </a:rPr>
              <a:t/>
            </a:r>
            <a:br>
              <a:rPr lang="en-US" sz="3200" dirty="0">
                <a:solidFill>
                  <a:prstClr val="black"/>
                </a:solidFill>
                <a:latin typeface="Times New Roman"/>
                <a:ea typeface="Times New Roman"/>
              </a:rPr>
            </a:br>
            <a:r>
              <a:rPr lang="ar-SA" sz="3200" dirty="0">
                <a:solidFill>
                  <a:prstClr val="black"/>
                </a:solidFill>
                <a:ea typeface="Times New Roman"/>
              </a:rPr>
              <a:t>هذا النوع من الوقت يخصص للقيام </a:t>
            </a:r>
            <a:r>
              <a:rPr lang="ar-SA" sz="3200" dirty="0" err="1">
                <a:solidFill>
                  <a:prstClr val="black"/>
                </a:solidFill>
                <a:ea typeface="Times New Roman"/>
              </a:rPr>
              <a:t>بالاعمال</a:t>
            </a:r>
            <a:r>
              <a:rPr lang="ar-SA" sz="3200" dirty="0">
                <a:solidFill>
                  <a:prstClr val="black"/>
                </a:solidFill>
                <a:ea typeface="Times New Roman"/>
              </a:rPr>
              <a:t> والنشاطات الفرعية غير المتخصصة والتي لها تأثير واضح على العمليات الانتاجية وعلى مستقبل المنظمة وعلى علاقتها مع الاخرين كمسؤولية المنظمة الاجتماعية وارتباط المسؤولين فيها بمؤسسات وهيئات عديدة في المجتمع وحضور الاداري لندوات او دعوات او افتتاح لمؤسسات اخر</a:t>
            </a:r>
            <a:r>
              <a:rPr lang="ar-IQ" sz="3200" dirty="0">
                <a:solidFill>
                  <a:prstClr val="black"/>
                </a:solidFill>
                <a:ea typeface="Times New Roman"/>
              </a:rPr>
              <a:t>ى </a:t>
            </a: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75</a:t>
            </a:fld>
            <a:endParaRPr lang="ar-IQ"/>
          </a:p>
        </p:txBody>
      </p:sp>
    </p:spTree>
    <p:extLst>
      <p:ext uri="{BB962C8B-B14F-4D97-AF65-F5344CB8AC3E}">
        <p14:creationId xmlns:p14="http://schemas.microsoft.com/office/powerpoint/2010/main" val="66371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a:solidFill>
            <a:schemeClr val="accent5">
              <a:lumMod val="40000"/>
              <a:lumOff val="60000"/>
            </a:schemeClr>
          </a:solidFill>
        </p:spPr>
        <p:txBody>
          <a:bodyPr>
            <a:noAutofit/>
          </a:bodyPr>
          <a:lstStyle/>
          <a:p>
            <a:pPr algn="just"/>
            <a:r>
              <a:rPr lang="ar-SA" sz="3200" dirty="0" err="1">
                <a:latin typeface="Times New Roman"/>
                <a:ea typeface="Times New Roman"/>
              </a:rPr>
              <a:t>بالاضافة</a:t>
            </a:r>
            <a:r>
              <a:rPr lang="ar-SA" sz="3200" dirty="0">
                <a:latin typeface="Times New Roman"/>
                <a:ea typeface="Times New Roman"/>
              </a:rPr>
              <a:t> الى ما ذكر  اعلاه هناك نوعان آخران من الوقت ذكرهما بعض </a:t>
            </a:r>
            <a:r>
              <a:rPr lang="ar-SA" sz="3200" dirty="0" err="1" smtClean="0">
                <a:latin typeface="Times New Roman"/>
                <a:ea typeface="Times New Roman"/>
              </a:rPr>
              <a:t>الكت</a:t>
            </a:r>
            <a:r>
              <a:rPr lang="ar-IQ" sz="3200" dirty="0" smtClean="0">
                <a:latin typeface="Times New Roman"/>
                <a:ea typeface="Times New Roman"/>
              </a:rPr>
              <a:t>اب : </a:t>
            </a:r>
            <a:br>
              <a:rPr lang="ar-IQ" sz="3200" dirty="0" smtClean="0">
                <a:latin typeface="Times New Roman"/>
                <a:ea typeface="Times New Roman"/>
              </a:rPr>
            </a:br>
            <a:r>
              <a:rPr lang="ar-IQ" sz="3200" dirty="0" smtClean="0">
                <a:latin typeface="Times New Roman"/>
                <a:ea typeface="Times New Roman"/>
              </a:rPr>
              <a:t>1- </a:t>
            </a:r>
            <a:r>
              <a:rPr lang="ar-SA" sz="3200" b="1" dirty="0" smtClean="0">
                <a:latin typeface="Times New Roman"/>
                <a:ea typeface="Times New Roman"/>
                <a:cs typeface="Simplified Arabic"/>
              </a:rPr>
              <a:t>الوقت </a:t>
            </a:r>
            <a:r>
              <a:rPr lang="ar-SA" sz="3200" b="1" dirty="0">
                <a:latin typeface="Times New Roman"/>
                <a:ea typeface="Times New Roman"/>
                <a:cs typeface="Simplified Arabic"/>
              </a:rPr>
              <a:t>المسيطر عليه</a:t>
            </a:r>
            <a:r>
              <a:rPr lang="ar-SA" sz="3200" dirty="0">
                <a:latin typeface="Times New Roman"/>
                <a:ea typeface="Times New Roman"/>
                <a:cs typeface="Simplified Arabic"/>
              </a:rPr>
              <a:t> . وهذا يعني ممارسة العمل بدون معوقات او مقاطعات من قبل الاخرين .</a:t>
            </a:r>
            <a:r>
              <a:rPr lang="en-US" sz="3200" dirty="0">
                <a:latin typeface="Times New Roman"/>
                <a:ea typeface="Times New Roman"/>
                <a:cs typeface="Simplified Arabic"/>
              </a:rPr>
              <a:t/>
            </a:r>
            <a:br>
              <a:rPr lang="en-US" sz="3200" dirty="0">
                <a:latin typeface="Times New Roman"/>
                <a:ea typeface="Times New Roman"/>
                <a:cs typeface="Simplified Arabic"/>
              </a:rPr>
            </a:br>
            <a:r>
              <a:rPr lang="ar-IQ" sz="3200" dirty="0" smtClean="0">
                <a:latin typeface="Times New Roman"/>
                <a:ea typeface="Times New Roman"/>
                <a:cs typeface="Simplified Arabic"/>
              </a:rPr>
              <a:t>2- </a:t>
            </a:r>
            <a:r>
              <a:rPr lang="ar-SA" sz="3200" b="1" dirty="0" smtClean="0">
                <a:latin typeface="Times New Roman"/>
                <a:ea typeface="Times New Roman"/>
                <a:cs typeface="Simplified Arabic"/>
              </a:rPr>
              <a:t>وقت </a:t>
            </a:r>
            <a:r>
              <a:rPr lang="ar-SA" sz="3200" b="1" dirty="0">
                <a:latin typeface="Times New Roman"/>
                <a:ea typeface="Times New Roman"/>
                <a:cs typeface="Simplified Arabic"/>
              </a:rPr>
              <a:t>الاستجابة</a:t>
            </a:r>
            <a:r>
              <a:rPr lang="ar-SA" sz="3200" dirty="0">
                <a:latin typeface="Times New Roman"/>
                <a:ea typeface="Times New Roman"/>
                <a:cs typeface="Simplified Arabic"/>
              </a:rPr>
              <a:t>. وهذا يعني الوقت الغير  مسيطر عليه ويستغرق في الرد على مقاطعات الاخرين التي تعيق العمل وتؤخر الانجاز </a:t>
            </a:r>
            <a:r>
              <a:rPr lang="en-US" sz="3200" dirty="0">
                <a:latin typeface="Times New Roman"/>
                <a:ea typeface="Times New Roman"/>
                <a:cs typeface="Simplified Arabic"/>
              </a:rPr>
              <a:t>.</a:t>
            </a:r>
            <a:br>
              <a:rPr lang="en-US" sz="3200" dirty="0">
                <a:latin typeface="Times New Roman"/>
                <a:ea typeface="Times New Roman"/>
                <a:cs typeface="Simplified Arabic"/>
              </a:rPr>
            </a:br>
            <a:r>
              <a:rPr lang="ar-SA" sz="3200" dirty="0">
                <a:latin typeface="Times New Roman"/>
                <a:ea typeface="Times New Roman"/>
              </a:rPr>
              <a:t>4- كما قسم </a:t>
            </a:r>
            <a:r>
              <a:rPr lang="ar-SA" sz="3200" dirty="0" err="1">
                <a:latin typeface="Times New Roman"/>
                <a:ea typeface="Times New Roman"/>
              </a:rPr>
              <a:t>فيردربير</a:t>
            </a:r>
            <a:r>
              <a:rPr lang="ar-SA" sz="3200" dirty="0">
                <a:latin typeface="Times New Roman"/>
                <a:ea typeface="Times New Roman"/>
              </a:rPr>
              <a:t>(</a:t>
            </a:r>
            <a:r>
              <a:rPr lang="en-US" sz="3200" dirty="0" err="1">
                <a:latin typeface="Times New Roman"/>
                <a:ea typeface="Times New Roman"/>
              </a:rPr>
              <a:t>Ferderber</a:t>
            </a:r>
            <a:r>
              <a:rPr lang="ar-SA" sz="3200" dirty="0">
                <a:latin typeface="Times New Roman"/>
                <a:ea typeface="Times New Roman"/>
              </a:rPr>
              <a:t>) الوقت الى قسمين هما:- </a:t>
            </a:r>
            <a:r>
              <a:rPr lang="en-US" sz="3200" dirty="0">
                <a:latin typeface="Times New Roman"/>
                <a:ea typeface="Times New Roman"/>
              </a:rPr>
              <a:t/>
            </a:r>
            <a:br>
              <a:rPr lang="en-US" sz="3200" dirty="0">
                <a:latin typeface="Times New Roman"/>
                <a:ea typeface="Times New Roman"/>
              </a:rPr>
            </a:br>
            <a:r>
              <a:rPr lang="ar-SA" sz="3200" dirty="0">
                <a:latin typeface="Times New Roman"/>
                <a:ea typeface="Times New Roman"/>
                <a:cs typeface="Simplified Arabic"/>
              </a:rPr>
              <a:t>أ- </a:t>
            </a:r>
            <a:r>
              <a:rPr lang="ar-SA" sz="3200" b="1" dirty="0">
                <a:latin typeface="Times New Roman"/>
                <a:ea typeface="Times New Roman"/>
                <a:cs typeface="Simplified Arabic"/>
              </a:rPr>
              <a:t>الوقت الذي يمكن التحكم به</a:t>
            </a:r>
            <a:r>
              <a:rPr lang="ar-SA" sz="3200" dirty="0">
                <a:latin typeface="Times New Roman"/>
                <a:ea typeface="Times New Roman"/>
                <a:cs typeface="Simplified Arabic"/>
              </a:rPr>
              <a:t>. وهو الذي يتحكم به الاداري شخصياً .</a:t>
            </a:r>
            <a:r>
              <a:rPr lang="en-US" sz="3200" dirty="0">
                <a:latin typeface="Times New Roman"/>
                <a:ea typeface="Times New Roman"/>
                <a:cs typeface="Simplified Arabic"/>
              </a:rPr>
              <a:t/>
            </a:r>
            <a:br>
              <a:rPr lang="en-US" sz="3200" dirty="0">
                <a:latin typeface="Times New Roman"/>
                <a:ea typeface="Times New Roman"/>
                <a:cs typeface="Simplified Arabic"/>
              </a:rPr>
            </a:br>
            <a:r>
              <a:rPr lang="ar-SA" sz="3200" dirty="0">
                <a:ea typeface="Times New Roman"/>
              </a:rPr>
              <a:t>ب- </a:t>
            </a:r>
            <a:r>
              <a:rPr lang="ar-SA" sz="3200" b="1" dirty="0">
                <a:ea typeface="Times New Roman"/>
              </a:rPr>
              <a:t>الوقت غير القابل للتحكم به</a:t>
            </a:r>
            <a:r>
              <a:rPr lang="ar-SA" sz="3200" dirty="0">
                <a:ea typeface="Times New Roman"/>
              </a:rPr>
              <a:t> . وهو الذي يخضع لمطالب المدير المباشر، ونادراً ما يمكن تنظيمه</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76</a:t>
            </a:fld>
            <a:endParaRPr lang="ar-IQ"/>
          </a:p>
        </p:txBody>
      </p:sp>
    </p:spTree>
    <p:extLst>
      <p:ext uri="{BB962C8B-B14F-4D97-AF65-F5344CB8AC3E}">
        <p14:creationId xmlns:p14="http://schemas.microsoft.com/office/powerpoint/2010/main" val="341613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a:solidFill>
            <a:schemeClr val="accent6">
              <a:lumMod val="20000"/>
              <a:lumOff val="80000"/>
            </a:schemeClr>
          </a:solidFill>
        </p:spPr>
        <p:txBody>
          <a:bodyPr/>
          <a:lstStyle/>
          <a:p>
            <a:r>
              <a:rPr lang="ar-IQ" dirty="0" smtClean="0"/>
              <a:t>خصائص الوقت </a:t>
            </a:r>
            <a:endParaRPr lang="ar-IQ" dirty="0"/>
          </a:p>
        </p:txBody>
      </p:sp>
      <p:sp>
        <p:nvSpPr>
          <p:cNvPr id="3" name="عنصر نائب للمحتوى 2"/>
          <p:cNvSpPr>
            <a:spLocks noGrp="1"/>
          </p:cNvSpPr>
          <p:nvPr>
            <p:ph idx="1"/>
          </p:nvPr>
        </p:nvSpPr>
        <p:spPr>
          <a:xfrm>
            <a:off x="107504" y="1600200"/>
            <a:ext cx="8856984" cy="5069160"/>
          </a:xfrm>
          <a:solidFill>
            <a:schemeClr val="accent1">
              <a:lumMod val="20000"/>
              <a:lumOff val="80000"/>
            </a:schemeClr>
          </a:solidFill>
        </p:spPr>
        <p:txBody>
          <a:bodyPr>
            <a:noAutofit/>
          </a:bodyPr>
          <a:lstStyle/>
          <a:p>
            <a:pPr algn="just"/>
            <a:r>
              <a:rPr lang="ar-SA" b="1" dirty="0">
                <a:latin typeface="Times New Roman"/>
                <a:ea typeface="Times New Roman"/>
              </a:rPr>
              <a:t>خصائص الوقت</a:t>
            </a:r>
            <a:r>
              <a:rPr lang="ar-SA" dirty="0">
                <a:latin typeface="Times New Roman"/>
                <a:ea typeface="Times New Roman"/>
              </a:rPr>
              <a:t>.</a:t>
            </a:r>
            <a:r>
              <a:rPr lang="en-US" b="1" dirty="0">
                <a:latin typeface="Times New Roman"/>
                <a:ea typeface="Times New Roman"/>
              </a:rPr>
              <a:t>Time </a:t>
            </a:r>
            <a:r>
              <a:rPr lang="en-US" b="1" dirty="0" err="1">
                <a:latin typeface="Times New Roman"/>
                <a:ea typeface="Times New Roman"/>
              </a:rPr>
              <a:t>Charactristics</a:t>
            </a:r>
            <a:r>
              <a:rPr lang="en-US" b="1" dirty="0">
                <a:latin typeface="Times New Roman"/>
                <a:ea typeface="Times New Roman"/>
              </a:rPr>
              <a:t> </a:t>
            </a:r>
            <a:r>
              <a:rPr lang="ar-SA" dirty="0">
                <a:latin typeface="Times New Roman"/>
                <a:ea typeface="Times New Roman"/>
              </a:rPr>
              <a:t>على عكس الطاقة والمال والمهارة، فالوقت الذي يمضي لا يعود ولا يمكن ايجاده ثانية</a:t>
            </a:r>
            <a:r>
              <a:rPr lang="ar-SA" dirty="0" smtClean="0">
                <a:latin typeface="Times New Roman"/>
                <a:ea typeface="Times New Roman"/>
              </a:rPr>
              <a:t>، </a:t>
            </a:r>
            <a:r>
              <a:rPr lang="ar-SA" dirty="0">
                <a:latin typeface="Times New Roman"/>
                <a:ea typeface="Times New Roman"/>
              </a:rPr>
              <a:t>وهو السلعة الوحيدة التي نحصل منها على قدر معين فقط ، وعندما نستخدم الوقت فلن نحصل على زيادة منه ولا نستطيع ان نستعيد الساعات او الايام التي قضيناها، ولكننا نستطيع اتخاذ خطوات ايجابية </a:t>
            </a:r>
            <a:r>
              <a:rPr lang="ar-SA" dirty="0" err="1">
                <a:latin typeface="Times New Roman"/>
                <a:ea typeface="Times New Roman"/>
              </a:rPr>
              <a:t>لادارة</a:t>
            </a:r>
            <a:r>
              <a:rPr lang="ar-SA" dirty="0">
                <a:latin typeface="Times New Roman"/>
                <a:ea typeface="Times New Roman"/>
              </a:rPr>
              <a:t> ما تبقى منه </a:t>
            </a:r>
            <a:r>
              <a:rPr lang="ar-IQ" dirty="0">
                <a:latin typeface="Times New Roman"/>
                <a:ea typeface="Times New Roman"/>
              </a:rPr>
              <a:t> </a:t>
            </a:r>
            <a:r>
              <a:rPr lang="ar-SA" dirty="0" smtClean="0">
                <a:latin typeface="Times New Roman"/>
                <a:ea typeface="Times New Roman"/>
              </a:rPr>
              <a:t>ولذلك </a:t>
            </a:r>
            <a:r>
              <a:rPr lang="ar-SA" dirty="0">
                <a:latin typeface="Times New Roman"/>
                <a:ea typeface="Times New Roman"/>
              </a:rPr>
              <a:t>فان الوقت له خصائص وميزات يتميز بها عن باقي جميع الموارد وهي :- </a:t>
            </a:r>
            <a:endParaRPr lang="en-US" dirty="0">
              <a:latin typeface="Times New Roman"/>
              <a:ea typeface="Times New Roman"/>
            </a:endParaRPr>
          </a:p>
          <a:p>
            <a:pPr lvl="0" algn="just">
              <a:buFont typeface="+mj-lt"/>
              <a:buAutoNum type="arabicPeriod"/>
              <a:tabLst>
                <a:tab pos="457200" algn="l"/>
              </a:tabLst>
            </a:pPr>
            <a:r>
              <a:rPr lang="ar-SA" dirty="0">
                <a:latin typeface="Times New Roman"/>
                <a:ea typeface="Times New Roman"/>
              </a:rPr>
              <a:t>الوقت سريع الانقضاء، ويسير بنفس السرعة والوتيرة، وعملية استرجاعه امر مستحيل. </a:t>
            </a:r>
            <a:endParaRPr lang="en-US" dirty="0">
              <a:latin typeface="Times New Roman"/>
              <a:ea typeface="Times New Roman"/>
            </a:endParaRP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77</a:t>
            </a:fld>
            <a:endParaRPr lang="ar-IQ"/>
          </a:p>
        </p:txBody>
      </p:sp>
    </p:spTree>
    <p:extLst>
      <p:ext uri="{BB962C8B-B14F-4D97-AF65-F5344CB8AC3E}">
        <p14:creationId xmlns:p14="http://schemas.microsoft.com/office/powerpoint/2010/main" val="119487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plus(in)">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640960" cy="6394722"/>
          </a:xfrm>
          <a:solidFill>
            <a:schemeClr val="accent2">
              <a:lumMod val="20000"/>
              <a:lumOff val="80000"/>
            </a:schemeClr>
          </a:solidFill>
        </p:spPr>
        <p:txBody>
          <a:bodyPr>
            <a:noAutofit/>
          </a:bodyPr>
          <a:lstStyle/>
          <a:p>
            <a:pPr algn="just"/>
            <a:r>
              <a:rPr lang="ar-IQ" sz="3200" dirty="0" smtClean="0"/>
              <a:t/>
            </a:r>
            <a:br>
              <a:rPr lang="ar-IQ" sz="3200" dirty="0" smtClean="0"/>
            </a:br>
            <a:r>
              <a:rPr lang="ar-IQ" sz="3200" dirty="0"/>
              <a:t>2</a:t>
            </a:r>
            <a:r>
              <a:rPr lang="ar-IQ" sz="3200" dirty="0" smtClean="0"/>
              <a:t>.</a:t>
            </a:r>
            <a:r>
              <a:rPr lang="ar-IQ" sz="3200" dirty="0"/>
              <a:t>	الوقت مورد نادر لا يمكن تجميعه او تفويضه ، ولما كان ما مضى منه لا يعود فهو انفس ما يملك الانسان .</a:t>
            </a:r>
            <a:br>
              <a:rPr lang="ar-IQ" sz="3200" dirty="0"/>
            </a:br>
            <a:r>
              <a:rPr lang="ar-IQ" sz="3200" dirty="0"/>
              <a:t>3.	الوقت لا يمكن تخزينه ولا يمكن احلاله وهو يتخلل كل جزء من اجزاء العملية الادارية .</a:t>
            </a:r>
            <a:br>
              <a:rPr lang="ar-IQ" sz="3200" dirty="0"/>
            </a:br>
            <a:r>
              <a:rPr lang="ar-IQ" sz="3200" dirty="0"/>
              <a:t>4.	الوقت لا يمكن شراءه او بيعه او تأجيره.</a:t>
            </a:r>
            <a:br>
              <a:rPr lang="ar-IQ" sz="3200" dirty="0"/>
            </a:br>
            <a:r>
              <a:rPr lang="ar-IQ" sz="3200" dirty="0"/>
              <a:t>5.	الوقت لا يمكن سرقته، وتوفيره او اقتراضه.</a:t>
            </a:r>
            <a:br>
              <a:rPr lang="ar-IQ" sz="3200" dirty="0"/>
            </a:br>
            <a:r>
              <a:rPr lang="ar-IQ" sz="3200" dirty="0"/>
              <a:t>6.	الوقت لا يمكن مضاعفته او تصنيعه او تغييره، وكل ما يملك الانسان فعله هو ان يقضيه وفق معدل محدد مقداره (60ثانية /دقيقة).</a:t>
            </a:r>
            <a:br>
              <a:rPr lang="ar-IQ" sz="3200" dirty="0"/>
            </a:br>
            <a:r>
              <a:rPr lang="ar-IQ" sz="3200" dirty="0"/>
              <a:t>7.	الوقت مورد محدد يملكه جميع الناس بالتساوي.</a:t>
            </a:r>
            <a:br>
              <a:rPr lang="ar-IQ" sz="3200" dirty="0"/>
            </a:br>
            <a:r>
              <a:rPr lang="ar-IQ" sz="3200" dirty="0"/>
              <a:t/>
            </a:r>
            <a:br>
              <a:rPr lang="ar-IQ" sz="3200" dirty="0"/>
            </a:br>
            <a:r>
              <a:rPr lang="ar-IQ" sz="3200" dirty="0"/>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78</a:t>
            </a:fld>
            <a:endParaRPr lang="ar-IQ"/>
          </a:p>
        </p:txBody>
      </p:sp>
    </p:spTree>
    <p:extLst>
      <p:ext uri="{BB962C8B-B14F-4D97-AF65-F5344CB8AC3E}">
        <p14:creationId xmlns:p14="http://schemas.microsoft.com/office/powerpoint/2010/main" val="32488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3">
              <a:lumMod val="40000"/>
              <a:lumOff val="60000"/>
            </a:schemeClr>
          </a:solidFill>
        </p:spPr>
        <p:txBody>
          <a:bodyPr>
            <a:normAutofit/>
          </a:bodyPr>
          <a:lstStyle/>
          <a:p>
            <a:pPr algn="just"/>
            <a:r>
              <a:rPr lang="ar-IQ" sz="3600" dirty="0"/>
              <a:t>8.	الوقت </a:t>
            </a:r>
            <a:r>
              <a:rPr lang="ar-IQ" sz="3600" dirty="0" smtClean="0"/>
              <a:t>للإنسان  نبض </a:t>
            </a:r>
            <a:r>
              <a:rPr lang="ar-IQ" sz="3600" dirty="0"/>
              <a:t>حياته، وقطب رحاها، واطار دنياه في رواحه ومغداه ورصيد عمره ، وحسيب اجله ، ونطاق معاشه، عسره ويسره، ودرب معاده، قصيه </a:t>
            </a:r>
            <a:r>
              <a:rPr lang="ar-IQ" sz="3600" dirty="0" smtClean="0"/>
              <a:t>ودنيه </a:t>
            </a:r>
            <a:r>
              <a:rPr lang="ar-IQ" sz="3600" dirty="0"/>
              <a:t>.</a:t>
            </a:r>
            <a:br>
              <a:rPr lang="ar-IQ" sz="3600" dirty="0"/>
            </a:br>
            <a:r>
              <a:rPr lang="ar-IQ" sz="3600" dirty="0"/>
              <a:t>9.	الوقت لا يحترم احداً فلا يمكن لأحد تغييره او تحويله بغض النظر عما يريد تحقيقه. </a:t>
            </a:r>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79</a:t>
            </a:fld>
            <a:endParaRPr lang="ar-IQ"/>
          </a:p>
        </p:txBody>
      </p:sp>
    </p:spTree>
    <p:extLst>
      <p:ext uri="{BB962C8B-B14F-4D97-AF65-F5344CB8AC3E}">
        <p14:creationId xmlns:p14="http://schemas.microsoft.com/office/powerpoint/2010/main" val="117536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a:bodyPr>
          <a:lstStyle/>
          <a:p>
            <a:r>
              <a:rPr lang="ar-IQ" sz="4000" dirty="0" smtClean="0">
                <a:solidFill>
                  <a:srgbClr val="FF0000"/>
                </a:solidFill>
              </a:rPr>
              <a:t>اهمية الادارة  </a:t>
            </a:r>
            <a:endParaRPr lang="ar-IQ" sz="4000" dirty="0">
              <a:solidFill>
                <a:srgbClr val="FF0000"/>
              </a:solidFill>
            </a:endParaRPr>
          </a:p>
        </p:txBody>
      </p:sp>
      <p:sp>
        <p:nvSpPr>
          <p:cNvPr id="3" name="عنصر نائب للمحتوى 2"/>
          <p:cNvSpPr>
            <a:spLocks noGrp="1"/>
          </p:cNvSpPr>
          <p:nvPr>
            <p:ph idx="1"/>
          </p:nvPr>
        </p:nvSpPr>
        <p:spPr>
          <a:xfrm>
            <a:off x="457200" y="1600200"/>
            <a:ext cx="8229600" cy="4853136"/>
          </a:xfrm>
          <a:solidFill>
            <a:schemeClr val="accent4">
              <a:lumMod val="20000"/>
              <a:lumOff val="80000"/>
            </a:schemeClr>
          </a:solidFill>
        </p:spPr>
        <p:txBody>
          <a:bodyPr/>
          <a:lstStyle/>
          <a:p>
            <a:pPr marL="0" indent="0">
              <a:buNone/>
            </a:pPr>
            <a:endParaRPr lang="ar-IQ" dirty="0" smtClean="0"/>
          </a:p>
          <a:p>
            <a:r>
              <a:rPr lang="ar-IQ" dirty="0" smtClean="0"/>
              <a:t>1</a:t>
            </a:r>
            <a:r>
              <a:rPr lang="ar-IQ" sz="3000" dirty="0"/>
              <a:t>-أنها وسيلة المجتمع في تحقيق أهدافه .</a:t>
            </a:r>
          </a:p>
          <a:p>
            <a:r>
              <a:rPr lang="ar-IQ" sz="3000" dirty="0"/>
              <a:t>2-وسيلة المجتمع في تحقيق احتياجات الفرد .</a:t>
            </a:r>
          </a:p>
          <a:p>
            <a:r>
              <a:rPr lang="ar-IQ" sz="3000" dirty="0"/>
              <a:t>3-رغبة الأفراد في الوصول إلى مراكز اجتماعيه وقيادية متميزة.</a:t>
            </a:r>
          </a:p>
          <a:p>
            <a:r>
              <a:rPr lang="ar-IQ" sz="3000" dirty="0"/>
              <a:t>4-تحقيق التعاون بين الافراد والتنسيق بين اعمالهم لتحقيق أفضل النتائج.</a:t>
            </a:r>
          </a:p>
          <a:p>
            <a:r>
              <a:rPr lang="ar-IQ" sz="3000" dirty="0"/>
              <a:t>5-تساعد المؤسسة على تطوير عملية التنمية</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8</a:t>
            </a:fld>
            <a:endParaRPr lang="ar-IQ"/>
          </a:p>
        </p:txBody>
      </p:sp>
    </p:spTree>
    <p:extLst>
      <p:ext uri="{BB962C8B-B14F-4D97-AF65-F5344CB8AC3E}">
        <p14:creationId xmlns:p14="http://schemas.microsoft.com/office/powerpoint/2010/main" val="93539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
                                        <p:tgtEl>
                                          <p:spTgt spid="3">
                                            <p:bg/>
                                          </p:spTgt>
                                        </p:tgtEl>
                                      </p:cBhvr>
                                    </p:animEffect>
                                    <p:anim calcmode="lin" valueType="num">
                                      <p:cBhvr>
                                        <p:cTn id="16" dur="400" fill="hold"/>
                                        <p:tgtEl>
                                          <p:spTgt spid="3">
                                            <p:bg/>
                                          </p:spTgt>
                                        </p:tgtEl>
                                        <p:attrNameLst>
                                          <p:attrName>ppt_x</p:attrName>
                                        </p:attrNameLst>
                                      </p:cBhvr>
                                      <p:tavLst>
                                        <p:tav tm="0">
                                          <p:val>
                                            <p:strVal val="#ppt_x"/>
                                          </p:val>
                                        </p:tav>
                                        <p:tav tm="100000">
                                          <p:val>
                                            <p:strVal val="#ppt_x"/>
                                          </p:val>
                                        </p:tav>
                                      </p:tavLst>
                                    </p:anim>
                                    <p:anim calcmode="lin" valueType="num">
                                      <p:cBhvr>
                                        <p:cTn id="17" dur="400" fill="hold"/>
                                        <p:tgtEl>
                                          <p:spTgt spid="3">
                                            <p:bg/>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
                                        <p:tgtEl>
                                          <p:spTgt spid="3">
                                            <p:txEl>
                                              <p:pRg st="1" end="1"/>
                                            </p:txEl>
                                          </p:spTgt>
                                        </p:tgtEl>
                                      </p:cBhvr>
                                    </p:animEffect>
                                    <p:anim calcmode="lin" valueType="num">
                                      <p:cBhvr>
                                        <p:cTn id="2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3"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
                                        <p:tgtEl>
                                          <p:spTgt spid="3">
                                            <p:txEl>
                                              <p:pRg st="2" end="2"/>
                                            </p:txEl>
                                          </p:spTgt>
                                        </p:tgtEl>
                                      </p:cBhvr>
                                    </p:animEffect>
                                    <p:anim calcmode="lin" valueType="num">
                                      <p:cBhvr>
                                        <p:cTn id="3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3"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
                                        <p:tgtEl>
                                          <p:spTgt spid="3">
                                            <p:txEl>
                                              <p:pRg st="3" end="3"/>
                                            </p:txEl>
                                          </p:spTgt>
                                        </p:tgtEl>
                                      </p:cBhvr>
                                    </p:animEffect>
                                    <p:anim calcmode="lin" valueType="num">
                                      <p:cBhvr>
                                        <p:cTn id="43"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45"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3"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
                                        <p:tgtEl>
                                          <p:spTgt spid="3">
                                            <p:txEl>
                                              <p:pRg st="4" end="4"/>
                                            </p:txEl>
                                          </p:spTgt>
                                        </p:tgtEl>
                                      </p:cBhvr>
                                    </p:animEffect>
                                    <p:anim calcmode="lin" valueType="num">
                                      <p:cBhvr>
                                        <p:cTn id="52"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54"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5"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3"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
                                        <p:tgtEl>
                                          <p:spTgt spid="3">
                                            <p:txEl>
                                              <p:pRg st="5" end="5"/>
                                            </p:txEl>
                                          </p:spTgt>
                                        </p:tgtEl>
                                      </p:cBhvr>
                                    </p:animEffect>
                                    <p:anim calcmode="lin" valueType="num">
                                      <p:cBhvr>
                                        <p:cTn id="61"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63"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4"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a:solidFill>
            <a:schemeClr val="accent4">
              <a:lumMod val="20000"/>
              <a:lumOff val="80000"/>
            </a:schemeClr>
          </a:solidFill>
        </p:spPr>
        <p:txBody>
          <a:bodyPr>
            <a:noAutofit/>
          </a:bodyPr>
          <a:lstStyle/>
          <a:p>
            <a:pPr algn="just"/>
            <a:r>
              <a:rPr lang="ar-IQ" sz="3200" dirty="0" smtClean="0"/>
              <a:t>  </a:t>
            </a:r>
            <a:br>
              <a:rPr lang="ar-IQ" sz="3200" dirty="0" smtClean="0"/>
            </a:br>
            <a:r>
              <a:rPr lang="ar-IQ" sz="3200" b="1" dirty="0" smtClean="0">
                <a:solidFill>
                  <a:srgbClr val="C00000"/>
                </a:solidFill>
              </a:rPr>
              <a:t>استراتيجيات </a:t>
            </a:r>
            <a:r>
              <a:rPr lang="ar-IQ" sz="3200" b="1" dirty="0">
                <a:solidFill>
                  <a:srgbClr val="C00000"/>
                </a:solidFill>
              </a:rPr>
              <a:t>ادارة الوقت</a:t>
            </a:r>
            <a:r>
              <a:rPr lang="ar-IQ" sz="3200" b="1" dirty="0" smtClean="0">
                <a:solidFill>
                  <a:srgbClr val="C00000"/>
                </a:solidFill>
              </a:rPr>
              <a:t>.</a:t>
            </a:r>
            <a:r>
              <a:rPr lang="ar-IQ" sz="3200" dirty="0" smtClean="0"/>
              <a:t/>
            </a:r>
            <a:br>
              <a:rPr lang="ar-IQ" sz="3200" dirty="0" smtClean="0"/>
            </a:br>
            <a:r>
              <a:rPr lang="ar-IQ" sz="3200" dirty="0"/>
              <a:t/>
            </a:r>
            <a:br>
              <a:rPr lang="ar-IQ" sz="3200" dirty="0"/>
            </a:br>
            <a:r>
              <a:rPr lang="ar-IQ" sz="3200" dirty="0"/>
              <a:t>1- لا تختلف وسائل ووظائف ادارة الوقت عن غيرها من وسائل ووظائف ادارة عناصر الانتاج الاخرى اذ تتطلب تحضير وتخطيط وتنظيم ومتابعة لطريقة استثمارنا للوقت المتاح الا ان اهمية ادارة الوقت تبرز عن طريق ادارتنا للوقت وتؤثر بشكل مباشر في ادارتنا لبقية عناصر الانتاج . </a:t>
            </a:r>
            <a:br>
              <a:rPr lang="ar-IQ" sz="3200" dirty="0"/>
            </a:br>
            <a:r>
              <a:rPr lang="ar-IQ" sz="3200" dirty="0"/>
              <a:t>2- وتعتمــد كفــــاءة ادارة الوقــــت على عـــدة عناصر اهمها:- </a:t>
            </a:r>
            <a:br>
              <a:rPr lang="ar-IQ" sz="3200" dirty="0"/>
            </a:br>
            <a:r>
              <a:rPr lang="ar-IQ" sz="3200" dirty="0"/>
              <a:t>أ- ادراك المدير لقيمة الوقت واهميته وتحديد الوقت الضائع منه.</a:t>
            </a:r>
            <a:br>
              <a:rPr lang="ar-IQ" sz="3200" dirty="0"/>
            </a:br>
            <a:r>
              <a:rPr lang="ar-IQ" sz="3200" dirty="0"/>
              <a:t>ب- معرفة المدير بالوسائل والمهارات اللازمة </a:t>
            </a:r>
            <a:r>
              <a:rPr lang="ar-IQ" sz="3200" dirty="0" err="1"/>
              <a:t>لادارة</a:t>
            </a:r>
            <a:r>
              <a:rPr lang="ar-IQ" sz="3200" dirty="0"/>
              <a:t> الوقت.</a:t>
            </a:r>
            <a:br>
              <a:rPr lang="ar-IQ" sz="3200" dirty="0"/>
            </a:br>
            <a:r>
              <a:rPr lang="ar-IQ" sz="3200" dirty="0"/>
              <a:t>ج- استخدام المدير لهذه الوسائل والمهارات في ادارة </a:t>
            </a:r>
            <a:r>
              <a:rPr lang="ar-IQ" sz="3200" dirty="0" smtClean="0"/>
              <a:t>الوقت</a:t>
            </a:r>
            <a:r>
              <a:rPr lang="en-US" sz="3200" dirty="0"/>
              <a:t>.</a:t>
            </a:r>
            <a:br>
              <a:rPr lang="en-US" sz="3200" dirty="0"/>
            </a:br>
            <a:r>
              <a:rPr lang="en-US" sz="3200" dirty="0"/>
              <a:t/>
            </a:r>
            <a:br>
              <a:rPr lang="en-US"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80</a:t>
            </a:fld>
            <a:endParaRPr lang="ar-IQ"/>
          </a:p>
        </p:txBody>
      </p:sp>
    </p:spTree>
    <p:extLst>
      <p:ext uri="{BB962C8B-B14F-4D97-AF65-F5344CB8AC3E}">
        <p14:creationId xmlns:p14="http://schemas.microsoft.com/office/powerpoint/2010/main" val="365243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lstStyle/>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81</a:t>
            </a:fld>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20688"/>
            <a:ext cx="8748464" cy="6912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31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lstStyle/>
          <a:p>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82</a:t>
            </a:fld>
            <a:endParaRPr lang="ar-IQ"/>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548680"/>
            <a:ext cx="7344816" cy="6048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47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900" decel="100000" fill="hold"/>
                                        <p:tgtEl>
                                          <p:spTgt spid="205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normAutofit fontScale="90000"/>
          </a:bodyPr>
          <a:lstStyle/>
          <a:p>
            <a:r>
              <a:rPr lang="ar-IQ" dirty="0" smtClean="0">
                <a:solidFill>
                  <a:schemeClr val="tx2">
                    <a:lumMod val="60000"/>
                    <a:lumOff val="40000"/>
                  </a:schemeClr>
                </a:solidFill>
              </a:rPr>
              <a:t>2-التنظيم  (</a:t>
            </a:r>
            <a:r>
              <a:rPr lang="en-US" dirty="0" smtClean="0">
                <a:solidFill>
                  <a:schemeClr val="tx2">
                    <a:lumMod val="60000"/>
                    <a:lumOff val="40000"/>
                  </a:schemeClr>
                </a:solidFill>
              </a:rPr>
              <a:t>(Organizing</a:t>
            </a:r>
            <a:r>
              <a:rPr lang="en-US" dirty="0">
                <a:solidFill>
                  <a:schemeClr val="tx2">
                    <a:lumMod val="60000"/>
                    <a:lumOff val="40000"/>
                  </a:schemeClr>
                </a:solidFill>
              </a:rPr>
              <a:t/>
            </a:r>
            <a:br>
              <a:rPr lang="en-US" dirty="0">
                <a:solidFill>
                  <a:schemeClr val="tx2">
                    <a:lumMod val="60000"/>
                    <a:lumOff val="40000"/>
                  </a:schemeClr>
                </a:solidFill>
              </a:rPr>
            </a:br>
            <a:endParaRPr lang="ar-IQ" dirty="0">
              <a:solidFill>
                <a:schemeClr val="tx2">
                  <a:lumMod val="60000"/>
                  <a:lumOff val="40000"/>
                </a:schemeClr>
              </a:solidFill>
            </a:endParaRPr>
          </a:p>
        </p:txBody>
      </p:sp>
      <p:sp>
        <p:nvSpPr>
          <p:cNvPr id="3" name="عنصر نائب للمحتوى 2"/>
          <p:cNvSpPr>
            <a:spLocks noGrp="1"/>
          </p:cNvSpPr>
          <p:nvPr>
            <p:ph idx="1"/>
          </p:nvPr>
        </p:nvSpPr>
        <p:spPr>
          <a:xfrm>
            <a:off x="179512" y="1268760"/>
            <a:ext cx="8784976" cy="5400600"/>
          </a:xfrm>
          <a:solidFill>
            <a:schemeClr val="tx2">
              <a:lumMod val="20000"/>
              <a:lumOff val="80000"/>
            </a:schemeClr>
          </a:solidFill>
        </p:spPr>
        <p:txBody>
          <a:bodyPr>
            <a:normAutofit fontScale="85000" lnSpcReduction="20000"/>
          </a:bodyPr>
          <a:lstStyle/>
          <a:p>
            <a:pPr marL="0" indent="0">
              <a:buNone/>
            </a:pPr>
            <a:r>
              <a:rPr lang="ar-IQ" dirty="0"/>
              <a:t> </a:t>
            </a:r>
            <a:r>
              <a:rPr lang="ar-IQ" dirty="0" smtClean="0"/>
              <a:t>     </a:t>
            </a:r>
          </a:p>
          <a:p>
            <a:pPr marL="0" indent="0">
              <a:buNone/>
            </a:pPr>
            <a:r>
              <a:rPr lang="ar-IQ" sz="3800" dirty="0"/>
              <a:t> </a:t>
            </a:r>
            <a:r>
              <a:rPr lang="ar-IQ" sz="3800" dirty="0" smtClean="0"/>
              <a:t>   تعريف </a:t>
            </a:r>
            <a:r>
              <a:rPr lang="ar-IQ" sz="3800" dirty="0"/>
              <a:t>التنظيم:</a:t>
            </a:r>
          </a:p>
          <a:p>
            <a:r>
              <a:rPr lang="ar-IQ" sz="3800" dirty="0"/>
              <a:t>يشير مصطلح التنظيم الى معنيين:</a:t>
            </a:r>
          </a:p>
          <a:p>
            <a:r>
              <a:rPr lang="ar-IQ" sz="3800" dirty="0"/>
              <a:t>الاول: تكوين المنظمات، للدلالة على المشروع ذاته وليس على الوظيفة التي يؤديها. مثال مستشفى، شركة، جامعة..</a:t>
            </a:r>
          </a:p>
          <a:p>
            <a:r>
              <a:rPr lang="ar-IQ" sz="3800" dirty="0"/>
              <a:t>الثاني : التنظيم كعملية او فعل: للإشارة الى عملية التنظيم بحد ذاتها. اي الى: طريقة توزيع المهام والوظائف والتنسيق بينها لتحقيق اهداف المنظمة. </a:t>
            </a:r>
          </a:p>
          <a:p>
            <a:r>
              <a:rPr lang="ar-IQ" sz="3800" dirty="0"/>
              <a:t>أنواع التنظيم </a:t>
            </a:r>
          </a:p>
          <a:p>
            <a:r>
              <a:rPr lang="ar-IQ" sz="3800" dirty="0"/>
              <a:t>1-التنظيم الرسمي</a:t>
            </a:r>
          </a:p>
          <a:p>
            <a:r>
              <a:rPr lang="ar-IQ" sz="3800" dirty="0"/>
              <a:t>وهو البناء الرسمي الذي يحدد العلاقات و المستويات الإدارية للأعمال التي يقوم بها الأفراد و توزيع المسؤوليات و الواجبات .</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83</a:t>
            </a:fld>
            <a:endParaRPr lang="ar-IQ"/>
          </a:p>
        </p:txBody>
      </p:sp>
    </p:spTree>
    <p:extLst>
      <p:ext uri="{BB962C8B-B14F-4D97-AF65-F5344CB8AC3E}">
        <p14:creationId xmlns:p14="http://schemas.microsoft.com/office/powerpoint/2010/main" val="198660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784976" cy="6322714"/>
          </a:xfrm>
          <a:solidFill>
            <a:schemeClr val="accent4">
              <a:lumMod val="20000"/>
              <a:lumOff val="80000"/>
            </a:schemeClr>
          </a:solidFill>
        </p:spPr>
        <p:txBody>
          <a:bodyPr>
            <a:noAutofit/>
          </a:bodyPr>
          <a:lstStyle/>
          <a:p>
            <a:pPr algn="just"/>
            <a:r>
              <a:rPr lang="ar-IQ" sz="3200" dirty="0"/>
              <a:t>-	وإدارة الوقت ليست وسيلة لتوفيره، </a:t>
            </a:r>
            <a:r>
              <a:rPr lang="ar-IQ" sz="3200" dirty="0" smtClean="0"/>
              <a:t>فالأفراد </a:t>
            </a:r>
            <a:r>
              <a:rPr lang="ar-IQ" sz="3200" dirty="0"/>
              <a:t>يستعملون الوقت وفقاً </a:t>
            </a:r>
            <a:r>
              <a:rPr lang="ar-IQ" sz="3200" dirty="0" smtClean="0"/>
              <a:t>لأولوياتهم </a:t>
            </a:r>
            <a:r>
              <a:rPr lang="ar-IQ" sz="3200" dirty="0"/>
              <a:t>وخططهم والاستعمال الفعال للوقت يعني انجاز الفرد </a:t>
            </a:r>
            <a:r>
              <a:rPr lang="ar-IQ" sz="3200" dirty="0" smtClean="0"/>
              <a:t>للأعمال </a:t>
            </a:r>
            <a:r>
              <a:rPr lang="ar-IQ" sz="3200" dirty="0"/>
              <a:t>المهمة واستمتاعه ايضاً بنشاطات تسر النفس، فاذا اعتبر الوقت مصدراً شحيحاً فان ادارته تصبح من الاهمية بمكان ، فالوقت ثمين ولا يجوز اضاعته او </a:t>
            </a:r>
            <a:r>
              <a:rPr lang="ar-IQ" sz="3200" dirty="0" smtClean="0"/>
              <a:t>هدره. </a:t>
            </a:r>
            <a:br>
              <a:rPr lang="ar-IQ" sz="3200" dirty="0" smtClean="0"/>
            </a:br>
            <a:r>
              <a:rPr lang="ar-IQ" sz="3200" dirty="0"/>
              <a:t/>
            </a:r>
            <a:br>
              <a:rPr lang="ar-IQ" sz="3200" dirty="0"/>
            </a:br>
            <a:r>
              <a:rPr lang="ar-IQ" sz="3200" dirty="0" smtClean="0"/>
              <a:t>- وقد </a:t>
            </a:r>
            <a:r>
              <a:rPr lang="ar-IQ" sz="3200" dirty="0"/>
              <a:t>تعددت اراء الكتاب حول إدارة الوقت </a:t>
            </a:r>
            <a:r>
              <a:rPr lang="ar-IQ" sz="3200" dirty="0" smtClean="0"/>
              <a:t>فيقول</a:t>
            </a:r>
            <a:r>
              <a:rPr lang="en-US" sz="3200" dirty="0" smtClean="0"/>
              <a:t>(</a:t>
            </a:r>
            <a:r>
              <a:rPr lang="en-US" sz="3200" dirty="0" err="1" smtClean="0"/>
              <a:t>Drucker</a:t>
            </a:r>
            <a:r>
              <a:rPr lang="en-US" sz="3200" dirty="0"/>
              <a:t>):- </a:t>
            </a:r>
            <a:r>
              <a:rPr lang="ar-IQ" sz="3200" dirty="0"/>
              <a:t>الوقت هو اندر المصادر واذا لم تتمكن من ادارته فلن تتمكن من إدارة شيء آخر ويقــــول </a:t>
            </a:r>
            <a:r>
              <a:rPr lang="ar-IQ" sz="3200" dirty="0" err="1"/>
              <a:t>اتكنسون</a:t>
            </a:r>
            <a:r>
              <a:rPr lang="ar-IQ" sz="3200" dirty="0"/>
              <a:t> </a:t>
            </a:r>
            <a:r>
              <a:rPr lang="ar-IQ" sz="3200" dirty="0" smtClean="0"/>
              <a:t>(</a:t>
            </a:r>
            <a:r>
              <a:rPr lang="en-US" sz="3200" dirty="0" smtClean="0"/>
              <a:t>(Atkinson </a:t>
            </a:r>
            <a:r>
              <a:rPr lang="ar-IQ" sz="3200" dirty="0" smtClean="0"/>
              <a:t> ان </a:t>
            </a:r>
            <a:r>
              <a:rPr lang="ar-IQ" sz="3200" dirty="0"/>
              <a:t>إدارة الوقت هي مفتاح الإدارة </a:t>
            </a:r>
            <a:r>
              <a:rPr lang="ar-IQ" sz="3200" dirty="0" smtClean="0"/>
              <a:t>الفعالة وتعرف </a:t>
            </a:r>
            <a:r>
              <a:rPr lang="ar-IQ" sz="3200" dirty="0"/>
              <a:t>إدارة الوقت على انها (احدى العمليات التي تستطيع بها ان تنجز الاهداف والمهام التي تمكنك من ان تكون فعالاً في عملك </a:t>
            </a:r>
            <a:r>
              <a:rPr lang="ar-IQ" sz="3200" dirty="0" smtClean="0"/>
              <a:t> </a:t>
            </a:r>
            <a:r>
              <a:rPr lang="ar-IQ" sz="3200" dirty="0"/>
              <a:t>، ويقول </a:t>
            </a:r>
            <a:r>
              <a:rPr lang="ar-IQ" sz="3200" dirty="0" smtClean="0"/>
              <a:t>الكاتب </a:t>
            </a:r>
            <a:r>
              <a:rPr lang="ar-IQ" sz="3200" dirty="0"/>
              <a:t>(</a:t>
            </a:r>
            <a:r>
              <a:rPr lang="en-US" sz="3200" dirty="0" err="1"/>
              <a:t>Weren</a:t>
            </a:r>
            <a:r>
              <a:rPr lang="en-US" sz="3200" dirty="0"/>
              <a:t> </a:t>
            </a:r>
            <a:r>
              <a:rPr lang="en-US" sz="3200" dirty="0" smtClean="0"/>
              <a:t> K</a:t>
            </a:r>
            <a:r>
              <a:rPr lang="en-US" sz="3200" dirty="0"/>
              <a:t>. </a:t>
            </a:r>
            <a:r>
              <a:rPr lang="en-US" sz="3200" dirty="0" err="1" smtClean="0"/>
              <a:t>Schilit</a:t>
            </a:r>
            <a:r>
              <a:rPr lang="en-US" sz="3200" dirty="0" smtClean="0"/>
              <a:t>) </a:t>
            </a:r>
            <a:r>
              <a:rPr lang="ar-IQ" sz="3200" dirty="0" smtClean="0"/>
              <a:t>ان</a:t>
            </a: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84</a:t>
            </a:fld>
            <a:endParaRPr lang="ar-IQ"/>
          </a:p>
        </p:txBody>
      </p:sp>
    </p:spTree>
    <p:extLst>
      <p:ext uri="{BB962C8B-B14F-4D97-AF65-F5344CB8AC3E}">
        <p14:creationId xmlns:p14="http://schemas.microsoft.com/office/powerpoint/2010/main" val="334032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583362"/>
          </a:xfrm>
          <a:solidFill>
            <a:schemeClr val="accent5">
              <a:lumMod val="40000"/>
              <a:lumOff val="60000"/>
            </a:schemeClr>
          </a:solidFill>
        </p:spPr>
        <p:txBody>
          <a:bodyPr>
            <a:normAutofit fontScale="90000"/>
          </a:bodyPr>
          <a:lstStyle/>
          <a:p>
            <a:pPr algn="just"/>
            <a:r>
              <a:rPr lang="ar-IQ" sz="3200" dirty="0" smtClean="0"/>
              <a:t/>
            </a:r>
            <a:br>
              <a:rPr lang="ar-IQ" sz="3200" dirty="0" smtClean="0"/>
            </a:br>
            <a:r>
              <a:rPr lang="ar-IQ" sz="3200" dirty="0" smtClean="0"/>
              <a:t/>
            </a:r>
            <a:br>
              <a:rPr lang="ar-IQ" sz="3200" dirty="0" smtClean="0"/>
            </a:br>
            <a:r>
              <a:rPr lang="ar-IQ" sz="3200" dirty="0" smtClean="0"/>
              <a:t>- </a:t>
            </a:r>
            <a:r>
              <a:rPr lang="ar-IQ" sz="3200" dirty="0"/>
              <a:t>إدارة الوقت تعني الكفاءة وانها لا تقدم اجابات محددة وانما تقدم الوقت الذي يحتاج اليه المديرون لحل مشكلات تنظيمية معقدة، ومفتاح إدارة الوقت هو ان تستطيع السيطرة على وقتك وادارته بدلاً من ان تستسلم له</a:t>
            </a:r>
            <a:r>
              <a:rPr lang="ar-IQ" sz="3200" dirty="0" smtClean="0"/>
              <a:t>.</a:t>
            </a:r>
            <a:br>
              <a:rPr lang="ar-IQ" sz="3200" dirty="0" smtClean="0"/>
            </a:br>
            <a:r>
              <a:rPr lang="ar-IQ" sz="3200" dirty="0"/>
              <a:t/>
            </a:r>
            <a:br>
              <a:rPr lang="ar-IQ" sz="3200" dirty="0"/>
            </a:br>
            <a:r>
              <a:rPr lang="ar-IQ" sz="3200" dirty="0"/>
              <a:t>-	</a:t>
            </a:r>
            <a:r>
              <a:rPr lang="ar-IQ" sz="3200" dirty="0">
                <a:solidFill>
                  <a:srgbClr val="FF0000"/>
                </a:solidFill>
              </a:rPr>
              <a:t>ان إدارة الوقت تعني : - </a:t>
            </a:r>
            <a:r>
              <a:rPr lang="ar-IQ" sz="3200" dirty="0"/>
              <a:t/>
            </a:r>
            <a:br>
              <a:rPr lang="ar-IQ" sz="3200" dirty="0"/>
            </a:br>
            <a:r>
              <a:rPr lang="ar-IQ" sz="3200" dirty="0"/>
              <a:t>‌أ-	تنظيم اعظم واهم مصدر الا وهو الوقت.</a:t>
            </a:r>
            <a:br>
              <a:rPr lang="ar-IQ" sz="3200" dirty="0"/>
            </a:br>
            <a:r>
              <a:rPr lang="ar-IQ" sz="3200" dirty="0"/>
              <a:t>‌ب-	جعل العمل اكثر فاعلية.</a:t>
            </a:r>
            <a:br>
              <a:rPr lang="ar-IQ" sz="3200" dirty="0"/>
            </a:br>
            <a:r>
              <a:rPr lang="ar-IQ" sz="3200" dirty="0"/>
              <a:t>‌ج-	السيطرة والتحكم بالوقت خلال مرحلة التخطيط والتنظيم.</a:t>
            </a:r>
            <a:br>
              <a:rPr lang="ar-IQ" sz="3200" dirty="0"/>
            </a:br>
            <a:r>
              <a:rPr lang="ar-IQ" sz="3200" dirty="0"/>
              <a:t>‌د-	تعلم الطرق السليمة للتحكم في الوقت ، من اجل تطبيق افكار جديدة </a:t>
            </a:r>
            <a:r>
              <a:rPr lang="ar-IQ" sz="3200" dirty="0" smtClean="0"/>
              <a:t>وفاعلة .</a:t>
            </a:r>
            <a:r>
              <a:rPr lang="ar-IQ" sz="3200" dirty="0"/>
              <a:t/>
            </a:r>
            <a:br>
              <a:rPr lang="ar-IQ" sz="3200" dirty="0"/>
            </a:br>
            <a:r>
              <a:rPr lang="ar-IQ" sz="3200" dirty="0" smtClean="0"/>
              <a:t> </a:t>
            </a:r>
            <a:r>
              <a:rPr lang="ar-IQ" sz="3200" dirty="0"/>
              <a:t>– عليه فان إدارة الوقت تعد اسلوباً شخصياً يمكن من خلاله للفرد ان يستثمر وقت عمله ووقته الخاص بشكل فعال من خلال تحديد مصادر ضياع الوقت ومن ثم المعوقات وبعد ذلك وضع السبل الكفيلة للقضاء على أسباب الضياع تحقيقاً للاستخدام والاستغلال الأمثل له .</a:t>
            </a:r>
            <a:br>
              <a:rPr lang="ar-IQ" sz="3200" dirty="0"/>
            </a:br>
            <a:r>
              <a:rPr lang="ar-IQ" dirty="0"/>
              <a:t/>
            </a:r>
            <a:br>
              <a:rPr lang="ar-IQ" dirty="0"/>
            </a:br>
            <a:endParaRPr lang="ar-IQ"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85</a:t>
            </a:fld>
            <a:endParaRPr lang="ar-IQ"/>
          </a:p>
        </p:txBody>
      </p:sp>
    </p:spTree>
    <p:extLst>
      <p:ext uri="{BB962C8B-B14F-4D97-AF65-F5344CB8AC3E}">
        <p14:creationId xmlns:p14="http://schemas.microsoft.com/office/powerpoint/2010/main" val="107493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a:solidFill>
            <a:schemeClr val="bg1">
              <a:lumMod val="75000"/>
            </a:schemeClr>
          </a:solidFill>
        </p:spPr>
        <p:txBody>
          <a:bodyPr>
            <a:noAutofit/>
          </a:bodyPr>
          <a:lstStyle/>
          <a:p>
            <a:r>
              <a:rPr lang="ar-IQ" sz="3200" dirty="0" smtClean="0"/>
              <a:t/>
            </a:r>
            <a:br>
              <a:rPr lang="ar-IQ" sz="3200" dirty="0" smtClean="0"/>
            </a:br>
            <a:r>
              <a:rPr lang="ar-IQ" sz="3200" dirty="0"/>
              <a:t/>
            </a:r>
            <a:br>
              <a:rPr lang="ar-IQ" sz="3200" dirty="0"/>
            </a:br>
            <a:r>
              <a:rPr lang="ar-IQ" sz="3200" b="1" dirty="0" smtClean="0">
                <a:solidFill>
                  <a:srgbClr val="C00000"/>
                </a:solidFill>
              </a:rPr>
              <a:t>2-التنظيم </a:t>
            </a:r>
            <a:r>
              <a:rPr lang="ar-IQ" sz="3200" b="1" dirty="0">
                <a:solidFill>
                  <a:srgbClr val="C00000"/>
                </a:solidFill>
              </a:rPr>
              <a:t>غير الرسمي</a:t>
            </a:r>
            <a:br>
              <a:rPr lang="ar-IQ" sz="3200" b="1" dirty="0">
                <a:solidFill>
                  <a:srgbClr val="C00000"/>
                </a:solidFill>
              </a:rPr>
            </a:br>
            <a:r>
              <a:rPr lang="ar-IQ" sz="3200" dirty="0">
                <a:solidFill>
                  <a:srgbClr val="C00000"/>
                </a:solidFill>
              </a:rPr>
              <a:t>وهو مجموعة من العلاقات التي تنشأ و تستمر بين العاملين بسبب وجودهم في مكان واحد للعمل واشتراكهم في أهداف ومشكلات متشابهة . </a:t>
            </a:r>
            <a:br>
              <a:rPr lang="ar-IQ" sz="3200" dirty="0">
                <a:solidFill>
                  <a:srgbClr val="C00000"/>
                </a:solidFill>
              </a:rPr>
            </a:br>
            <a:r>
              <a:rPr lang="ar-IQ" sz="3200" dirty="0">
                <a:solidFill>
                  <a:srgbClr val="C00000"/>
                </a:solidFill>
              </a:rPr>
              <a:t>الخصائص الرئيسة:</a:t>
            </a:r>
            <a:br>
              <a:rPr lang="ar-IQ" sz="3200" dirty="0">
                <a:solidFill>
                  <a:srgbClr val="C00000"/>
                </a:solidFill>
              </a:rPr>
            </a:br>
            <a:r>
              <a:rPr lang="ar-IQ" sz="3200" dirty="0" smtClean="0">
                <a:solidFill>
                  <a:srgbClr val="C00000"/>
                </a:solidFill>
              </a:rPr>
              <a:t>       1- وجود </a:t>
            </a:r>
            <a:r>
              <a:rPr lang="ar-IQ" sz="3200" dirty="0">
                <a:solidFill>
                  <a:srgbClr val="C00000"/>
                </a:solidFill>
              </a:rPr>
              <a:t>هدف </a:t>
            </a:r>
            <a:r>
              <a:rPr lang="ar-IQ" sz="3200" dirty="0" smtClean="0">
                <a:solidFill>
                  <a:srgbClr val="C00000"/>
                </a:solidFill>
              </a:rPr>
              <a:t>مشترك</a:t>
            </a:r>
            <a:br>
              <a:rPr lang="ar-IQ" sz="3200" dirty="0" smtClean="0">
                <a:solidFill>
                  <a:srgbClr val="C00000"/>
                </a:solidFill>
              </a:rPr>
            </a:br>
            <a:r>
              <a:rPr lang="ar-IQ" sz="3200" dirty="0" smtClean="0">
                <a:solidFill>
                  <a:srgbClr val="C00000"/>
                </a:solidFill>
              </a:rPr>
              <a:t>2-هرمية السلطة</a:t>
            </a:r>
            <a:br>
              <a:rPr lang="ar-IQ" sz="3200" dirty="0" smtClean="0">
                <a:solidFill>
                  <a:srgbClr val="C00000"/>
                </a:solidFill>
              </a:rPr>
            </a:br>
            <a:r>
              <a:rPr lang="ar-IQ" sz="3200" dirty="0" smtClean="0">
                <a:solidFill>
                  <a:srgbClr val="C00000"/>
                </a:solidFill>
              </a:rPr>
              <a:t>3-تقسيم </a:t>
            </a:r>
            <a:r>
              <a:rPr lang="ar-IQ" sz="3200" dirty="0">
                <a:solidFill>
                  <a:srgbClr val="C00000"/>
                </a:solidFill>
              </a:rPr>
              <a:t>العمل</a:t>
            </a:r>
            <a:br>
              <a:rPr lang="ar-IQ" sz="3200" dirty="0">
                <a:solidFill>
                  <a:srgbClr val="C00000"/>
                </a:solidFill>
              </a:rPr>
            </a:br>
            <a:r>
              <a:rPr lang="ar-IQ" sz="3200" dirty="0" smtClean="0">
                <a:solidFill>
                  <a:srgbClr val="C00000"/>
                </a:solidFill>
              </a:rPr>
              <a:t>4-تنسيق </a:t>
            </a:r>
            <a:r>
              <a:rPr lang="ar-IQ" sz="3200" dirty="0">
                <a:solidFill>
                  <a:srgbClr val="C00000"/>
                </a:solidFill>
              </a:rPr>
              <a:t>الجهود </a:t>
            </a:r>
            <a:br>
              <a:rPr lang="ar-IQ" sz="3200" dirty="0">
                <a:solidFill>
                  <a:srgbClr val="C00000"/>
                </a:solidFill>
              </a:rPr>
            </a:br>
            <a:r>
              <a:rPr lang="ar-IQ" sz="3200" b="1" dirty="0">
                <a:solidFill>
                  <a:srgbClr val="C00000"/>
                </a:solidFill>
              </a:rPr>
              <a:t>اهمية وظيفة التنظيم </a:t>
            </a:r>
            <a:r>
              <a:rPr lang="ar-IQ" sz="3200" dirty="0">
                <a:solidFill>
                  <a:srgbClr val="C00000"/>
                </a:solidFill>
              </a:rPr>
              <a:t/>
            </a:r>
            <a:br>
              <a:rPr lang="ar-IQ" sz="3200" dirty="0">
                <a:solidFill>
                  <a:srgbClr val="C00000"/>
                </a:solidFill>
              </a:rPr>
            </a:br>
            <a:r>
              <a:rPr lang="ar-IQ" sz="3200" dirty="0">
                <a:solidFill>
                  <a:srgbClr val="C00000"/>
                </a:solidFill>
              </a:rPr>
              <a:t>1-تركيز الجهود لربط الانشطة بأهداف المنظمة</a:t>
            </a:r>
            <a:br>
              <a:rPr lang="ar-IQ" sz="3200" dirty="0">
                <a:solidFill>
                  <a:srgbClr val="C00000"/>
                </a:solidFill>
              </a:rPr>
            </a:br>
            <a:r>
              <a:rPr lang="ar-IQ" sz="3200" dirty="0">
                <a:solidFill>
                  <a:srgbClr val="C00000"/>
                </a:solidFill>
              </a:rPr>
              <a:t>2-المساعدة في القيام ببقية الوظائف الادارية</a:t>
            </a:r>
            <a:br>
              <a:rPr lang="ar-IQ" sz="3200" dirty="0">
                <a:solidFill>
                  <a:srgbClr val="C00000"/>
                </a:solidFill>
              </a:rPr>
            </a:br>
            <a:r>
              <a:rPr lang="ar-IQ" sz="3200" dirty="0">
                <a:solidFill>
                  <a:srgbClr val="C00000"/>
                </a:solidFill>
              </a:rPr>
              <a:t/>
            </a:r>
            <a:br>
              <a:rPr lang="ar-IQ" sz="3200" dirty="0">
                <a:solidFill>
                  <a:srgbClr val="C00000"/>
                </a:solidFill>
              </a:rPr>
            </a:br>
            <a:endParaRPr lang="ar-IQ" sz="3200" dirty="0">
              <a:solidFill>
                <a:srgbClr val="C00000"/>
              </a:solidFill>
            </a:endParaRPr>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86</a:t>
            </a:fld>
            <a:endParaRPr lang="ar-IQ"/>
          </a:p>
        </p:txBody>
      </p:sp>
    </p:spTree>
    <p:extLst>
      <p:ext uri="{BB962C8B-B14F-4D97-AF65-F5344CB8AC3E}">
        <p14:creationId xmlns:p14="http://schemas.microsoft.com/office/powerpoint/2010/main" val="90806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accent3">
              <a:lumMod val="40000"/>
              <a:lumOff val="60000"/>
            </a:schemeClr>
          </a:solidFill>
        </p:spPr>
        <p:txBody>
          <a:bodyPr>
            <a:normAutofit/>
          </a:bodyPr>
          <a:lstStyle/>
          <a:p>
            <a:r>
              <a:rPr lang="ar-IQ" sz="3200" dirty="0"/>
              <a:t>3-توضيح كيفية تدفق العمل</a:t>
            </a:r>
            <a:br>
              <a:rPr lang="ar-IQ" sz="3200" dirty="0"/>
            </a:br>
            <a:r>
              <a:rPr lang="ar-IQ" sz="3200" dirty="0"/>
              <a:t>4-انشاء قنوات الاتصال داخل المنظمة ومع بيئتها</a:t>
            </a:r>
            <a:br>
              <a:rPr lang="ar-IQ" sz="3200" dirty="0"/>
            </a:br>
            <a:r>
              <a:rPr lang="ar-IQ" sz="3200" dirty="0"/>
              <a:t>5-تقديم الارشادات اللازمة لتوجيه جهود الافراد</a:t>
            </a:r>
            <a:br>
              <a:rPr lang="ar-IQ" sz="3200" dirty="0"/>
            </a:br>
            <a:r>
              <a:rPr lang="ar-IQ" sz="3200" dirty="0"/>
              <a:t>6-تجنب الازدواجية في العمل </a:t>
            </a:r>
            <a:br>
              <a:rPr lang="ar-IQ" sz="3200" dirty="0"/>
            </a:br>
            <a:r>
              <a:rPr lang="ar-IQ" sz="3200" b="1" dirty="0"/>
              <a:t>القواعد الرئيسة لعملية التنظيم </a:t>
            </a:r>
            <a:r>
              <a:rPr lang="ar-IQ" sz="3200" dirty="0"/>
              <a:t/>
            </a:r>
            <a:br>
              <a:rPr lang="ar-IQ" sz="3200" dirty="0"/>
            </a:br>
            <a:r>
              <a:rPr lang="ar-IQ" sz="3200" dirty="0"/>
              <a:t>1-تقسيم العمل</a:t>
            </a:r>
            <a:br>
              <a:rPr lang="ar-IQ" sz="3200" dirty="0"/>
            </a:br>
            <a:r>
              <a:rPr lang="ar-IQ" sz="3200" dirty="0"/>
              <a:t>2-نطاق الاشراف</a:t>
            </a:r>
            <a:br>
              <a:rPr lang="ar-IQ" sz="3200" dirty="0"/>
            </a:br>
            <a:r>
              <a:rPr lang="ar-IQ" sz="3200" dirty="0"/>
              <a:t>3-حجم السلطة والمسؤولية</a:t>
            </a:r>
            <a:br>
              <a:rPr lang="ar-IQ" sz="3200" dirty="0"/>
            </a:br>
            <a:r>
              <a:rPr lang="ar-IQ" sz="3200" dirty="0"/>
              <a:t>4-تسلسل الاوامر </a:t>
            </a:r>
            <a:br>
              <a:rPr lang="ar-IQ" sz="3200" dirty="0"/>
            </a:br>
            <a:endParaRPr lang="ar-IQ" sz="3200"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87</a:t>
            </a:fld>
            <a:endParaRPr lang="ar-IQ"/>
          </a:p>
        </p:txBody>
      </p:sp>
    </p:spTree>
    <p:extLst>
      <p:ext uri="{BB962C8B-B14F-4D97-AF65-F5344CB8AC3E}">
        <p14:creationId xmlns:p14="http://schemas.microsoft.com/office/powerpoint/2010/main" val="190903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IQ" sz="3600" b="1" dirty="0"/>
              <a:t>س1 فرع (أ): </a:t>
            </a:r>
            <a:r>
              <a:rPr lang="ar-IQ" sz="3600" b="1" dirty="0" smtClean="0"/>
              <a:t>عدِد </a:t>
            </a:r>
            <a:r>
              <a:rPr lang="ar-IQ" sz="3600" b="1" dirty="0"/>
              <a:t>مفاهيم الوقت واذكر واحداَ منها .</a:t>
            </a:r>
            <a:br>
              <a:rPr lang="ar-IQ" sz="3600" b="1" dirty="0"/>
            </a:br>
            <a:r>
              <a:rPr lang="ar-IQ" sz="3600" b="1" dirty="0"/>
              <a:t>فرع (ب) : ما هي اهمية الثقة بالنفس ؟ .</a:t>
            </a:r>
            <a:br>
              <a:rPr lang="ar-IQ" sz="3600" b="1" dirty="0"/>
            </a:br>
            <a:r>
              <a:rPr lang="ar-IQ" sz="3600" b="1" dirty="0"/>
              <a:t>س2 فرع (أ) : أذكر خمس نقاط من اهمية الوقت في فكر الاسلامي باختصار ؟ </a:t>
            </a:r>
            <a:br>
              <a:rPr lang="ar-IQ" sz="3600" b="1" dirty="0"/>
            </a:br>
            <a:r>
              <a:rPr lang="ar-IQ" sz="3600" b="1" dirty="0"/>
              <a:t>فرع (ب) : من عوامل الثقة بالنفس ، هي اعتناء بمظهر انيق و تحدث بصوت عالي </a:t>
            </a:r>
            <a:r>
              <a:rPr lang="ar-IQ" sz="3600" b="1" dirty="0" smtClean="0"/>
              <a:t> </a:t>
            </a:r>
            <a:r>
              <a:rPr lang="ar-IQ" sz="3600" b="1" dirty="0"/>
              <a:t>ونبرة واضحة ، </a:t>
            </a:r>
            <a:r>
              <a:rPr lang="ar-IQ" sz="3600" b="1"/>
              <a:t>تحدث </a:t>
            </a:r>
            <a:r>
              <a:rPr lang="ar-IQ" sz="3600" b="1" smtClean="0"/>
              <a:t>عنهما</a:t>
            </a:r>
            <a:r>
              <a:rPr lang="ar-IQ" sz="3600" b="1" dirty="0" smtClean="0"/>
              <a:t>. </a:t>
            </a:r>
            <a:r>
              <a:rPr lang="ar-IQ" sz="3600" b="1" dirty="0"/>
              <a:t/>
            </a:r>
            <a:br>
              <a:rPr lang="ar-IQ" sz="3600" b="1" dirty="0"/>
            </a:br>
            <a:r>
              <a:rPr lang="ar-IQ" sz="3600" b="1" dirty="0"/>
              <a:t>س3: اذكر اسباب التي تفضي الى انعدام الثقة بالنفس  باختصار ؟ </a:t>
            </a:r>
            <a:r>
              <a:rPr lang="ar-IQ" sz="3600" b="1" dirty="0" smtClean="0"/>
              <a:t/>
            </a:r>
            <a:br>
              <a:rPr lang="ar-IQ" sz="3600" b="1" dirty="0" smtClean="0"/>
            </a:br>
            <a:r>
              <a:rPr lang="ar-IQ" sz="3600" b="1" dirty="0" smtClean="0"/>
              <a:t>              </a:t>
            </a:r>
            <a:r>
              <a:rPr lang="ar-IQ" sz="3600" b="1" dirty="0"/>
              <a:t/>
            </a:r>
            <a:br>
              <a:rPr lang="ar-IQ" sz="3600" b="1" dirty="0"/>
            </a:br>
            <a:r>
              <a:rPr lang="ar-IQ" sz="3600" b="1" dirty="0"/>
              <a:t>       ملاحظة :( اجب عن سؤالين فقط ) </a:t>
            </a:r>
            <a:br>
              <a:rPr lang="ar-IQ" sz="3600" b="1" dirty="0"/>
            </a:br>
            <a:endParaRPr lang="ar-IQ" sz="3600" b="1" dirty="0"/>
          </a:p>
        </p:txBody>
      </p:sp>
      <p:sp>
        <p:nvSpPr>
          <p:cNvPr id="3" name="عنصر نائب لرقم الشريحة 2"/>
          <p:cNvSpPr>
            <a:spLocks noGrp="1"/>
          </p:cNvSpPr>
          <p:nvPr>
            <p:ph type="sldNum" sz="quarter" idx="12"/>
          </p:nvPr>
        </p:nvSpPr>
        <p:spPr/>
        <p:txBody>
          <a:bodyPr/>
          <a:lstStyle/>
          <a:p>
            <a:fld id="{E04476EE-AAAB-4955-BFAD-F91D3B2529A2}" type="slidenum">
              <a:rPr lang="ar-IQ" smtClean="0"/>
              <a:t>88</a:t>
            </a:fld>
            <a:endParaRPr lang="ar-IQ"/>
          </a:p>
        </p:txBody>
      </p:sp>
    </p:spTree>
    <p:extLst>
      <p:ext uri="{BB962C8B-B14F-4D97-AF65-F5344CB8AC3E}">
        <p14:creationId xmlns:p14="http://schemas.microsoft.com/office/powerpoint/2010/main" val="312964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txBody>
          <a:bodyPr>
            <a:normAutofit fontScale="90000"/>
          </a:bodyPr>
          <a:lstStyle/>
          <a:p>
            <a:r>
              <a:rPr lang="ar-IQ" dirty="0" smtClean="0">
                <a:solidFill>
                  <a:schemeClr val="accent3">
                    <a:lumMod val="75000"/>
                  </a:schemeClr>
                </a:solidFill>
              </a:rPr>
              <a:t/>
            </a:r>
            <a:br>
              <a:rPr lang="ar-IQ" dirty="0" smtClean="0">
                <a:solidFill>
                  <a:schemeClr val="accent3">
                    <a:lumMod val="75000"/>
                  </a:schemeClr>
                </a:solidFill>
              </a:rPr>
            </a:br>
            <a:r>
              <a:rPr lang="ar-IQ" dirty="0" smtClean="0">
                <a:solidFill>
                  <a:srgbClr val="00B050"/>
                </a:solidFill>
              </a:rPr>
              <a:t>الادارة </a:t>
            </a:r>
            <a:r>
              <a:rPr lang="ar-IQ" dirty="0">
                <a:solidFill>
                  <a:srgbClr val="00B050"/>
                </a:solidFill>
              </a:rPr>
              <a:t>يمكن فهمها: </a:t>
            </a:r>
            <a:r>
              <a:rPr lang="ar-IQ" dirty="0" smtClean="0">
                <a:solidFill>
                  <a:srgbClr val="00B050"/>
                </a:solidFill>
              </a:rPr>
              <a:t>كعلم  وفن ومهنة</a:t>
            </a:r>
            <a:r>
              <a:rPr lang="ar-IQ" dirty="0">
                <a:solidFill>
                  <a:srgbClr val="00B050"/>
                </a:solidFill>
              </a:rPr>
              <a:t>. </a:t>
            </a:r>
            <a:r>
              <a:rPr lang="ar-IQ" dirty="0">
                <a:solidFill>
                  <a:schemeClr val="accent3">
                    <a:lumMod val="75000"/>
                  </a:schemeClr>
                </a:solidFill>
              </a:rPr>
              <a:t/>
            </a:r>
            <a:br>
              <a:rPr lang="ar-IQ" dirty="0">
                <a:solidFill>
                  <a:schemeClr val="accent3">
                    <a:lumMod val="75000"/>
                  </a:schemeClr>
                </a:solidFill>
              </a:rPr>
            </a:br>
            <a:endParaRPr lang="ar-IQ" dirty="0">
              <a:solidFill>
                <a:schemeClr val="accent3">
                  <a:lumMod val="75000"/>
                </a:schemeClr>
              </a:solidFill>
            </a:endParaRPr>
          </a:p>
        </p:txBody>
      </p:sp>
      <p:sp>
        <p:nvSpPr>
          <p:cNvPr id="3" name="عنصر نائب للمحتوى 2"/>
          <p:cNvSpPr>
            <a:spLocks noGrp="1"/>
          </p:cNvSpPr>
          <p:nvPr>
            <p:ph idx="1"/>
          </p:nvPr>
        </p:nvSpPr>
        <p:spPr>
          <a:xfrm>
            <a:off x="251520" y="1268760"/>
            <a:ext cx="8640960" cy="5184576"/>
          </a:xfrm>
          <a:solidFill>
            <a:schemeClr val="accent5">
              <a:lumMod val="60000"/>
              <a:lumOff val="40000"/>
            </a:schemeClr>
          </a:solidFill>
        </p:spPr>
        <p:txBody>
          <a:bodyPr>
            <a:normAutofit fontScale="92500" lnSpcReduction="20000"/>
          </a:bodyPr>
          <a:lstStyle/>
          <a:p>
            <a:r>
              <a:rPr lang="ar-IQ" sz="3300" dirty="0" smtClean="0"/>
              <a:t>الادارة </a:t>
            </a:r>
            <a:r>
              <a:rPr lang="ar-IQ" sz="3300" dirty="0"/>
              <a:t>كعلم : تتصف الادارة بخصائص العلم وبالتالي يمكن دراستها وتعلمها وممارستها باستخدام خطوات الاسلوب العلمي. والوصول بمبادئ ادارية عامة يمكن تطبيقها على الحالات والأوضاع الادارية  </a:t>
            </a:r>
          </a:p>
          <a:p>
            <a:r>
              <a:rPr lang="ar-IQ" sz="3300" dirty="0"/>
              <a:t>الادارة كفن: الاساس في ممارسة الادارة هو المقومات والقدرة الشخصية.</a:t>
            </a:r>
          </a:p>
          <a:p>
            <a:r>
              <a:rPr lang="ar-IQ" sz="3300" dirty="0" smtClean="0"/>
              <a:t> </a:t>
            </a:r>
            <a:r>
              <a:rPr lang="ar-IQ" sz="3300" dirty="0"/>
              <a:t>نجاح بعض الشخصيات في مجال الادارة باستخدام الخبرة والحدس وليس من خلال التعليم الرسمي. </a:t>
            </a:r>
          </a:p>
          <a:p>
            <a:r>
              <a:rPr lang="ar-IQ" sz="3300" dirty="0"/>
              <a:t>الادارة كمهنة: ينظر الى الادارة كمهنة والى المديرين كممارسين </a:t>
            </a:r>
            <a:r>
              <a:rPr lang="ar-IQ" sz="3300" dirty="0" smtClean="0"/>
              <a:t>لهذه </a:t>
            </a:r>
            <a:r>
              <a:rPr lang="ar-IQ" sz="3300" dirty="0"/>
              <a:t>المهنة.</a:t>
            </a:r>
          </a:p>
          <a:p>
            <a:r>
              <a:rPr lang="ar-IQ" sz="3300" dirty="0"/>
              <a:t>  </a:t>
            </a:r>
            <a:r>
              <a:rPr lang="ar-IQ" sz="3300" dirty="0" smtClean="0"/>
              <a:t>تتضمن </a:t>
            </a:r>
            <a:r>
              <a:rPr lang="ar-IQ" sz="3300" dirty="0"/>
              <a:t>المهنة مجموعة من الخصائص التي تشمل كل من العلم والفن </a:t>
            </a:r>
          </a:p>
          <a:p>
            <a:endParaRPr lang="ar-IQ" dirty="0"/>
          </a:p>
        </p:txBody>
      </p:sp>
      <p:sp>
        <p:nvSpPr>
          <p:cNvPr id="4" name="عنصر نائب لرقم الشريحة 3"/>
          <p:cNvSpPr>
            <a:spLocks noGrp="1"/>
          </p:cNvSpPr>
          <p:nvPr>
            <p:ph type="sldNum" sz="quarter" idx="12"/>
          </p:nvPr>
        </p:nvSpPr>
        <p:spPr/>
        <p:txBody>
          <a:bodyPr/>
          <a:lstStyle/>
          <a:p>
            <a:fld id="{E04476EE-AAAB-4955-BFAD-F91D3B2529A2}" type="slidenum">
              <a:rPr lang="ar-IQ" smtClean="0"/>
              <a:t>9</a:t>
            </a:fld>
            <a:endParaRPr lang="ar-IQ"/>
          </a:p>
        </p:txBody>
      </p:sp>
    </p:spTree>
    <p:extLst>
      <p:ext uri="{BB962C8B-B14F-4D97-AF65-F5344CB8AC3E}">
        <p14:creationId xmlns:p14="http://schemas.microsoft.com/office/powerpoint/2010/main" val="92362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000"/>
                                        <p:tgtEl>
                                          <p:spTgt spid="3">
                                            <p:txEl>
                                              <p:pRg st="3" end="3"/>
                                            </p:txEl>
                                          </p:spTgt>
                                        </p:tgtEl>
                                      </p:cBhvr>
                                    </p:animEffect>
                                    <p:anim calcmode="lin" valueType="num">
                                      <p:cBhvr>
                                        <p:cTn id="4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1000"/>
                                        <p:tgtEl>
                                          <p:spTgt spid="3">
                                            <p:txEl>
                                              <p:pRg st="4" end="4"/>
                                            </p:txEl>
                                          </p:spTgt>
                                        </p:tgtEl>
                                      </p:cBhvr>
                                    </p:animEffect>
                                    <p:anim calcmode="lin" valueType="num">
                                      <p:cBhvr>
                                        <p:cTn id="5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2090</TotalTime>
  <Words>2713</Words>
  <Application>Microsoft Office PowerPoint</Application>
  <PresentationFormat>On-screen Show (4:3)</PresentationFormat>
  <Paragraphs>273</Paragraphs>
  <Slides>88</Slides>
  <Notes>3</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نسق Office</vt:lpstr>
      <vt:lpstr>جامعة صلاح الدين – كلية علوم الاسلامية   فقه الادارة  مدرس المادة  زينه‌ يوسف عيسى  </vt:lpstr>
      <vt:lpstr>مفهوم الادارة </vt:lpstr>
      <vt:lpstr> نشأة الادارة </vt:lpstr>
      <vt:lpstr> الخصائص المميزة للإدارة الإسلامية </vt:lpstr>
      <vt:lpstr>3   3-إن الإدارة الإسلامية تمارس أعمالها من خلال تقديم خدمة أو سلعة مشروعة إلى جميع الناس بلا تمييز لعرق أو لون أو لسان أو منزلة اجتماعية . 4-إن القائمين على شؤون الإدارة الإسلامية يقومون بواجباتهم على مستوى عال من المسؤولية فتصبح كل تصرفاتهم تحت سيطرة شعورهم الداخلي بأن الله تبارك وتعالى عالم بهم ، بصير بأعمالهم وهذا ما يسمى بـ ( الرقابة الذاتية )  5-إن جميع النشاطات التي تمارسها الإدارة الإسلامية تحكمها أنظمة في أصولها وفروعها منبثقة من الشريعة الإسلامية بمصادرها المتعددة. 6-إن الإدارة الإسلامية سعت إلى إشباع الحاجات المادية والروحية والنفسية والفكرية للإنسان بشكل معتدل.   </vt:lpstr>
      <vt:lpstr> اختلاف المفهوم الإسلامي للإدارة عن المفهوم الوضعي له: </vt:lpstr>
      <vt:lpstr>من حيث الوسيلة:  نجد في الإدارة الوضعية أن الفكر المكيافيلي هو السائد، فالغاية تبرّر الوسيلة، وحيث إن الغايات فيها تحكمها الشهوات فإن الوسائل المتبعة لا تحكمها ضوابط الدّين وقيمه. بينما نجد الأمر على النقيض من ذلك في الإدارة الإسلامية حيث تخضع للضوابط الشرعية، فالوسائل لها أحكام المقاصد في الشريعة الإسلامية. وعليه فإن الوسائل المتبعة يجب أن تكون مشروعة للوصول إلى الغايات المشروعة في هذه الحياة الدنيا، وهي جزء من هدف أكبر في الحياة الأخرى وهو رضا الله سبحانه وتعالى. </vt:lpstr>
      <vt:lpstr>اهمية الادارة  </vt:lpstr>
      <vt:lpstr> الادارة يمكن فهمها: كعلم  وفن ومهنة.  </vt:lpstr>
      <vt:lpstr> مدارس الإدارة  </vt:lpstr>
      <vt:lpstr>  </vt:lpstr>
      <vt:lpstr>3- الشخصية والتنظيم  انتقد (أري جيرس) المدرسة الكلاسيكية للإدارة، حيث افترض ان هناك مجموعة من المبادئ الكلاسيكية للإدارة التي لا تتفق مع شخصية الفرد وتعجز عن تحقيق حاجات المستوى الاعلى، مما يترتب على ذلك نوع من الاحباط والصراع النفسي. امثلة: -تخصص المهمة: التخصصية تعيق تحقيق الذات -تسلسل الاوامر: المراقبة والتوجيه يجعل المرؤوسين متواكلين </vt:lpstr>
      <vt:lpstr> ثالثا- المدرسة الكمية: يركز على تطبيق الاساليب الكمية لحل المشكلة الادارية وصنع القرار. رابعاً- المدارس الحديثة للإدارة، أهمها:  1- نظرية النظم.      2- نظرية الموقفة.  3- نظرية (Z).  1-نظرية النظم  تتلخص اسس النظرية في: -النظام مجموعة متداخلة من العناصر والأجزاء. وان كل نظام هو جزء من نظام اكبر . </vt:lpstr>
      <vt:lpstr>2       2- النظرية  الموقفية  لا يمكن تطبيق حلول عامة ومبادئ واحدة للحالات الادارية دون تمييز.  فليس جميع العمال مدفوعين للعمل بسبب المال بل قد يكون هناك اسباب اخرى مثل: المكانة، القبول الاجتماعي او مزيج من هذه العوامل.  3-نظرية ((Z قدم هذه النظرية ”أوجي W.Ouchi “  أمريكي من أصل ياباني، في محاولة للربط بين ممارسات الادارة في الولايات المتحدة واليابان ووضعها في اطار واحد.  أهم سمات نظرية Z):)  1-التوظيف طويل المدى.2-صنع القرار جماعيا .   3-مسئولية فردية. 4-تقييم وترقية بطيئة.  5-رقابة ضمنية.   6-مسارات وظيفية. 7-اهتمام كلي بالموظف .      </vt:lpstr>
      <vt:lpstr>وظائف الادارة </vt:lpstr>
      <vt:lpstr>المفاهيم الاساسية لعملية التخطيط  1-غرض المنظمة: ركيزة الاساسية للمنظمة والسبب في وجود المنظمة. الغرض من وجود الجامعة تقديم خدمات تعليمية. والغرض من مستشفى تقديم الرعاية الصحية. 2-مهمة المنظمة: المسار الذي يسلكه المديرون لإنجاز غرض المنظمة. 3-الهدف: ما يعمل المشروع على تحقيقه للوصول للغايات. لذا يكون الهدف اكثر تحديدا من الغاية، مثل زيادة الانتاجية .  4- الخطة: ترجمة ما تم اعتماده.  </vt:lpstr>
      <vt:lpstr> عناصر التخطيط </vt:lpstr>
      <vt:lpstr>تقسيم الخطط وفق المدى أو وفق المستوى التنظيمي:   1-خطط استراتيجية: اهداف مستقبلية عريضة مرتبطة بالمنظمة ككل تغطي فترة زمنية طويلة بغرض انجاز اهداف استراتيجية، توضع من قبل الادارة العليا. 2-خطط تكتيكية: مشتقه من الاهداف الاستراتيجية وتترجم بعبارات قابلة للقياس. توضح ما يجب القيام به لإنجاز الاهداف الاستراتيجية تركز على الاجل المتوسط. ويقوم بإعدادها الادارة المتوسطة. 3-خطط تشغيلية: اهداف مشتقه من الاهداف التكتيكية تعبر عن نتائج محددة وقابلة للقياس تركز على فترة زمنية اقل من سنة وتوضع من قبل الادارة الدنيا وتحدد ما يجب بالتفصيل. </vt:lpstr>
      <vt:lpstr>ثانياً: وضع خطة لتحقيق أهداف المؤسسة. فوائد وضع الاهداف للمنظمة:  1-تحسين مستوى الاداء. 2-توضيح النتائج المتوقعة. 3-تساعد في الرقابة. 4-زيادة الدافعية نتيجة انجاز الاهداف. أقسام الخطط: تقسيم الخطط وفق الزمن  1-خطة قصيرة الاجل: اقل من عام. 2-خطط متوسطة الاجل: أكثر من عام واقل من خمسة سنوات. 3-خطط طويلة  الاجل: أكثر من خمس سنوات.  </vt:lpstr>
      <vt:lpstr>تقسيم الخطط  وفق الاستخدام  أولاً: خطط لمرة واحدة: تهدف الى انجاز هدف محدد وبمجرد إنجازه لا يتكرر مستقبلا، وهي على نوعين: 1-خطة البرنامج  Program: يتكون البرنامج من عدة مشاريع. 2-خطة المشروع Project : تتضمن مشروعا واحدا يحقق هدفا واحدا. ثانياً: خطط مستمرة: هي خطط تهدف الى الارشاد والتوجيه المستمر لأداء انشطة المؤسسة، وتشمل: 1- السياسات Policies:مرشد عام يحدد القواعد والاطر التي تعمل من خلالها المنظمة. 2-الاجراءات Procedures: سلسلة محددة مسبقا من الخطوات المطلوب اتخاذها لمواجهة ظروف مستمرة ومتكررة. </vt:lpstr>
      <vt:lpstr> 3-القواعد  Rules:تحدد التصرفات الواجب القيام بها في ظل موقف معين. 4-الميزانياتBudgets: خطة تصاغ في شكل أرقام قد تكون مبالغ مالية أو ساعات عمل أو وحدات إنتاج، أو عدداً من الموارد البشرية المخصصة لنشاط معين خلال مدة معينة كسنة مثلاً .  خطوات عملية التخطيط  1-تحديد الاهداف 2-تحديد الموقف الحالي 3-وضع الافتراضات بشأن الظروف المستقبلة 4-تحديد البدائل والاختيار بينها 5-التنفيذ وتقييم النتائج . </vt:lpstr>
      <vt:lpstr> مفهوم التخطيط الإسلامي :  </vt:lpstr>
      <vt:lpstr>   نموذج التخطيط الإسلامي في السنة النبوية أ ) التخطيط الإسلامي في أقوال الرسول (ص):  قال (ص): ((لا يلدغ المؤمن من جحر واحد مرتين)) اتضح في هذا الحديث بعض العناصر في التخطيط الإسلامي :  ضرورة التفكير مع أخذ الحيطة والحذر ، والتعلم من الدروس التي حدثت في الماضي . (ب ) التخطيط الإسلامي في أعمال الرسول (ص) :  اولا: الفترة المكية  1-التخطيط للدعوة: أ . مرحلة الدعوة سرا :        خصائص التخطيط الإسلامي في هذه المرحلة :   1-عرض الدعوة بشكل فردي انتقائي .   2-حماية من دخل منهم في الإسلام .   3-تعليم الجيل الأول القرآن الكريم .     </vt:lpstr>
      <vt:lpstr> كان اختيارُ دار الأرقم مقرًّا لاجتماعات الرسول (ص) حيث تستبعد قريش عقدَ هذه الاجتماعات فيه لما يأتي:  1-لكون الأرقم من بني مخزوم، وهي العشيرة المنافسة لبني هاشم.  2-نظرًا لصغر سِنِّ الأرقم؛ حيث كان لا يتجاوز السادسة عشرة.  3-في الوقت نفسه لم يعلن إسلامه بعد، وبهذا سارت الخطة كما رسم لها.  ب .مرحلة الجهر بالدعوة والصبر على الأذى.  خصائص التخطيط الإسلامي في هذه المرحلة :   1-أقامة الحجة على أهل مكة بدعوتهم جميعا إلى الإسلام .   2-إتاحة الفرصة لدخول آخرين من غير أهالي مكة في الإسلام .   3-تدرج المسؤولية في التخطيط للدعوة .   4-تعويد المسلمين على الصبر والجهاد .   </vt:lpstr>
      <vt:lpstr>2-التخطيط للهجرة:   أ . الهجرة إلى الحبشة :  خصائص التخطيط الإسلامي في هذه المرحلة :   1-أن هذه الهجرة كانت ضربا من الجهاد والدعوة إلى الله .   2-كان لها تأثيرا نفسيا إيجابيا على بعض الأفراد من قريش نحو الإسلام .   3-كانت خطة مرحلية مؤقتة لهجرة أكبر ودائمة .   4-كانت دليلاً قاطعاً على دقة تخطيط الرسول (ص).   5-أظهرت مهارة الرسول ومعرفته بالبيئة السياسية المحيطة . </vt:lpstr>
      <vt:lpstr>ب . الهجرة النبوية :  خصائص التخطيط الإسلامي في هذه المرحلة :   1-السرية التامة . حيثُ لَم يَعرف بأمرِ خطةِ الهجرة إلاَّ أبو بكر وعلي بن أبي طالب، ولم يتم إبلاغهما بالخطة إلا قبل تنفيذها مباشرة   2-بذل الأسباب المادية والمعنوية اللازمة لتنفيذ خطة الهجرة على أسس علمية دقيقة :            أ-نوم علي بن أبي طالب في فراش الرسول(ص) وإيهام قريش بأنَّ الرسول لا يزال في فراشه.           ب-القيام بالترتيبات اللاَّزمة المشتملة على إعدادِ الراحلتين.          ج-استئجار دليل الطريق.          د-تكليف أسماء بنت أبي بكر بإحضار الطعام للغار في كل مساء. </vt:lpstr>
      <vt:lpstr> هـ-تضليل المشركين واستبعادهم وجودَ الرسول(ص) وصاحبه في الغار، وذلك بقيام عامر بن فهيرة مولى أبي بكر برعي الغنم قربَ مدخل الغار لمحو آثارهم وآثار إمدادهم بالغذاء والمعلومات. و-سير قافلة الرسول(ص) في طريق اتجاه معاكس تمامًا للطريق المألوف، وهكذا كان الرسول (ص) يأخذ بالتخطيط السابق مُعتمدًا على عون الله – سبحانه .     </vt:lpstr>
      <vt:lpstr>ثانياً: الفترة المدنية   1-التخطيط العمراني: أ. البناء الحسي للمساجد والدور والمساكن عن طريق :   1-بناء مسجد قباء .             2-بناء مسجد الرسول (ص).                   3-بناء بيوت أزواج الرسول (ص)                 4-بناء منازل ودور للمهاجرين .                5-بناء منازل القبائل المهاجرة . ب. البناء المعنوي لعمارة المساجد والدور والمساكن وذلك عن طريق :        1-جعل المسجد ملتقى المسلمين .   2-إتخاذ المسجد دارا للشورى ومقرا لاستقبال الرسل ووفود القبائل</vt:lpstr>
      <vt:lpstr>3-جعل المسجد محكمة للقضاء والفصل بين المتخاصمين والمتنازعين .     4-إتخاذ المسجد مقرا لقيادة الجيوش الإسلامية . 2-التخطيط السياسي والاداري:  وقد تجلى ذلك واضحا في” دستور المدينة ” حيث أوضح عدة أمور سياسية وإدارية واجتماعية منها :    1-أن المسلمين أمة واحدة .   2-يقف ضد من يسعى إلى نشر أي عدوان أو فساد بينهم .   3-أن المسلمين بعضهم موالي بعض دون الناس .   4-عند الاختلاف في أي أمر فإن مرده إلى الله وإلى الرسول(ص) . </vt:lpstr>
      <vt:lpstr>3-التخطيط العسكري:    وتتجلى جوانب التخطيط الإسلامي فيما يلي :   1-الشورى والمشاركة الإيمانية .  2-التحري والدقة في جمع المعلومات اللازمة .  3-بذل الأسباب المادية حسب الإمكانيات المتاحة بشرية أو مادية .   4-ترسيخ الجانب العقدي والإيماني في النفوس بالالتزام بتقوى الله عز وجل .    </vt:lpstr>
      <vt:lpstr> إدارة الذات </vt:lpstr>
      <vt:lpstr>               •كيف تكتسب الثقة بنفسك؟  •كيف تنظم وقتك؟         •كيف تسيطر على ذاتك؟   •كيف تحدد أهدافك ؟       •كيف تتقن فن التركيز؟              •كيف تفكر بطريقة صحيحة؟    •كيف تتخذ قراراتك؟    •كيف تقوي ذاكرتك؟            •كيف تحافظ على صحتك؟ •كيف تكسب الآخرين وتقيم معهم علاقات ناجحة؟  الهدف منها:   توازن بين أدوارك ومسئولياتك وأهدافك في الحياة.  </vt:lpstr>
      <vt:lpstr> مفهوم إدارة الذات : أنه يعني ببساطة تعظيم استخدام مهاراتنا لتحقيق أهدافنا .ويتم هذا التعظيم عن طريق ثلاث خطوات :  1-افهم وجهة نظرك عن نفسك اسأل نفسك إلى أي مدى تسيطر على : نفسك ووظيفتك ومرؤوسيك ورؤسائك وزملائك وزوجتك   2- حدد أهدافك بوضوح  واسأل هل أنت قادر على تحديد: أهم الأشياء التي تحبها والتي تود تحقيقها وأهم القيم وأهم ما تعتز به ثم عليك أن تحقق أهدافك بحيث تكون واضحة ومكتوبة وواقعية قابلة للقياس ولها أهداف زمنية ثم ما تعتز به     3-حدد صفاتك الشخصية وذلك عن طريق أن تسأل نفسك :هل أنت حاسم ؟ هل أنت متقبل للآخرين؟ هل غايتك تبرر الوسيلة التي تستخدمها ؟هل أنت ذو مركز تحكم داخلي وخارجي ؟ هل أنت ذو شخصية هادئة أم متسرعة ؟ </vt:lpstr>
      <vt:lpstr>صناعة الذات قبل إدارة الذات:  وها هنا تبرز مشكلة ضخمة عند كثير ممن بدؤا مراراً في السير على درب إدارة الذات، وكلما حاولوا ممارسة بعض فنونها عادوا القهقري بعد أن لم يظفروا بنتيجة ملموسة مع نفوسهم، إنه من السهل جدًا على سبيل المثال أن أقول لك: إذا أردت أن تنظم يومك فعليك في كل صباح أن تدون أعمالك ومهماتك في ورقة، ثم توزع أوقات يومك على تلك الواجبات، وكلما أنجزت عملاً منها فقم بإسقاطه من تلك الورقة .. إلخ. وكلنا حاولنا هذا من قبل وفشلنا في الاستمرار عليه بل تحقيقه لمرة واحدة فقط وقس على ذلك في سائر فنون الفاعلية وإدارة الذات. </vt:lpstr>
      <vt:lpstr>ويؤيد علماء النفس ذلك فيقولون:  إن كل إنسان يولد وفي تكوينه بذور النبوغ والعبقرية، والكفاءة والفاعلية، ويتوقف نمو هذه البذور أو موتها على نوع التربية والرعاية التي يتلقاها الإنسان من أسرته وبيئته ومجتمعه. ونلخص مما سبق أن حل هذه المشكلة يكمن أولاً في أن نعيد تلك النفوس إلى فطرتها ونزيح عنها ركام سنين من الصياغة السلبية التي تملأ طريقها نحو الإنجاز والفاعلية بالعوائق والعراقيل، وإلا فكيف نتقن فنون إدارة الذات ونحن أصلاً نفتقر إلى تلك الذات السوية، القادرة على تشرب تلك الفنون، ولهذا فلا بد أولاً من أن نرفع هذا الشعار: 'صياغة الذات قبل إدارة الذات'. </vt:lpstr>
      <vt:lpstr> قواعد قيادة وإدارة الذات :          1.مؤامة الظاهر مع الباطن 2.الشخصية السوية   3.القدرة على التغيير التغيير : هو عملية تحول من واقع نعيشه إلى حالة نرغب فيها... •طور مهاراتك وتعرف على أخطائك عندما تستطيع أن تفكر بإيجابية.... الأهم هو طريقة نظرك إلى ذاتك وقدراتك 4.التصورات الذهنية التصورات الذهنية (ما أراه)---الإجراءات (ما أعمله) السلوك ما احصل عليه من نتائج...... 5.تحمل المسئولية 6.حرية اتخاذ القرار(تحمل المسئولية والمبادرة)  </vt:lpstr>
      <vt:lpstr>منظومة النجاح والفاعلية         1.كن إيجابيًا وخذ بزمام المبادرة  2. ابدأ وأهدافك واضحة لك         3. رتب أولوياتك وقدم الأهم فالمهم                     4. فكر في المنفعة المشتركة لجميع الأطراف                      5. حاول أن تفهم الآخرين قبل أن تتحدث إليهم             6. اعمل للمجموع وتعاون مع الآخرين 7. جدد قدراتك باستمرار ....  </vt:lpstr>
      <vt:lpstr>منظومة الفشل والسلبية:            1. كن سلبيًا متواكلاً عديم الشعور بالمسئولية. 2. قم بأعمال كثيرة لا تدري لها هدفًا.           3. كن فوضويًا واعمل ما تشاء وقتما يحلو لك.             4. كن أنانيًا يهمه أن يكسب ولو خسر الآخرون.      5. لا يهم أن تفهمهم بل المهم أن يسمعوك. 6. اعمل لنفسك لا مع الآخرين.........               7. ارضَ بواقعك ولا تحاول أبدًا أن ترتقي بنفسك.  </vt:lpstr>
      <vt:lpstr>• معايير الهدف الذكي          1. واضح ومحدد      2.قابل للقياس        3.قابل للتطبيق 4.واقعي 5.مؤقت </vt:lpstr>
      <vt:lpstr>مهارات التحفيز الذاتي:  الحافز هو مجموعة من العمليات تتضمن:  1.إثارة السلوك : الرغبة.                   2.توجيه السلوك ( بذل مزيد من الجهد).                      3.تعزيز السلوك (المثابرة على بذل الجهد). أنواع التحفيز:  • داخلي : وهو عملية الفكرية والنفسية التي تدفع للقيام بعمل ما بحافز داخلي .   • خارجي : وهو مجموعة عوامل التي تؤثر على شخص لكي يدفعه الى انجاز اعمال بحافز خارجي. </vt:lpstr>
      <vt:lpstr>كيف تحفز نفسك؟              1.حدد هدفك الأساسي بوضوح           2.ذكر نفسك بأهمية الموضوع 3.حدد نقاط القوة لديك     4.حدد نقاط الضعف لديك   5.قسم العمل الى أجزاء      6.ضع لنفسك جدولا زمنيا     7.كافئ نفسك على النجاح                         8.ابحث عن مصادر للاستمتاع في مهمتك     9.لا تترك للإحباط مجالا 10.احذر من التسويف.    </vt:lpstr>
      <vt:lpstr>     ما هي معوقات التحفيز؟                1.الشعور بالإحباط عند أي تعثر      2.السهر والإجهاد النفسي    3.عدم تقدير الفرد لذاته 4.التسويف           5.تأثير الزملاء غير الجادين       6.عدم وجود جدول زمني           7.العوامل النفسية مثل الأرق        8.عدم وجود خطة او هدف 9.ضعف الثقة بالنفس </vt:lpstr>
      <vt:lpstr>  الثقة بالنفس  </vt:lpstr>
      <vt:lpstr>مظاهر الثقة بالنفس    1- الاطمئنان بالنفس .  2- التفاؤل الإيجابي   مثل قول شاعر : صبَّحته عند المساء فقال لي      أتهزأ بقدري أم تريد مزاحًا فأجبته  إشراق وجهك غرَّني     حتى توهمت المساء صباحًا 3- المبادرة والإقدام .  4- السيطرة على المواقف الحياتية </vt:lpstr>
      <vt:lpstr>أهمية الثقة بالنفس   1- إقامة علاقة ايجابية.  2- تخلص من الشعور بعدم الأمان.  3- تحسين القدرة على اتخاذ القرارات الصحيحة المناسبة للشخص، وأداء الأعمال بشكل متقن. 4- تطور الذات والقدرة الإنتاجية والعزيمة والإصرار.  5- تمنح الشعور بالسعادة. </vt:lpstr>
      <vt:lpstr> انواع الثقة بالنفس  هناك عدة انواع من الثِّقة بالنفس وهي : 1. الثِّقة الجوهرية: وهي المتصلة بكيان الشَّخص، وهذا النَّوع من الثِّقة يحتاجه الإنسان في كلِّ وقت وفي جميع الظُّروف، وهذه الثِّقة ضرورية لكلِّ إنسان مهما كان الموقف بسيطًا، فلو طلب من إنسان مثلاً أنْ يتعلم علمًا من العلوم، وليكن الحاسب الآلي، ورفض أنْ يتعلم متذرع  بأنَّه لا يعرف هذا العلم ويصعب عليه تعلمه، فهذا الإنسان فاقد للثِّقة الجوهرية بنفسه، ولكنه لو قال إنَّه لا يستطيع الآن، ويحتاج إلى وقت حتى يتمكن من تعلمه، فهذا الشَّخص قد تهتز ثقته لفترة قصيرة، ولكنه مع الممارسة والتَّعود يمكن أنْ يثبت نفسه. </vt:lpstr>
      <vt:lpstr>2.الثِّقة الموقفة: وهذه تتعلق بالمواقف الاجتماعية التي يجابهها الشَّخص. . 3.التَّأنيب الذات  السَّلبي والإيجابي:                                    أهمية هذا الموضوع تكمن في أنَّ التَّأنيب السَّلبي والإيجابي، هو النَّافذة التي يدخل منها الإنسان إلى نفسه ويخاطبها، فإمَّا أنْ يكون سلبيًا مع نفسه فيذمها ويحطمها مع أنَّها أقرب الأشياء إليه، فتصبح أكره الأشياء إليه، وهذا ما يعرف بالتَّأنيب السَّلبي الذي يجب علينا تغييره إلى التَّأنيب الإيجابي والذي يعني أنْ نخاطب أنفسنا، ونصححها، ونطورها به.  </vt:lpstr>
      <vt:lpstr> عوامل تقوية ثقة بالنفس   هناك عدة عوامل التي تفضي الى ثقة بالنفس وهي مصدر الهام في ادارة الذات وهي : 1.الإيمان بالله: على الإنسان  أن يؤمن بالله سبحانه وتعالى الذي أبدع في خلقه، ومادام قد أبدع فقد أوجد فيك أيها الإنسان الكثير من الخير والقوة، التي لو نظرت إليها إيجابياً لوجدتها كثيرة، وحمدت الله عليها وهذا مصداقاً لقول الله سبحانه وتعالى: {وإن تعدوا نعمة الله لا تحصوها}.  2.زيادة الصِّلة بالله: من أهم العوامل التي تساعد على الثِّقة بالنَّفس، زيادة صلتك بالله سبحانه وتعالى إيماناً، و ثقة به، واتكالاً عليه في كلِّ أمورك. </vt:lpstr>
      <vt:lpstr>3- الإيمان بالقدر: من أهم العوامل التي تساعد على بناء الثِّقة بالنَّفس، لأنَّ الإنسان كلَّما آمن بالقدر، وأنَّ كلَّ ما يحدث له من مصائب وابتلاءات قد كتبها الله عليه، فإنَّ هذا يمنع الإنسان من اهتزاز شخصيته، فتظل متماسكة في جميع الظُّروف والأحوال.  4- وضع الاهداف :عندما نضع أهدافًا وننفذها، تزيد ثقتنا بنفسنا مهما كانت هذه الأهداف، سواء على المستوى الشخصي، أو على صعيد العمل، ومهما كانت صغيره تلك الأهداف </vt:lpstr>
      <vt:lpstr>تعريف الوقت لغةً واصطلاحاً  </vt:lpstr>
      <vt:lpstr>مفهوم الوقت </vt:lpstr>
      <vt:lpstr>‌ج- الوقت الاجتماعي. وهو الوقت الذي معاييره الاحداث الاجتماعية الهامة كهجرة الرسول - صلى الله عليه وسلم – او ميلاد السيد المسيح – عليه السلام – او نشوب الحرب العالمية كالحرب العالمية الاولى عام 1916 او الحرب العالمية الثانية عام 1939 وغيرها من الاحداث الهامة  والتي تختلف من مجتمع الى آخر. ‌د- الوقت النفسي. وهو شكل من اشكال الشعور الداخلي وادراك الانسان لذاته ويعتمد بشكل رئيسي على طبيعة الحدث الذي يكون فيه الفرد وحالته النفسية وهذا يعني ان الزمن يمر ببطء شديد وتبدو الدقائق ساعات عندما يكون الحدث صعباً او خطراً والعكس صحيح ان كان الحدث مريحاً سعيداً، وهو مقياس ذاتي فردي غير موضوعي.  </vt:lpstr>
      <vt:lpstr>ه - الوقت الميتافيزيقي. وهو وقت الظواهر الميتافيزيقية او عالم ما وراء الطبيعة ولا نعلم عن هذا الوقت الشيء الكثير سوى ما ورد في الكتب السماوية عن يوم القيامة (الحساب) والخلود، والازل، والابدية، وغيرها. وقد اهتم الانسان منذ القدم بالوقت وتعقب النجوم والكواكب لارتباطها المباشر بحياته اليومية من زراعة وتجارة وسفر ويؤكد ذلك الاهتمام اختراع الانسان للعديد من وسائل تقدير الوقت، مثل:-  الساعة الشمسية، الساعة المائية، ساعات اليد، الساعة الميكانيكية وغيرها.</vt:lpstr>
      <vt:lpstr>اهمية الوقت </vt:lpstr>
      <vt:lpstr>3 3- وتكمن اهمية الوقت ايضاً في انه محدد بـ(24) ساعة في اليوم الواحد، وبـ(168) ساعة في الاسبوع وبـ(8760) ساعة في السنة الواحدة وان أي جزء منه اذا مضى فقد مضى الى الابد ولا يمكن استرجاعه .   4- والوقت بعد من بعدي وجود الإنسان وهما المكان والزمان ويتغلغل مفهومه في كل مناحي الحياة المختلفة ومجالاتها وهي:- المجال المهني(مجال العمل) ، والمجال الاجتماعي، والمجال الروحي ، والمجال الفكري والعقلي، والمجال الترويحي، ومجال الأسرة ، ومجال الجسم، والمجال الاقتصادي(المالي)، وتختلف اهمية الوقت باختلاف العناصر التالية :-  </vt:lpstr>
      <vt:lpstr>‌أ- الظروف الاجتماعية:- وتشمل الاختلافات الرئيسة في العادات والتقاليد والمعتقدات والأعراف ومستوى الخدمات الصحية والاجتماعية المتوفرة وما يترتب عليها من ارتفاع متوسط عمر الفرد ونظرته للحياة. ‌ب- الظروف الاقتصادية:- وتشمل المستوى الاقتصادي لأي مجتمع ومعدل دخل الفرد وسبل إنفاقه والسلوك الاقتصادي للفرد والمجتمع ، والمجتمعات التي تتمتع بمستوى اقتصادي مرتفع يلقى فيها الوقت اهتماماً اكبر من غيرها. ‌ج- المستوى التعليمي:- ويشمل درجة التطور التعليمي في المجتمع كنسبة الأمية، والأعداد في مراحل الدراسة المختلفة ، ونسبة حملة الشهادات العليا وعليه فالمجتمعات التي تتمتع بمستويات تعليمية مرتفعة تعطى اهتماماً اكبر بالوقت. </vt:lpstr>
      <vt:lpstr>5- ونظراً لاختلاف الأفراد والمجتمعات والشعوب في نظرتها لقيمة الوقت وخطورته وأهميته ومفهومه نجد ان المجتمعات المتقدمة تعطي اهتماماً كبيراً وعناية وحرصاً على توزيع الوقت في سبيل تحقيق الأهداف العامة والخاصة، ونلاحظ أيضا اهتمام الفرد الغربي بالوقت وقيمته اكثر من اهتمام الفرد الشرقي، ويقل هذا الاهتمام والحرص في المجتمعات النامية او الأقل تقدماً   6 - وتكمن أهمية الوقت في كونه ذى علاقة وطيدة بإنتاجية الأفراد والمؤسسات والشركات في القطاع العام او الخاص إذ يعتبر أحد أهم وابرز العناصر بالإضافة إلى التكلفة والجهد.  </vt:lpstr>
      <vt:lpstr>7- وكما يقول دركر(Drucker ,1967:P25) ان الشخص الذي لا يستطيع إدارة وقته لا يستطيع إدارة شيء آخر ،وإدارة الوقت لا تقتصر على الإداريين دون غيرهم او على العمل الإداري دون غيره فالجميع مطالبون بإدارة وقتهم بشكل فعال بحيث يحقق الشخص اقصى فائدة ممكنة في نشاطاته او أعماله المطروحة. </vt:lpstr>
      <vt:lpstr>مفهوم إدارة الوقت </vt:lpstr>
      <vt:lpstr>3- إدارة الوقت ليست وسيلة لتوفيره، فالافراد يستعملون الوقت وفقاً لاولوياتهم وخططهم والاستعمال الفعال للوقت يعني انجاز الفرد للاعمال المهمة واستمتاعه ايضاً بنشاطات تسر النفس، فالوقت ثمين ولا يجوز اضاعته او هدره . 4- وقد تعددت اراء الكتاب حول إدارة الوقت فيقول دركر (Drucker):- الوقت هو اندر المصادر واذا لم تتمكن من ادارته فلن تتمكن من إدارة شيء آخر ويقــــول اتكنسون (Atkinson) ان إدارة الوقت هي مفتاح الإدارة الفعاله (Atkinson,1990:P7) وتعرف إدارة الوقت على انها (احدى العمليات التي تستطيع بها ان تنجز الاهداف والمهام التي تمكنك من ان تكون فعالاً في عملك، ويقول الكاتب (Weren K. Schilit) ان إدارة الوقت تعني الكفاءة وانها لا تقدم اجابات محددة وانما تقدم الوقت الذي يحتاج اليه المديرون لحل مشكلات تنظيمية معقدة، ومفتاح إدارة الوقت هو ان تستطيع السيطرة على وقتك وادارته بدلاً من ان تستسلم له.</vt:lpstr>
      <vt:lpstr>5- إن إدارة الوقت تعني : -    1- تنظيم اعظم واهم مصدر الا وهو الوقت. 2- جعل العمل اكثر فاعلية .  3- السيطرة والتحكم بالوقت خلال مرحلة التخطيط والتنظيم. 4- تعلم الطرق السليمة للتحكم في الوقت ، من اجل تطبيق افكار جديدة وفاعلة . 6 – عليه فان إدارة الوقت تعد اسلوباً شخصياً يمكن من خلاله للفرد ان يستثمر وقت عمله ووقته الخاص بشكل فعال من خلال تحديد مصادر ضياع الوقت ومن ثم المعوقات وبعد ذلك وضع السبل الكفيلة للقضاء على أسباب الضياع تحقيقاً للاستخدام والاستغلال الأمثل له .</vt:lpstr>
      <vt:lpstr> الوقت في الفكر الاداري </vt:lpstr>
      <vt:lpstr> 2- وتتمثل دراسة الحركة والزمن في تحليل او تقسيم العمل الى جزيئات بسيطة بحيث يتم تحديد حركتها الاساسية والزمن الذي يستغرقه ، ثم تحديد افضل طريقة لاداء العمل بهدف زيادة الانتاجية بأقل تكلفة واقصر وقت ممكن.   </vt:lpstr>
      <vt:lpstr>3. وبالرغم من مساهمة تايلور ( (Taylorالكبيرة فانها لم تعبر عن المفهوم الحديث لادارة الوقت ،فقد كانت محاولات تايلور واتباعه تركز على هدف رئيسي هو زيادة الانتاج والارباح من خلال زيادة فاعلية الادارة التنفيذية  وخاصة في النواحي الانتاجية للعمل حتى ظهرت المدارس الادارية الاخرى والتي اخذت سلبيات الادارة العلمية ، وحاولت التركيز على فعالية المنظمة بشكل عام.  </vt:lpstr>
      <vt:lpstr>4- وقد بدأ التركيز على موضوع ادارة الوقت بالمفهوم الشامل والمتعارف عليه حالياً في اواخر الخمسينات ومطلع الستينات من القرن العشرين وقد كانت اول محاولة في هذا المجال  للكاتب جيمس ماكي (James Mackey) عام 1958 حيث وضع كتابـــــه ادارة الوقت (The Management  of Time) وبدأت بعد ذلك تظهر الكثير من الابحاث والكتب والمقالات والدراسات حيث جاءت المدرسة السلوكية لتهتم بالإنسان وسلوكه ومشاعره وعلاقته بالآخرين اثناء وبعد العمل. </vt:lpstr>
      <vt:lpstr>5- وفي دراسة اجريت فقد طرح سؤال ما هو الشيء الاطول والاقصر في وقت واحد والاسرع والابطأ معاً والذي نعمله جميعاً ثم نأسف عليه، ولا شيء يمكن ان يتم بدونه، انه يبتلع كل ما هو صغير ،وينمي كل ما هو عظيم؟ والجواب: انه الوقت ، الوقت هو الاطول لانه قياسا للخلود، وهو الاقصر لانه ليس فينا من يملك الوقت اللازم لانجاز كل اعماله وهو الاسرع بالنسبة للسعداء والابطاء بالنسبة للتعساء ،ولا يمكن عمل شيء بدونه لانه هو المسرح الوحيد الذي نعيش فيه ، انه مادة الحياة ، يبتلع في طي النسيان كل تافه، وينمي كل ما هو عظيم، ان قتل الوقت لا يعد جريمة عادية انه اغتيال متعمد فإذا كان لزاماً على المرء ان يقتل الوقت فلماذا لا يقتله استغلالاً حتى الموت. </vt:lpstr>
      <vt:lpstr>الوقت في الفكر الاسلامي </vt:lpstr>
      <vt:lpstr>  قال رسول الله صلى الله عليه وسلم ( اغتنم خمساً قبل خمس شبابك قبل هرمك، وصحتك قبل سقمك، وغناك قبل فقرك، وفراغك قبل شغلك، وحياتك قبل موتك) . وهذه دعوة الى الحرص الدائم على استغلال الوقت في كل مجال من مجالات الحياة والمقصود من هذا استغلال وقت الشباب بطاقاته المتدفقة قبل زحف وقت الشيخوخة وضعف الهمة ووقت الصحة والحيوية قبل مداهمة الزمن وضعف العزيمة .     </vt:lpstr>
      <vt:lpstr>3- ولكن يجب ان ننوه الى ان قيمة الوقت والاهتمام بها ليست غريبة عند الاسلام، بل هي اسلامية قبل ان يمارسها الغرب باسلوب متقدم يثير دهشتنا ويحوز على اعجابنا بهم وبأعمالهم فلقد ورد عن قيمة الوقت في القرآن الكريم آيات كثيرة فقال تعالى والليل اذا يغشى والنهار اذا تجلى " سورة الليل الايتان  1-2" كما اقسم الله تعالى بأجزاء من الزمن فقال تعالى  والفجر وليال عشر والشفع والوتر "الفجر الايتان1-2" وقال تعالى  اذا الرسل اقتت لاي يوم اجلت ليوم الفصل "المرسلات الايات 11،12،13" وقال تعالى والعصر العصر الاية "1" وقال تعالى  والضحى والليل اذا سجى الضحى الاية "1" </vt:lpstr>
      <vt:lpstr>4- وقد ربط الاسلام اداء الشعائر الدينية باوقات منظمة ومحددة تنظيماً لحياة الانسان والتزاماً بالوقت واستثماراً له فقال تعالى ان الصلاة كانت على المؤمنين كتاباً موقوتاً النساء"الاية 103 ، وكذلك ارتبطت فرائض الصوم والزكاة، والحج بمواقيت محددة كل عام ويجب ان تؤدى في موعدها قال تعالى  شهر رمضان الذي انزل فيه القرآن هدى للناس البقرة الاية "185" وقال تعالى  واذن في الناس بالحج يأتوك رجالاً وعلى كل ضامر يأتين من كل فج عميق."الحج الاية 27" </vt:lpstr>
      <vt:lpstr>5- ومن الادلة على اهتمام المسلمين الكبير بالوقت ان الحسن البصري عبر بقوله البليغ" ما من يوم ينشق فجره الا وينادي يا ابن آدم انا خلق جديد وعلى   عملك  شهيد فتزود مني فاني اذا مضيت لا اعود الى يوم القيامة) ولقد روي عن ابن عباس رضي الله عنهما ان رسول الله (ص) قال (نعمتان مغبون فيهما كثير من الناس الصحة والفراغ) ،كما ذكر ابن القيم الجوزي في كتاب (الحدائق) ان حكيماً كان يقول: (اعز الاشياء شيئان قلبك ووقتك فاذ اهملت قلبلك وضيعت وقتك فقد ذهبت منك الفوائد وفقدت اعز الاشياء لديك). ومن كلام ابن القيم في الوقت قوله(الوقت ينقضي بذاته، منصرم بنفسه فمن غفل تصرمت اوقاته، وعظم فواته، واشتدت حسراته فكيف حاله اذا علم عند تحقق الفوت مقدار ما ضاع اوطلب تناول الفائت ،وكيف يرد). </vt:lpstr>
      <vt:lpstr>6- وعن عمر بن عبدالعزيز انه قال( ان الليل والنهار يعملان فيك، فاعمل فيهما). ويقول الحسن البصري في ذلك ( يا ابن ادم انما انت ايام مجموعة كلما ذهب يوم ذهب بعضك) وعن طاهر بن الحسين انه بعث الى ابنه عبدالله عندما ولاه المأمون الرقة ومصر كتاباً ورد فيه: وانظر عمالك الذين بحضرتك وكتابك فوقت لكل رجل منهم في كل يوم وقتاً يدخل عليك فيه بكتبه ومؤامراته( استشاراته) وما عنده من حوائج عمالك وامور الدولة ورعيتك ثم فرغ لما يورد عليك من ذلك سمعك، وبصرك، وفهمك وعقلك وكرر النظر فيه والتدبر له…… )  ولعل في هذه الاحاديث ما يكشف عن دلالات عميقة في ابراز مفهوم الوقت كعنصر حاسم في حياة الانسان. </vt:lpstr>
      <vt:lpstr>انواع الوقت </vt:lpstr>
      <vt:lpstr>3- الوقت الانتاجي :Productive Time هذا النوع من الوقت يمثل الفترة الزمنية التي تستغرق في تنفيذ العمل الذي تم التخطيط له في الوقت الابداعي والتحضير له في الوقت التحضيري ولزيادة فاعلية استغلال الوقت يجب على الاداري ان يوازي ما بين الوقت المستغرق في الانتاج والوقت الذي يقضي في التحضير والابداع والتخطيط، ويقصد به ايضا اتباع ما يعرف بالوقت المبرمج، والتعرف على جميع الامور المتعلقة بالحصول على الوقت المثالي في العمل. </vt:lpstr>
      <vt:lpstr>4- الوقت غير المباشر : Over Head Time هذا النوع من الوقت يخصص للقيام بالاعمال والنشاطات الفرعية غير المتخصصة والتي لها تأثير واضح على العمليات الانتاجية وعلى مستقبل المنظمة وعلى علاقتها مع الاخرين كمسؤولية المنظمة الاجتماعية وارتباط المسؤولين فيها بمؤسسات وهيئات عديدة في المجتمع وحضور الاداري لندوات او دعوات او افتتاح لمؤسسات اخرى </vt:lpstr>
      <vt:lpstr>بالاضافة الى ما ذكر  اعلاه هناك نوعان آخران من الوقت ذكرهما بعض الكتاب :  1- الوقت المسيطر عليه . وهذا يعني ممارسة العمل بدون معوقات او مقاطعات من قبل الاخرين . 2- وقت الاستجابة. وهذا يعني الوقت الغير  مسيطر عليه ويستغرق في الرد على مقاطعات الاخرين التي تعيق العمل وتؤخر الانجاز . 4- كما قسم فيردربير(Ferderber) الوقت الى قسمين هما:-  أ- الوقت الذي يمكن التحكم به. وهو الذي يتحكم به الاداري شخصياً . ب- الوقت غير القابل للتحكم به . وهو الذي يخضع لمطالب المدير المباشر، ونادراً ما يمكن تنظيمه</vt:lpstr>
      <vt:lpstr>خصائص الوقت </vt:lpstr>
      <vt:lpstr> 2. الوقت مورد نادر لا يمكن تجميعه او تفويضه ، ولما كان ما مضى منه لا يعود فهو انفس ما يملك الانسان . 3. الوقت لا يمكن تخزينه ولا يمكن احلاله وهو يتخلل كل جزء من اجزاء العملية الادارية . 4. الوقت لا يمكن شراءه او بيعه او تأجيره. 5. الوقت لا يمكن سرقته، وتوفيره او اقتراضه. 6. الوقت لا يمكن مضاعفته او تصنيعه او تغييره، وكل ما يملك الانسان فعله هو ان يقضيه وفق معدل محدد مقداره (60ثانية /دقيقة). 7. الوقت مورد محدد يملكه جميع الناس بالتساوي.   </vt:lpstr>
      <vt:lpstr>8. الوقت للإنسان  نبض حياته، وقطب رحاها، واطار دنياه في رواحه ومغداه ورصيد عمره ، وحسيب اجله ، ونطاق معاشه، عسره ويسره، ودرب معاده، قصيه ودنيه . 9. الوقت لا يحترم احداً فلا يمكن لأحد تغييره او تحويله بغض النظر عما يريد تحقيقه. </vt:lpstr>
      <vt:lpstr>   استراتيجيات ادارة الوقت.  1- لا تختلف وسائل ووظائف ادارة الوقت عن غيرها من وسائل ووظائف ادارة عناصر الانتاج الاخرى اذ تتطلب تحضير وتخطيط وتنظيم ومتابعة لطريقة استثمارنا للوقت المتاح الا ان اهمية ادارة الوقت تبرز عن طريق ادارتنا للوقت وتؤثر بشكل مباشر في ادارتنا لبقية عناصر الانتاج .  2- وتعتمــد كفــــاءة ادارة الوقــــت على عـــدة عناصر اهمها:-  أ- ادراك المدير لقيمة الوقت واهميته وتحديد الوقت الضائع منه. ب- معرفة المدير بالوسائل والمهارات اللازمة لادارة الوقت. ج- استخدام المدير لهذه الوسائل والمهارات في ادارة الوقت.  </vt:lpstr>
      <vt:lpstr>PowerPoint Presentation</vt:lpstr>
      <vt:lpstr>PowerPoint Presentation</vt:lpstr>
      <vt:lpstr>2-التنظيم  ((Organizing </vt:lpstr>
      <vt:lpstr>- وإدارة الوقت ليست وسيلة لتوفيره، فالأفراد يستعملون الوقت وفقاً لأولوياتهم وخططهم والاستعمال الفعال للوقت يعني انجاز الفرد للأعمال المهمة واستمتاعه ايضاً بنشاطات تسر النفس، فاذا اعتبر الوقت مصدراً شحيحاً فان ادارته تصبح من الاهمية بمكان ، فالوقت ثمين ولا يجوز اضاعته او هدره.   - وقد تعددت اراء الكتاب حول إدارة الوقت فيقول(Drucker):- الوقت هو اندر المصادر واذا لم تتمكن من ادارته فلن تتمكن من إدارة شيء آخر ويقــــول اتكنسون ((Atkinson  ان إدارة الوقت هي مفتاح الإدارة الفعالة وتعرف إدارة الوقت على انها (احدى العمليات التي تستطيع بها ان تنجز الاهداف والمهام التي تمكنك من ان تكون فعالاً في عملك  ، ويقول الكاتب (Weren  K. Schilit) ان</vt:lpstr>
      <vt:lpstr>  - إدارة الوقت تعني الكفاءة وانها لا تقدم اجابات محددة وانما تقدم الوقت الذي يحتاج اليه المديرون لحل مشكلات تنظيمية معقدة، ومفتاح إدارة الوقت هو ان تستطيع السيطرة على وقتك وادارته بدلاً من ان تستسلم له.  - ان إدارة الوقت تعني : -  ‌أ- تنظيم اعظم واهم مصدر الا وهو الوقت. ‌ب- جعل العمل اكثر فاعلية. ‌ج- السيطرة والتحكم بالوقت خلال مرحلة التخطيط والتنظيم. ‌د- تعلم الطرق السليمة للتحكم في الوقت ، من اجل تطبيق افكار جديدة وفاعلة .  – عليه فان إدارة الوقت تعد اسلوباً شخصياً يمكن من خلاله للفرد ان يستثمر وقت عمله ووقته الخاص بشكل فعال من خلال تحديد مصادر ضياع الوقت ومن ثم المعوقات وبعد ذلك وضع السبل الكفيلة للقضاء على أسباب الضياع تحقيقاً للاستخدام والاستغلال الأمثل له .  </vt:lpstr>
      <vt:lpstr>  2-التنظيم غير الرسمي وهو مجموعة من العلاقات التي تنشأ و تستمر بين العاملين بسبب وجودهم في مكان واحد للعمل واشتراكهم في أهداف ومشكلات متشابهة .  الخصائص الرئيسة:        1- وجود هدف مشترك 2-هرمية السلطة 3-تقسيم العمل 4-تنسيق الجهود  اهمية وظيفة التنظيم  1-تركيز الجهود لربط الانشطة بأهداف المنظمة 2-المساعدة في القيام ببقية الوظائف الادارية  </vt:lpstr>
      <vt:lpstr>3-توضيح كيفية تدفق العمل 4-انشاء قنوات الاتصال داخل المنظمة ومع بيئتها 5-تقديم الارشادات اللازمة لتوجيه جهود الافراد 6-تجنب الازدواجية في العمل  القواعد الرئيسة لعملية التنظيم  1-تقسيم العمل 2-نطاق الاشراف 3-حجم السلطة والمسؤولية 4-تسلسل الاوامر  </vt:lpstr>
      <vt:lpstr>س1 فرع (أ): عدِد مفاهيم الوقت واذكر واحداَ منها . فرع (ب) : ما هي اهمية الثقة بالنفس ؟ . س2 فرع (أ) : أذكر خمس نقاط من اهمية الوقت في فكر الاسلامي باختصار ؟  فرع (ب) : من عوامل الثقة بالنفس ، هي اعتناء بمظهر انيق و تحدث بصوت عالي  ونبرة واضحة ، تحدث عنهما.  س3: اذكر اسباب التي تفضي الى انعدام الثقة بالنفس  باختصار ؟                        ملاحظة :( اجب عن سؤالين فقط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صلاح الدين – كلية علوم الاسلامية   فقه الاداري   مدرس المادة  محمد فخرالدين محمد</dc:title>
  <dc:creator>محمد فخر الدين</dc:creator>
  <cp:lastModifiedBy>Maher</cp:lastModifiedBy>
  <cp:revision>123</cp:revision>
  <dcterms:created xsi:type="dcterms:W3CDTF">2017-10-14T08:26:17Z</dcterms:created>
  <dcterms:modified xsi:type="dcterms:W3CDTF">2023-01-15T21:32:04Z</dcterms:modified>
</cp:coreProperties>
</file>