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D353-34C8-2A95-2A9E-9B27087FA0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3DEBA-BB4A-3C50-612A-8ED90A283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D7B6A2-F9BC-ADBB-3F0D-69BF5EA874F4}"/>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FFBB235B-E72F-3BE9-0F59-D66D79510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936FE-C016-04A8-F640-B1097E39DAB5}"/>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415096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285E-0FF1-1FD4-6BC4-6582F9E08E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2AE1F3-C8DB-F86A-261D-FF7F550033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C2BEF-BB20-6C0E-F048-F0322155E7B6}"/>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FD72E7C6-8585-B9F0-EBC6-67C6B1FF5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9FA4F-8B69-4E20-8ACB-216FD23B5D08}"/>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43884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40228B-CBBB-97BC-DA28-81E7DBC8AA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131FAD-DDFF-F391-2308-03530D83FF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245FA-BB23-57F6-29C5-C8746D18F514}"/>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577286ED-D18B-0263-E452-2FB92A1E4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66918-C409-85DC-B2C0-6F0CF9250493}"/>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33276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D6ED8-1F40-ADB3-949B-DBD4FBE71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60086E-243E-7C75-565F-9B09F57389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CA758-1761-571C-49CE-2452E812656A}"/>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7CED6817-DD2C-1806-0524-F95FEEFDB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D3DAE-5237-E83A-3ABA-8D93CCF1EFC5}"/>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325553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A37B-5778-B51A-0604-2FD8842628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0F08FC-0B62-1CDE-120E-B62AB3BA8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67DDCB-7671-7935-FA2C-770476678A17}"/>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72029CFD-0B13-CC62-1389-60C9D70DF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4E8970-E0F8-37E1-09A0-D3FF7C88F9E1}"/>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99081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4E942-727F-4E4D-CAD2-70457E65A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A1DEE-D68C-997A-3DF1-CAC2EB17FA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F28B19-AA1E-CFE8-7D6C-0A52514B87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F062B-3587-7902-7E5E-BA4C5960B423}"/>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6" name="Footer Placeholder 5">
            <a:extLst>
              <a:ext uri="{FF2B5EF4-FFF2-40B4-BE49-F238E27FC236}">
                <a16:creationId xmlns:a16="http://schemas.microsoft.com/office/drawing/2014/main" id="{6840EF1B-0164-636D-3D0F-01408E208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3EA29F-01DA-1F64-155F-AD17A2C8DD89}"/>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413430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9790-95D1-C2A9-FDAA-643B44F795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96C201-3340-FEE5-2724-C67E131447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DD3C2-79B7-8D12-5773-51B22BA75B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4EA240-7E6D-AC66-5D05-4041B60895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D174D9-8D70-8CDD-DD00-BB8662130A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2E78DB-74BF-545F-B154-9A16231744CF}"/>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8" name="Footer Placeholder 7">
            <a:extLst>
              <a:ext uri="{FF2B5EF4-FFF2-40B4-BE49-F238E27FC236}">
                <a16:creationId xmlns:a16="http://schemas.microsoft.com/office/drawing/2014/main" id="{11738ADE-E6EF-E01B-3C41-298173E79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F1B5EB-A6AF-C902-1408-EDB8E150C5E6}"/>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237673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DED7-FB33-8507-BA53-F489C4EB89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A3403-7899-2F2B-6606-EF5C10A0EAA6}"/>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4" name="Footer Placeholder 3">
            <a:extLst>
              <a:ext uri="{FF2B5EF4-FFF2-40B4-BE49-F238E27FC236}">
                <a16:creationId xmlns:a16="http://schemas.microsoft.com/office/drawing/2014/main" id="{F2687FD1-661F-7574-155B-9070D2E5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539BD3-EC84-762D-E12E-5DC8CACF0CF1}"/>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94715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A08E2-032E-BFA6-9FEA-7F5DD3E103E2}"/>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3" name="Footer Placeholder 2">
            <a:extLst>
              <a:ext uri="{FF2B5EF4-FFF2-40B4-BE49-F238E27FC236}">
                <a16:creationId xmlns:a16="http://schemas.microsoft.com/office/drawing/2014/main" id="{30F8C4D9-ECC2-D6F8-3A0E-0130CCBFEE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F16152-FE49-A9D0-7975-F5686FD61293}"/>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325114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266C-BEB5-D483-F095-B0A265F6CB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1C8DCF-FF73-57D4-1BE0-C8C8AAA8C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9BD259-C7D1-A4F1-79A2-A341A4C69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1D3438-0B68-A330-5962-E8290EBC7053}"/>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6" name="Footer Placeholder 5">
            <a:extLst>
              <a:ext uri="{FF2B5EF4-FFF2-40B4-BE49-F238E27FC236}">
                <a16:creationId xmlns:a16="http://schemas.microsoft.com/office/drawing/2014/main" id="{52AE6B6C-9AF3-CBEB-99B5-FF105DF51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E8893D-4CB1-14A7-1E62-8A17D868DCF8}"/>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333746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DDFC-8306-81D9-4009-12A20A4172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06F8E9-3CAD-FA57-1E26-0FD0042EA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6F5A74-C466-0654-DBE3-8649FED1A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837B8-B4CD-7A4E-089F-585635CC93B1}"/>
              </a:ext>
            </a:extLst>
          </p:cNvPr>
          <p:cNvSpPr>
            <a:spLocks noGrp="1"/>
          </p:cNvSpPr>
          <p:nvPr>
            <p:ph type="dt" sz="half" idx="10"/>
          </p:nvPr>
        </p:nvSpPr>
        <p:spPr/>
        <p:txBody>
          <a:bodyPr/>
          <a:lstStyle/>
          <a:p>
            <a:fld id="{1E18A481-F7A0-45F3-8C9F-C0C2251DECD5}" type="datetimeFigureOut">
              <a:rPr lang="en-US" smtClean="0"/>
              <a:t>10/8/2023</a:t>
            </a:fld>
            <a:endParaRPr lang="en-US"/>
          </a:p>
        </p:txBody>
      </p:sp>
      <p:sp>
        <p:nvSpPr>
          <p:cNvPr id="6" name="Footer Placeholder 5">
            <a:extLst>
              <a:ext uri="{FF2B5EF4-FFF2-40B4-BE49-F238E27FC236}">
                <a16:creationId xmlns:a16="http://schemas.microsoft.com/office/drawing/2014/main" id="{30E305F8-5E38-8356-1FB6-CC14A4E8C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BC8F8-D1AF-8981-D04D-99E135F3ED70}"/>
              </a:ext>
            </a:extLst>
          </p:cNvPr>
          <p:cNvSpPr>
            <a:spLocks noGrp="1"/>
          </p:cNvSpPr>
          <p:nvPr>
            <p:ph type="sldNum" sz="quarter" idx="12"/>
          </p:nvPr>
        </p:nvSpPr>
        <p:spPr/>
        <p:txBody>
          <a:bodyPr/>
          <a:lstStyle/>
          <a:p>
            <a:fld id="{C58DAA42-D88A-4AC4-B727-49B0584B7206}" type="slidenum">
              <a:rPr lang="en-US" smtClean="0"/>
              <a:t>‹#›</a:t>
            </a:fld>
            <a:endParaRPr lang="en-US"/>
          </a:p>
        </p:txBody>
      </p:sp>
    </p:spTree>
    <p:extLst>
      <p:ext uri="{BB962C8B-B14F-4D97-AF65-F5344CB8AC3E}">
        <p14:creationId xmlns:p14="http://schemas.microsoft.com/office/powerpoint/2010/main" val="10794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5DE898-7E73-AC1F-CC74-D9CF958327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851A11-9210-0EE3-CCC6-53021B787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7769E-6FBF-B49A-5D98-596AA8578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8A481-F7A0-45F3-8C9F-C0C2251DECD5}" type="datetimeFigureOut">
              <a:rPr lang="en-US" smtClean="0"/>
              <a:t>10/8/2023</a:t>
            </a:fld>
            <a:endParaRPr lang="en-US"/>
          </a:p>
        </p:txBody>
      </p:sp>
      <p:sp>
        <p:nvSpPr>
          <p:cNvPr id="5" name="Footer Placeholder 4">
            <a:extLst>
              <a:ext uri="{FF2B5EF4-FFF2-40B4-BE49-F238E27FC236}">
                <a16:creationId xmlns:a16="http://schemas.microsoft.com/office/drawing/2014/main" id="{82FF46B1-B134-1140-2BC1-1C3A8D4FE5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6075FE-5EA4-1D9A-1EDE-EB807C5B3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DAA42-D88A-4AC4-B727-49B0584B7206}" type="slidenum">
              <a:rPr lang="en-US" smtClean="0"/>
              <a:t>‹#›</a:t>
            </a:fld>
            <a:endParaRPr lang="en-US"/>
          </a:p>
        </p:txBody>
      </p:sp>
    </p:spTree>
    <p:extLst>
      <p:ext uri="{BB962C8B-B14F-4D97-AF65-F5344CB8AC3E}">
        <p14:creationId xmlns:p14="http://schemas.microsoft.com/office/powerpoint/2010/main" val="12949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mple.wikipedia.org/wiki/Molecular_biology" TargetMode="External"/><Relationship Id="rId2" Type="http://schemas.openxmlformats.org/officeDocument/2006/relationships/hyperlink" Target="http://simple.wikipedia.org/wiki/United_States" TargetMode="External"/><Relationship Id="rId1" Type="http://schemas.openxmlformats.org/officeDocument/2006/relationships/slideLayout" Target="../slideLayouts/slideLayout7.xml"/><Relationship Id="rId5" Type="http://schemas.openxmlformats.org/officeDocument/2006/relationships/hyperlink" Target="http://simple.wikipedia.org/w/index.php?title=Saccharomyces&amp;action=edit&amp;redlink=1" TargetMode="External"/><Relationship Id="rId4" Type="http://schemas.openxmlformats.org/officeDocument/2006/relationships/hyperlink" Target="http://simple.wikipedia.org/wiki/Joshua_Lederbe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mple.wikipedia.org/wiki/File:Plasmid_(english).sv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2ACA21-8EAF-961E-D18A-CF26B70F8B61}"/>
              </a:ext>
            </a:extLst>
          </p:cNvPr>
          <p:cNvSpPr txBox="1"/>
          <p:nvPr/>
        </p:nvSpPr>
        <p:spPr>
          <a:xfrm>
            <a:off x="734518" y="389744"/>
            <a:ext cx="11107712" cy="7493718"/>
          </a:xfrm>
          <a:prstGeom prst="rect">
            <a:avLst/>
          </a:prstGeom>
          <a:noFill/>
        </p:spPr>
        <p:txBody>
          <a:bodyPr wrap="square">
            <a:spAutoFit/>
          </a:bodyPr>
          <a:lstStyle/>
          <a:p>
            <a:pPr marL="0" marR="0" algn="just" rtl="0">
              <a:lnSpc>
                <a:spcPct val="115000"/>
              </a:lnSpc>
              <a:spcBef>
                <a:spcPts val="0"/>
              </a:spcBef>
              <a:spcAft>
                <a:spcPts val="0"/>
              </a:spcAft>
            </a:pPr>
            <a:r>
              <a:rPr lang="en-US" sz="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Differences between prokaryote and eukaryote genetic material</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From the perspective of molecular biology, a major difference between prokaryotic and eukaryotic cells is that a eukaryote has a </a:t>
            </a:r>
            <a:r>
              <a:rPr lang="en-US" sz="2800" i="1" dirty="0">
                <a:solidFill>
                  <a:srgbClr val="FF0000"/>
                </a:solidFill>
                <a:effectLst/>
                <a:latin typeface="Times New Roman" panose="02020603050405020304" pitchFamily="18" charset="0"/>
                <a:ea typeface="Times New Roman" panose="02020603050405020304" pitchFamily="18" charset="0"/>
              </a:rPr>
              <a:t>nuclear envelope</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which surrounds the genetic material to form a </a:t>
            </a:r>
            <a:r>
              <a:rPr lang="en-US" sz="2800" b="1" dirty="0">
                <a:solidFill>
                  <a:srgbClr val="000000"/>
                </a:solidFill>
                <a:effectLst/>
                <a:latin typeface="Times New Roman" panose="02020603050405020304" pitchFamily="18" charset="0"/>
                <a:ea typeface="Times New Roman" panose="02020603050405020304" pitchFamily="18" charset="0"/>
              </a:rPr>
              <a:t>nucleus </a:t>
            </a:r>
            <a:r>
              <a:rPr lang="en-US" sz="2800" dirty="0">
                <a:solidFill>
                  <a:srgbClr val="000000"/>
                </a:solidFill>
                <a:effectLst/>
                <a:latin typeface="Times New Roman" panose="02020603050405020304" pitchFamily="18" charset="0"/>
                <a:ea typeface="Times New Roman" panose="02020603050405020304" pitchFamily="18" charset="0"/>
              </a:rPr>
              <a:t>and  separates the DNA from the other cellular contents.</a:t>
            </a:r>
          </a:p>
          <a:p>
            <a:pPr marL="0" marR="0" algn="just" rtl="0">
              <a:lnSpc>
                <a:spcPct val="115000"/>
              </a:lnSpc>
              <a:spcBef>
                <a:spcPts val="0"/>
              </a:spcBef>
              <a:spcAft>
                <a:spcPts val="0"/>
              </a:spcAft>
            </a:pPr>
            <a:r>
              <a:rPr lang="en-US" sz="2800" dirty="0">
                <a:solidFill>
                  <a:srgbClr val="000000"/>
                </a:solidFill>
                <a:latin typeface="Times New Roman" panose="02020603050405020304" pitchFamily="18" charset="0"/>
              </a:rPr>
              <a:t>In prokaryotic cells, </a:t>
            </a:r>
            <a:r>
              <a:rPr lang="en-US" sz="2800" dirty="0">
                <a:solidFill>
                  <a:srgbClr val="FF0000"/>
                </a:solidFill>
                <a:latin typeface="Times New Roman" panose="02020603050405020304" pitchFamily="18" charset="0"/>
              </a:rPr>
              <a:t>the genetic material is in close contact with other components of the cell—</a:t>
            </a:r>
            <a:r>
              <a:rPr lang="en-US" sz="2800" dirty="0">
                <a:solidFill>
                  <a:srgbClr val="000000"/>
                </a:solidFill>
                <a:latin typeface="Times New Roman" panose="02020603050405020304" pitchFamily="18" charset="0"/>
              </a:rPr>
              <a:t>a property that has important consequences for the way in which genes are controlled.</a:t>
            </a:r>
          </a:p>
          <a:p>
            <a:pPr marL="0" marR="0" algn="just" rtl="0">
              <a:lnSpc>
                <a:spcPct val="115000"/>
              </a:lnSpc>
              <a:spcBef>
                <a:spcPts val="0"/>
              </a:spcBef>
              <a:spcAft>
                <a:spcPts val="0"/>
              </a:spcAft>
            </a:pPr>
            <a:r>
              <a:rPr lang="en-US" sz="2800" dirty="0">
                <a:solidFill>
                  <a:srgbClr val="000000"/>
                </a:solidFill>
                <a:latin typeface="Times New Roman" panose="02020603050405020304" pitchFamily="18" charset="0"/>
              </a:rPr>
              <a:t>Another fundamental difference between prokaryotes and eukaryotes lies in </a:t>
            </a:r>
            <a:r>
              <a:rPr lang="en-US" sz="2800" dirty="0">
                <a:solidFill>
                  <a:srgbClr val="7030A0"/>
                </a:solidFill>
                <a:latin typeface="Times New Roman" panose="02020603050405020304" pitchFamily="18" charset="0"/>
              </a:rPr>
              <a:t>the packaging of their DNA</a:t>
            </a:r>
            <a:r>
              <a:rPr lang="en-US" sz="2800" dirty="0">
                <a:solidFill>
                  <a:srgbClr val="000000"/>
                </a:solidFill>
                <a:latin typeface="Times New Roman" panose="02020603050405020304" pitchFamily="18" charset="0"/>
              </a:rPr>
              <a:t>. In eukaryotes, DNA is closely associated with a special class of proteins, </a:t>
            </a:r>
            <a:r>
              <a:rPr lang="en-US" sz="2800" dirty="0">
                <a:solidFill>
                  <a:srgbClr val="FF0000"/>
                </a:solidFill>
                <a:latin typeface="Times New Roman" panose="02020603050405020304" pitchFamily="18" charset="0"/>
              </a:rPr>
              <a:t>the histones</a:t>
            </a:r>
            <a:r>
              <a:rPr lang="en-US" sz="2800" dirty="0">
                <a:solidFill>
                  <a:srgbClr val="000000"/>
                </a:solidFill>
                <a:latin typeface="Times New Roman" panose="02020603050405020304" pitchFamily="18" charset="0"/>
              </a:rPr>
              <a:t>, to form tightly packed chromosomes. </a:t>
            </a:r>
          </a:p>
          <a:p>
            <a:pPr marL="0" marR="0" algn="just" rtl="0">
              <a:lnSpc>
                <a:spcPct val="115000"/>
              </a:lnSpc>
              <a:spcBef>
                <a:spcPts val="0"/>
              </a:spcBef>
              <a:spcAft>
                <a:spcPts val="0"/>
              </a:spcAft>
            </a:pPr>
            <a:endParaRPr lang="en-US" sz="2800" dirty="0">
              <a:solidFill>
                <a:srgbClr val="000000"/>
              </a:solidFill>
              <a:latin typeface="Times New Roman" panose="02020603050405020304" pitchFamily="18" charset="0"/>
            </a:endParaRPr>
          </a:p>
          <a:p>
            <a:pPr marL="0" marR="0" algn="just" rtl="0">
              <a:lnSpc>
                <a:spcPct val="115000"/>
              </a:lnSpc>
              <a:spcBef>
                <a:spcPts val="0"/>
              </a:spcBef>
              <a:spcAft>
                <a:spcPts val="0"/>
              </a:spcAft>
            </a:pP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5683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4752AF-8234-F1FB-0D64-DD26F848F251}"/>
              </a:ext>
            </a:extLst>
          </p:cNvPr>
          <p:cNvSpPr txBox="1"/>
          <p:nvPr/>
        </p:nvSpPr>
        <p:spPr>
          <a:xfrm>
            <a:off x="494676" y="494675"/>
            <a:ext cx="10672996" cy="4148123"/>
          </a:xfrm>
          <a:prstGeom prst="rect">
            <a:avLst/>
          </a:prstGeom>
          <a:noFill/>
        </p:spPr>
        <p:txBody>
          <a:bodyPr wrap="square">
            <a:spAutoFit/>
          </a:bodyPr>
          <a:lstStyle/>
          <a:p>
            <a:pPr marL="0" marR="0" algn="just" rtl="0">
              <a:lnSpc>
                <a:spcPct val="115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DNA and RNA both contain two purines,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adenine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and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guanine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and G), which differ in the positions of their double bonds and in the groups attached to the six-sided ring. </a:t>
            </a:r>
            <a:r>
              <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There are three pyrimidines</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found in nucleic acids: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cytosine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thymine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 and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uracil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 </a:t>
            </a:r>
            <a:r>
              <a:rPr lang="en-US" sz="2400" dirty="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Cytosine is present in both DNA and RNA</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however, </a:t>
            </a:r>
            <a:r>
              <a:rPr lang="en-US" sz="2400" dirty="0">
                <a:solidFill>
                  <a:srgbClr val="000000"/>
                </a:solidFill>
                <a:effectLst/>
                <a:highlight>
                  <a:srgbClr val="00FFFF"/>
                </a:highlight>
                <a:latin typeface="Times New Roman" panose="02020603050405020304" pitchFamily="18" charset="0"/>
                <a:ea typeface="Times New Roman" panose="02020603050405020304" pitchFamily="18" charset="0"/>
                <a:cs typeface="Arial" panose="020B0604020202020204" pitchFamily="34" charset="0"/>
              </a:rPr>
              <a:t>thymine is restricted to DNA</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and </a:t>
            </a:r>
            <a:r>
              <a:rPr lang="en-US" sz="2400" dirty="0">
                <a:solidFill>
                  <a:srgbClr val="000000"/>
                </a:solidFill>
                <a:effectLst/>
                <a:highlight>
                  <a:srgbClr val="FF00FF"/>
                </a:highlight>
                <a:latin typeface="Times New Roman" panose="02020603050405020304" pitchFamily="18" charset="0"/>
                <a:ea typeface="Times New Roman" panose="02020603050405020304" pitchFamily="18" charset="0"/>
                <a:cs typeface="Arial" panose="020B0604020202020204" pitchFamily="34" charset="0"/>
              </a:rPr>
              <a:t>uracil is found only in RNA</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The three pyrimidines differ in the groups or atoms attached to the carbon atoms of the ring and in the number of double bonds in the ring</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p>
          <a:p>
            <a:pPr marL="0" marR="0" algn="just" rtl="0">
              <a:lnSpc>
                <a:spcPct val="115000"/>
              </a:lnSpc>
              <a:spcBef>
                <a:spcPts val="0"/>
              </a:spcBef>
              <a:spcAft>
                <a:spcPts val="0"/>
              </a:spcAft>
            </a:pPr>
            <a:endPar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4AA1BB32-9417-9532-301D-5861A192F838}"/>
              </a:ext>
            </a:extLst>
          </p:cNvPr>
          <p:cNvPicPr>
            <a:picLocks noChangeAspect="1"/>
          </p:cNvPicPr>
          <p:nvPr/>
        </p:nvPicPr>
        <p:blipFill>
          <a:blip r:embed="rId2"/>
          <a:srcRect/>
          <a:stretch>
            <a:fillRect/>
          </a:stretch>
        </p:blipFill>
        <p:spPr bwMode="auto">
          <a:xfrm>
            <a:off x="2038662" y="3642609"/>
            <a:ext cx="8289561" cy="2923083"/>
          </a:xfrm>
          <a:prstGeom prst="rect">
            <a:avLst/>
          </a:prstGeom>
          <a:noFill/>
          <a:ln w="9525">
            <a:noFill/>
            <a:miter lim="800000"/>
            <a:headEnd/>
            <a:tailEnd/>
          </a:ln>
        </p:spPr>
      </p:pic>
    </p:spTree>
    <p:extLst>
      <p:ext uri="{BB962C8B-B14F-4D97-AF65-F5344CB8AC3E}">
        <p14:creationId xmlns:p14="http://schemas.microsoft.com/office/powerpoint/2010/main" val="300068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A40AEA-2687-6445-9383-E4B48595B304}"/>
              </a:ext>
            </a:extLst>
          </p:cNvPr>
          <p:cNvSpPr txBox="1"/>
          <p:nvPr/>
        </p:nvSpPr>
        <p:spPr>
          <a:xfrm>
            <a:off x="470938" y="374755"/>
            <a:ext cx="10351960" cy="1918282"/>
          </a:xfrm>
          <a:prstGeom prst="rect">
            <a:avLst/>
          </a:prstGeom>
          <a:noFill/>
        </p:spPr>
        <p:txBody>
          <a:bodyPr wrap="square">
            <a:spAutoFit/>
          </a:bodyPr>
          <a:lstStyle/>
          <a:p>
            <a:pPr marL="0" marR="0" algn="just" rtl="0">
              <a:lnSpc>
                <a:spcPct val="115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 a nucleotide, the nitrogenous base always forms a covalent bond with the 1</a:t>
            </a:r>
            <a:r>
              <a:rPr lang="en-US" sz="2400" dirty="0">
                <a:solidFill>
                  <a:srgbClr val="000000"/>
                </a:solidFill>
                <a:effectLst/>
                <a:latin typeface="MathematicalPi-One"/>
                <a:ea typeface="Times New Roman" panose="02020603050405020304" pitchFamily="18" charset="0"/>
                <a:cs typeface="Arial" panose="020B0604020202020204" pitchFamily="34" charset="0"/>
              </a:rPr>
              <a:t>_</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-carbon atom of the sugar. A deoxyribose (or ribose) sugar and a base together are referred to as a </a:t>
            </a:r>
            <a:r>
              <a:rPr lang="en-US" sz="24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nucleoside</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p>
          <a:p>
            <a:pPr marL="0" marR="0" algn="just" rtl="0">
              <a:lnSpc>
                <a:spcPct val="115000"/>
              </a:lnSpc>
              <a:spcBef>
                <a:spcPts val="0"/>
              </a:spcBef>
              <a:spcAft>
                <a:spcPts val="0"/>
              </a:spcAft>
            </a:pPr>
            <a:endPar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1026" name="Picture 2" descr="Adenine nucleosides and nucleotides structure. Nucleosides consist of a...  | Download Scientific Diagram">
            <a:extLst>
              <a:ext uri="{FF2B5EF4-FFF2-40B4-BE49-F238E27FC236}">
                <a16:creationId xmlns:a16="http://schemas.microsoft.com/office/drawing/2014/main" id="{C3BA50F3-56ED-E4F5-6991-13D7D30001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436" y="2773180"/>
            <a:ext cx="6655633" cy="408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01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2A3C87-47D8-AD2F-0E4F-05CEAF2E4FC6}"/>
              </a:ext>
            </a:extLst>
          </p:cNvPr>
          <p:cNvSpPr txBox="1"/>
          <p:nvPr/>
        </p:nvSpPr>
        <p:spPr>
          <a:xfrm>
            <a:off x="359764" y="314793"/>
            <a:ext cx="10897849" cy="5942845"/>
          </a:xfrm>
          <a:prstGeom prst="rect">
            <a:avLst/>
          </a:prstGeom>
          <a:noFill/>
        </p:spPr>
        <p:txBody>
          <a:bodyPr wrap="square">
            <a:spAutoFit/>
          </a:bodyPr>
          <a:lstStyle/>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third component of a nucleotide is the </a:t>
            </a:r>
            <a:r>
              <a:rPr lang="en-US" sz="2800" b="1" dirty="0">
                <a:solidFill>
                  <a:srgbClr val="00FF00"/>
                </a:solidFill>
                <a:effectLst/>
                <a:latin typeface="Times New Roman" panose="02020603050405020304" pitchFamily="18" charset="0"/>
                <a:ea typeface="Times New Roman" panose="02020603050405020304" pitchFamily="18" charset="0"/>
                <a:cs typeface="Arial" panose="020B0604020202020204" pitchFamily="34" charset="0"/>
              </a:rPr>
              <a:t>phosphate group</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which consists of a phosphorus atom bonded to four oxygen atoms </a:t>
            </a:r>
            <a:r>
              <a:rPr lang="en-US" sz="2800" b="1" dirty="0">
                <a:solidFill>
                  <a:srgbClr val="318ACA"/>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Phosphate groups are found in every nucleotide and frequently carry a </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negative charge</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which makes DNA acidic. The phosphate is always bonded to the 5</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-carbon atom of the sugar in a nucleotide</a:t>
            </a:r>
            <a:r>
              <a:rPr lang="en-US" sz="2800" dirty="0">
                <a:effectLst/>
                <a:latin typeface="Calibri" panose="020F0502020204030204" pitchFamily="34" charset="0"/>
                <a:ea typeface="Times New Roman" panose="02020603050405020304" pitchFamily="18" charset="0"/>
                <a:cs typeface="Arial" panose="020B0604020202020204" pitchFamily="34" charset="0"/>
              </a:rPr>
              <a:t>.</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DNA nucleotides are properly known as </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deoxyribonucleotides </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or deoxyribonucleoside 5</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monophosphates. Because there are four types of bases, there are four different kinds of DNA nucleotides </a:t>
            </a:r>
            <a:r>
              <a:rPr lang="en-US" sz="2800" b="1" dirty="0">
                <a:solidFill>
                  <a:srgbClr val="318ACA"/>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equivalent RNA nucleotides are termed </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ribonucleotides </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or ribonucleoside 5</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monophosphates.</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68980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4A2E94-03FF-8820-3B2A-E6648093C739}"/>
              </a:ext>
            </a:extLst>
          </p:cNvPr>
          <p:cNvPicPr>
            <a:picLocks noChangeAspect="1"/>
          </p:cNvPicPr>
          <p:nvPr/>
        </p:nvPicPr>
        <p:blipFill>
          <a:blip r:embed="rId2"/>
          <a:srcRect/>
          <a:stretch>
            <a:fillRect/>
          </a:stretch>
        </p:blipFill>
        <p:spPr bwMode="auto">
          <a:xfrm>
            <a:off x="389692" y="1229193"/>
            <a:ext cx="11332616" cy="3216442"/>
          </a:xfrm>
          <a:prstGeom prst="rect">
            <a:avLst/>
          </a:prstGeom>
          <a:noFill/>
          <a:ln w="9525">
            <a:noFill/>
            <a:miter lim="800000"/>
            <a:headEnd/>
            <a:tailEnd/>
          </a:ln>
        </p:spPr>
      </p:pic>
    </p:spTree>
    <p:extLst>
      <p:ext uri="{BB962C8B-B14F-4D97-AF65-F5344CB8AC3E}">
        <p14:creationId xmlns:p14="http://schemas.microsoft.com/office/powerpoint/2010/main" val="387914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E18265-0224-6E06-6A18-683D33AACE42}"/>
              </a:ext>
            </a:extLst>
          </p:cNvPr>
          <p:cNvSpPr txBox="1"/>
          <p:nvPr/>
        </p:nvSpPr>
        <p:spPr>
          <a:xfrm>
            <a:off x="209862" y="104931"/>
            <a:ext cx="11377535" cy="4996752"/>
          </a:xfrm>
          <a:prstGeom prst="rect">
            <a:avLst/>
          </a:prstGeom>
          <a:noFill/>
        </p:spPr>
        <p:txBody>
          <a:bodyPr wrap="square">
            <a:spAutoFit/>
          </a:bodyPr>
          <a:lstStyle/>
          <a:p>
            <a:pPr marL="0" marR="0" algn="just" rtl="0">
              <a:lnSpc>
                <a:spcPct val="115000"/>
              </a:lnSpc>
              <a:spcBef>
                <a:spcPts val="0"/>
              </a:spcBef>
              <a:spcAft>
                <a:spcPts val="0"/>
              </a:spcAft>
            </a:pPr>
            <a:r>
              <a:rPr lang="en-US" sz="1800"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Polynucleotide strands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en-US" sz="1800" dirty="0">
                <a:solidFill>
                  <a:srgbClr val="000000"/>
                </a:solidFill>
                <a:effectLst/>
                <a:latin typeface="Arial" panose="020B0604020202020204" pitchFamily="34"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DNA is made up of many nucleotides connected by covalent bonds, which join the 5</a:t>
            </a:r>
            <a:r>
              <a:rPr lang="en-US" sz="2800" dirty="0">
                <a:solidFill>
                  <a:srgbClr val="000000"/>
                </a:solidFill>
                <a:effectLst/>
                <a:latin typeface="MathematicalPi-One"/>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phosphate group of one nucleotide to the 3</a:t>
            </a:r>
            <a:r>
              <a:rPr lang="en-US" sz="2800" dirty="0">
                <a:solidFill>
                  <a:srgbClr val="000000"/>
                </a:solidFill>
                <a:effectLst/>
                <a:latin typeface="MathematicalPi-One"/>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carbon atom of the next nucleotide </a:t>
            </a:r>
            <a:r>
              <a:rPr lang="en-US" sz="2800" b="1" dirty="0">
                <a:solidFill>
                  <a:srgbClr val="318ACA"/>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These bonds, called </a:t>
            </a:r>
            <a:r>
              <a:rPr lang="en-US" sz="2800" b="1" dirty="0">
                <a:solidFill>
                  <a:srgbClr val="000000"/>
                </a:solidFill>
                <a:effectLst/>
                <a:latin typeface="Times New Roman" panose="02020603050405020304" pitchFamily="18" charset="0"/>
                <a:ea typeface="Times New Roman" panose="02020603050405020304" pitchFamily="18" charset="0"/>
              </a:rPr>
              <a:t>phosphodiester linkages, </a:t>
            </a:r>
            <a:r>
              <a:rPr lang="en-US" sz="2800" dirty="0">
                <a:solidFill>
                  <a:srgbClr val="000000"/>
                </a:solidFill>
                <a:effectLst/>
                <a:latin typeface="Times New Roman" panose="02020603050405020304" pitchFamily="18" charset="0"/>
                <a:ea typeface="Times New Roman" panose="02020603050405020304" pitchFamily="18" charset="0"/>
              </a:rPr>
              <a:t>are relatively strong covalent bonds; a series of nucleotides linked in this way constitutes a </a:t>
            </a:r>
            <a:r>
              <a:rPr lang="en-US" sz="2800" b="1" dirty="0">
                <a:solidFill>
                  <a:srgbClr val="000000"/>
                </a:solidFill>
                <a:effectLst/>
                <a:latin typeface="Times New Roman" panose="02020603050405020304" pitchFamily="18" charset="0"/>
                <a:ea typeface="Times New Roman" panose="02020603050405020304" pitchFamily="18" charset="0"/>
              </a:rPr>
              <a:t>polynucleotide strand. </a:t>
            </a:r>
          </a:p>
          <a:p>
            <a:pPr algn="just"/>
            <a:r>
              <a:rPr lang="en-US" sz="2800" dirty="0">
                <a:solidFill>
                  <a:srgbClr val="000000"/>
                </a:solidFill>
                <a:effectLst/>
                <a:latin typeface="Times New Roman" panose="02020603050405020304" pitchFamily="18" charset="0"/>
                <a:ea typeface="Times New Roman" panose="02020603050405020304" pitchFamily="18" charset="0"/>
              </a:rPr>
              <a:t>The </a:t>
            </a:r>
            <a:r>
              <a:rPr lang="en-US" sz="2800" dirty="0">
                <a:solidFill>
                  <a:srgbClr val="C00000"/>
                </a:solidFill>
                <a:effectLst/>
                <a:latin typeface="Times New Roman" panose="02020603050405020304" pitchFamily="18" charset="0"/>
                <a:ea typeface="Times New Roman" panose="02020603050405020304" pitchFamily="18" charset="0"/>
              </a:rPr>
              <a:t>backbone of the polynucleotide strand is composed of alternating sugars and phosphates</a:t>
            </a:r>
            <a:r>
              <a:rPr lang="en-US" sz="2800" dirty="0">
                <a:solidFill>
                  <a:srgbClr val="000000"/>
                </a:solidFill>
                <a:effectLst/>
                <a:latin typeface="Times New Roman" panose="02020603050405020304" pitchFamily="18" charset="0"/>
                <a:ea typeface="Times New Roman" panose="02020603050405020304" pitchFamily="18" charset="0"/>
              </a:rPr>
              <a:t>; the </a:t>
            </a:r>
            <a:r>
              <a:rPr lang="en-US" sz="2800" dirty="0">
                <a:solidFill>
                  <a:srgbClr val="FF0000"/>
                </a:solidFill>
                <a:effectLst/>
                <a:latin typeface="Times New Roman" panose="02020603050405020304" pitchFamily="18" charset="0"/>
                <a:ea typeface="Times New Roman" panose="02020603050405020304" pitchFamily="18" charset="0"/>
              </a:rPr>
              <a:t>bases</a:t>
            </a:r>
            <a:r>
              <a:rPr lang="en-US" sz="2800" dirty="0">
                <a:solidFill>
                  <a:srgbClr val="000000"/>
                </a:solidFill>
                <a:effectLst/>
                <a:latin typeface="Times New Roman" panose="02020603050405020304" pitchFamily="18" charset="0"/>
                <a:ea typeface="Times New Roman" panose="02020603050405020304" pitchFamily="18" charset="0"/>
              </a:rPr>
              <a:t> project away from the long axis of the strand.</a:t>
            </a:r>
          </a:p>
          <a:p>
            <a:pPr algn="just"/>
            <a:endParaRPr lang="en-US" sz="2800" dirty="0">
              <a:solidFill>
                <a:srgbClr val="000000"/>
              </a:solidFill>
              <a:effectLst/>
              <a:latin typeface="Times New Roman" panose="02020603050405020304" pitchFamily="18" charset="0"/>
              <a:ea typeface="Times New Roman" panose="02020603050405020304" pitchFamily="18" charset="0"/>
            </a:endParaRPr>
          </a:p>
          <a:p>
            <a:pPr algn="just"/>
            <a:r>
              <a:rPr lang="en-US" sz="2800" dirty="0">
                <a:solidFill>
                  <a:srgbClr val="000000"/>
                </a:solidFill>
                <a:effectLst/>
                <a:latin typeface="Times New Roman" panose="02020603050405020304" pitchFamily="18" charset="0"/>
                <a:ea typeface="Times New Roman" panose="02020603050405020304" pitchFamily="18" charset="0"/>
              </a:rPr>
              <a:t>An important characteristic of the polynucleotide strand is its </a:t>
            </a:r>
            <a:r>
              <a:rPr lang="en-US" sz="2800" dirty="0">
                <a:solidFill>
                  <a:srgbClr val="7030A0"/>
                </a:solidFill>
                <a:effectLst/>
                <a:latin typeface="Times New Roman" panose="02020603050405020304" pitchFamily="18" charset="0"/>
                <a:ea typeface="Times New Roman" panose="02020603050405020304" pitchFamily="18" charset="0"/>
              </a:rPr>
              <a:t>direction, or polarity</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b="1" dirty="0">
              <a:solidFill>
                <a:srgbClr val="000000"/>
              </a:solidFill>
              <a:effectLst/>
              <a:latin typeface="Times New Roman" panose="02020603050405020304" pitchFamily="18" charset="0"/>
              <a:ea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229843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42C485-ACFC-A6ED-6DA5-D2A1AE27CF58}"/>
              </a:ext>
            </a:extLst>
          </p:cNvPr>
          <p:cNvSpPr txBox="1"/>
          <p:nvPr/>
        </p:nvSpPr>
        <p:spPr>
          <a:xfrm>
            <a:off x="749508" y="374754"/>
            <a:ext cx="10208302" cy="3794180"/>
          </a:xfrm>
          <a:prstGeom prst="rect">
            <a:avLst/>
          </a:prstGeom>
          <a:noFill/>
        </p:spPr>
        <p:txBody>
          <a:bodyPr wrap="square">
            <a:spAutoFit/>
          </a:bodyPr>
          <a:lstStyle/>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one end of the strand a </a:t>
            </a:r>
            <a:r>
              <a:rPr lang="en-US" sz="2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phosphate group is attached only to the 5</a:t>
            </a:r>
            <a:r>
              <a:rPr lang="en-US" sz="2800" dirty="0">
                <a:solidFill>
                  <a:srgbClr val="0070C0"/>
                </a:solidFill>
                <a:effectLst/>
                <a:latin typeface="MathematicalPi-One"/>
                <a:ea typeface="Times New Roman" panose="02020603050405020304" pitchFamily="18" charset="0"/>
                <a:cs typeface="Arial" panose="020B0604020202020204" pitchFamily="34" charset="0"/>
              </a:rPr>
              <a:t>`</a:t>
            </a:r>
            <a:r>
              <a:rPr lang="en-US" sz="2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-carbon atom of the sugar in the nucleotide. This end of the strand is therefore referred to as the </a:t>
            </a:r>
            <a:r>
              <a:rPr lang="en-US" sz="2800" b="1"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5</a:t>
            </a:r>
            <a:r>
              <a:rPr lang="en-US" sz="2800" dirty="0">
                <a:solidFill>
                  <a:srgbClr val="0070C0"/>
                </a:solidFill>
                <a:effectLst/>
                <a:latin typeface="MathematicalPi-Four"/>
                <a:ea typeface="Times New Roman" panose="02020603050405020304" pitchFamily="18" charset="0"/>
                <a:cs typeface="Arial" panose="020B0604020202020204" pitchFamily="34" charset="0"/>
              </a:rPr>
              <a:t>`</a:t>
            </a:r>
            <a:r>
              <a:rPr lang="en-US" sz="2800" b="1"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end.</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other end of the strand, referred to as the </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a:t>
            </a:r>
            <a:r>
              <a:rPr lang="en-US" sz="2800" dirty="0">
                <a:solidFill>
                  <a:srgbClr val="FF0000"/>
                </a:solidFill>
                <a:effectLst/>
                <a:latin typeface="MathematicalPi-Four"/>
                <a:ea typeface="Times New Roman" panose="02020603050405020304" pitchFamily="18" charset="0"/>
                <a:cs typeface="Arial" panose="020B0604020202020204" pitchFamily="34" charset="0"/>
              </a:rPr>
              <a:t>`</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end</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has an </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OH group attached to the 3</a:t>
            </a:r>
            <a:r>
              <a:rPr lang="en-US" sz="2800" dirty="0">
                <a:solidFill>
                  <a:srgbClr val="FF0000"/>
                </a:solidFill>
                <a:effectLst/>
                <a:latin typeface="MathematicalPi-One"/>
                <a:ea typeface="Times New Roman" panose="02020603050405020304" pitchFamily="18" charset="0"/>
                <a:cs typeface="Arial" panose="020B0604020202020204" pitchFamily="34" charset="0"/>
              </a:rPr>
              <a:t>`</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-carbon atom of the sugar</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RNA nucleotides also are connected by phosphodiester linkages to form similar polynucleotide strands</a:t>
            </a:r>
            <a:r>
              <a:rPr lang="en-US" sz="2800" dirty="0">
                <a:effectLst/>
                <a:latin typeface="Calibri" panose="020F0502020204030204" pitchFamily="34" charset="0"/>
                <a:ea typeface="Times New Roman" panose="02020603050405020304" pitchFamily="18" charset="0"/>
                <a:cs typeface="Arial" panose="020B0604020202020204" pitchFamily="34" charset="0"/>
              </a:rPr>
              <a:t>.</a:t>
            </a:r>
          </a:p>
          <a:p>
            <a:pPr marL="0" marR="0" algn="just" rtl="0">
              <a:lnSpc>
                <a:spcPct val="115000"/>
              </a:lnSpc>
              <a:spcBef>
                <a:spcPts val="0"/>
              </a:spcBef>
              <a:spcAft>
                <a:spcPts val="0"/>
              </a:spcAft>
            </a:pP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35780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78E8C1A-BC8C-425C-7A4F-7EC6DF22C6F7}"/>
              </a:ext>
            </a:extLst>
          </p:cNvPr>
          <p:cNvPicPr>
            <a:picLocks noChangeAspect="1"/>
          </p:cNvPicPr>
          <p:nvPr/>
        </p:nvPicPr>
        <p:blipFill>
          <a:blip r:embed="rId2"/>
          <a:srcRect/>
          <a:stretch>
            <a:fillRect/>
          </a:stretch>
        </p:blipFill>
        <p:spPr bwMode="auto">
          <a:xfrm>
            <a:off x="2188564" y="329783"/>
            <a:ext cx="7854846" cy="6370819"/>
          </a:xfrm>
          <a:prstGeom prst="rect">
            <a:avLst/>
          </a:prstGeom>
          <a:noFill/>
          <a:ln w="9525">
            <a:noFill/>
            <a:miter lim="800000"/>
            <a:headEnd/>
            <a:tailEnd/>
          </a:ln>
        </p:spPr>
      </p:pic>
    </p:spTree>
    <p:extLst>
      <p:ext uri="{BB962C8B-B14F-4D97-AF65-F5344CB8AC3E}">
        <p14:creationId xmlns:p14="http://schemas.microsoft.com/office/powerpoint/2010/main" val="264713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1D170-136B-049E-63AD-108653CBD94F}"/>
              </a:ext>
            </a:extLst>
          </p:cNvPr>
          <p:cNvSpPr txBox="1"/>
          <p:nvPr/>
        </p:nvSpPr>
        <p:spPr>
          <a:xfrm>
            <a:off x="284813" y="224853"/>
            <a:ext cx="11497456" cy="6986528"/>
          </a:xfrm>
          <a:prstGeom prst="rect">
            <a:avLst/>
          </a:prstGeom>
          <a:noFill/>
        </p:spPr>
        <p:txBody>
          <a:bodyPr wrap="square">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This complex of DNA and histone proteins is termed </a:t>
            </a:r>
            <a:r>
              <a:rPr lang="en-US" sz="2800" b="1" dirty="0">
                <a:solidFill>
                  <a:srgbClr val="000000"/>
                </a:solidFill>
                <a:effectLst/>
                <a:highlight>
                  <a:srgbClr val="FFFF00"/>
                </a:highlight>
                <a:latin typeface="Times New Roman" panose="02020603050405020304" pitchFamily="18" charset="0"/>
                <a:ea typeface="Times New Roman" panose="02020603050405020304" pitchFamily="18" charset="0"/>
              </a:rPr>
              <a:t>chromatin</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which is the stuff of eukaryotic chromosomes. Histone proteins </a:t>
            </a:r>
            <a:r>
              <a:rPr lang="en-US" sz="2800" dirty="0">
                <a:solidFill>
                  <a:srgbClr val="0070C0"/>
                </a:solidFill>
                <a:effectLst/>
                <a:latin typeface="Times New Roman" panose="02020603050405020304" pitchFamily="18" charset="0"/>
                <a:ea typeface="Times New Roman" panose="02020603050405020304" pitchFamily="18" charset="0"/>
              </a:rPr>
              <a:t>limit the accessibility of enzymes</a:t>
            </a:r>
            <a:r>
              <a:rPr lang="en-US" sz="2800" dirty="0">
                <a:solidFill>
                  <a:srgbClr val="000000"/>
                </a:solidFill>
                <a:effectLst/>
                <a:latin typeface="Times New Roman" panose="02020603050405020304" pitchFamily="18" charset="0"/>
                <a:ea typeface="Times New Roman" panose="02020603050405020304" pitchFamily="18" charset="0"/>
              </a:rPr>
              <a:t> and other proteins that copy and read the DNA but they enable the DNA to fit into the nucleus. </a:t>
            </a:r>
          </a:p>
          <a:p>
            <a:pPr algn="just"/>
            <a:r>
              <a:rPr lang="en-US" sz="2800" dirty="0">
                <a:solidFill>
                  <a:srgbClr val="0070C0"/>
                </a:solidFill>
                <a:effectLst/>
                <a:latin typeface="Times New Roman" panose="02020603050405020304" pitchFamily="18" charset="0"/>
                <a:ea typeface="Times New Roman" panose="02020603050405020304" pitchFamily="18" charset="0"/>
              </a:rPr>
              <a:t>Archaea</a:t>
            </a:r>
            <a:r>
              <a:rPr lang="en-US" sz="2800" dirty="0">
                <a:solidFill>
                  <a:srgbClr val="000000"/>
                </a:solidFill>
                <a:effectLst/>
                <a:latin typeface="Times New Roman" panose="02020603050405020304" pitchFamily="18" charset="0"/>
                <a:ea typeface="Times New Roman" panose="02020603050405020304" pitchFamily="18" charset="0"/>
              </a:rPr>
              <a:t> also have some histone proteins that complex with DNA, but the structure of their chromatin is different from that found in eukaryotes. However, </a:t>
            </a:r>
            <a:r>
              <a:rPr lang="en-US" sz="2800" dirty="0">
                <a:solidFill>
                  <a:srgbClr val="FF0000"/>
                </a:solidFill>
                <a:effectLst/>
                <a:latin typeface="Times New Roman" panose="02020603050405020304" pitchFamily="18" charset="0"/>
                <a:ea typeface="Times New Roman" panose="02020603050405020304" pitchFamily="18" charset="0"/>
              </a:rPr>
              <a:t>eubacteria do not possess histones</a:t>
            </a:r>
            <a:r>
              <a:rPr lang="en-US" sz="2800" dirty="0">
                <a:solidFill>
                  <a:srgbClr val="000000"/>
                </a:solidFill>
                <a:effectLst/>
                <a:latin typeface="Times New Roman" panose="02020603050405020304" pitchFamily="18" charset="0"/>
                <a:ea typeface="Times New Roman" panose="02020603050405020304" pitchFamily="18" charset="0"/>
              </a:rPr>
              <a:t>, so their DNA does not exist in the highly ordered, tightly packed arrangement found in eukaryotic cells instead they have </a:t>
            </a:r>
            <a:r>
              <a:rPr lang="en-US" sz="2800" dirty="0" err="1">
                <a:solidFill>
                  <a:srgbClr val="FF0000"/>
                </a:solidFill>
                <a:effectLst/>
                <a:latin typeface="Times New Roman" panose="02020603050405020304" pitchFamily="18" charset="0"/>
                <a:ea typeface="Times New Roman" panose="02020603050405020304" pitchFamily="18" charset="0"/>
              </a:rPr>
              <a:t>euprotein</a:t>
            </a:r>
            <a:r>
              <a:rPr lang="en-US" sz="2800" dirty="0">
                <a:solidFill>
                  <a:srgbClr val="000000"/>
                </a:solidFill>
                <a:effectLst/>
                <a:latin typeface="Times New Roman" panose="02020603050405020304" pitchFamily="18" charset="0"/>
                <a:ea typeface="Times New Roman" panose="02020603050405020304" pitchFamily="18" charset="0"/>
              </a:rPr>
              <a:t>. </a:t>
            </a:r>
          </a:p>
          <a:p>
            <a:pPr algn="just"/>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copying and reading of  DNA are therefore simpler processes in eubacteria.</a:t>
            </a:r>
          </a:p>
          <a:p>
            <a:pPr algn="just"/>
            <a:r>
              <a:rPr lang="en-US" sz="2800" dirty="0">
                <a:solidFill>
                  <a:srgbClr val="000000"/>
                </a:solidFill>
                <a:latin typeface="Times New Roman" panose="02020603050405020304" pitchFamily="18" charset="0"/>
                <a:cs typeface="Arial" panose="020B0604020202020204" pitchFamily="34" charset="0"/>
              </a:rPr>
              <a:t>Genes of prokaryotic cells are generally on a </a:t>
            </a:r>
            <a:r>
              <a:rPr lang="en-US" sz="2800" dirty="0">
                <a:solidFill>
                  <a:srgbClr val="FF0000"/>
                </a:solidFill>
                <a:latin typeface="Times New Roman" panose="02020603050405020304" pitchFamily="18" charset="0"/>
                <a:cs typeface="Arial" panose="020B0604020202020204" pitchFamily="34" charset="0"/>
              </a:rPr>
              <a:t>single, circular molecule </a:t>
            </a:r>
            <a:r>
              <a:rPr lang="en-US" sz="2800" dirty="0">
                <a:solidFill>
                  <a:srgbClr val="000000"/>
                </a:solidFill>
                <a:latin typeface="Times New Roman" panose="02020603050405020304" pitchFamily="18" charset="0"/>
                <a:cs typeface="Arial" panose="020B0604020202020204" pitchFamily="34" charset="0"/>
              </a:rPr>
              <a:t>of DNA, the chromosome of the prokaryotic cell.</a:t>
            </a:r>
          </a:p>
          <a:p>
            <a:pPr algn="just"/>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2800" dirty="0">
              <a:solidFill>
                <a:srgbClr val="000000"/>
              </a:solidFill>
              <a:effectLst/>
              <a:latin typeface="Times New Roman" panose="02020603050405020304" pitchFamily="18" charset="0"/>
              <a:ea typeface="Times New Roman" panose="02020603050405020304" pitchFamily="18" charset="0"/>
            </a:endParaRPr>
          </a:p>
          <a:p>
            <a:pPr algn="just"/>
            <a:endParaRPr lang="en-US" sz="2800" dirty="0"/>
          </a:p>
        </p:txBody>
      </p:sp>
    </p:spTree>
    <p:extLst>
      <p:ext uri="{BB962C8B-B14F-4D97-AF65-F5344CB8AC3E}">
        <p14:creationId xmlns:p14="http://schemas.microsoft.com/office/powerpoint/2010/main" val="251910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E243-2688-148E-E17C-0467F375BEA2}"/>
              </a:ext>
            </a:extLst>
          </p:cNvPr>
          <p:cNvSpPr txBox="1"/>
          <p:nvPr/>
        </p:nvSpPr>
        <p:spPr>
          <a:xfrm>
            <a:off x="659567" y="329785"/>
            <a:ext cx="11152682" cy="5262979"/>
          </a:xfrm>
          <a:prstGeom prst="rect">
            <a:avLst/>
          </a:prstGeom>
          <a:noFill/>
        </p:spPr>
        <p:txBody>
          <a:bodyPr wrap="square">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In eukaryotic cells, genes are located on multiple, usually </a:t>
            </a:r>
            <a:r>
              <a:rPr lang="en-US" sz="2800" dirty="0">
                <a:solidFill>
                  <a:srgbClr val="C00000"/>
                </a:solidFill>
                <a:effectLst/>
                <a:latin typeface="Times New Roman" panose="02020603050405020304" pitchFamily="18" charset="0"/>
                <a:ea typeface="Times New Roman" panose="02020603050405020304" pitchFamily="18" charset="0"/>
              </a:rPr>
              <a:t>linear DNA molecules (multiple chromosomes). </a:t>
            </a:r>
          </a:p>
          <a:p>
            <a:r>
              <a:rPr lang="en-US" sz="2800" dirty="0">
                <a:solidFill>
                  <a:srgbClr val="000000"/>
                </a:solidFill>
                <a:effectLst/>
                <a:latin typeface="Times New Roman" panose="02020603050405020304" pitchFamily="18" charset="0"/>
                <a:ea typeface="Times New Roman" panose="02020603050405020304" pitchFamily="18" charset="0"/>
              </a:rPr>
              <a:t>This generalization—a single, circular chromosome in prokaryotes and multiple, linear chromosomes in eukaryotes—is not always true.</a:t>
            </a:r>
          </a:p>
          <a:p>
            <a:r>
              <a:rPr lang="en-US" sz="2800" dirty="0">
                <a:solidFill>
                  <a:srgbClr val="000000"/>
                </a:solidFill>
                <a:effectLst/>
                <a:latin typeface="Times New Roman" panose="02020603050405020304" pitchFamily="18" charset="0"/>
                <a:ea typeface="Times New Roman" panose="02020603050405020304" pitchFamily="18" charset="0"/>
              </a:rPr>
              <a:t>A few bacteria have more than one chromosome, and important bacterial genes are frequently found on other DNA molecules called </a:t>
            </a:r>
            <a:r>
              <a:rPr lang="en-US" sz="2800" dirty="0">
                <a:solidFill>
                  <a:srgbClr val="C00000"/>
                </a:solidFill>
                <a:effectLst/>
                <a:latin typeface="Times New Roman" panose="02020603050405020304" pitchFamily="18" charset="0"/>
                <a:ea typeface="Times New Roman" panose="02020603050405020304" pitchFamily="18" charset="0"/>
              </a:rPr>
              <a:t>plasmids (</a:t>
            </a:r>
            <a:r>
              <a:rPr lang="en-US" sz="2800" dirty="0">
                <a:effectLst/>
                <a:latin typeface="Times New Roman" panose="02020603050405020304" pitchFamily="18" charset="0"/>
                <a:ea typeface="Times New Roman" panose="02020603050405020304" pitchFamily="18" charset="0"/>
              </a:rPr>
              <a:t>The term </a:t>
            </a:r>
            <a:r>
              <a:rPr lang="en-US" sz="2800" i="1" dirty="0">
                <a:effectLst/>
                <a:latin typeface="Times New Roman" panose="02020603050405020304" pitchFamily="18" charset="0"/>
                <a:ea typeface="Times New Roman" panose="02020603050405020304" pitchFamily="18" charset="0"/>
              </a:rPr>
              <a:t>plasmid</a:t>
            </a:r>
            <a:r>
              <a:rPr lang="en-US" sz="2800" dirty="0">
                <a:effectLst/>
                <a:latin typeface="Times New Roman" panose="02020603050405020304" pitchFamily="18" charset="0"/>
                <a:ea typeface="Times New Roman" panose="02020603050405020304" pitchFamily="18" charset="0"/>
              </a:rPr>
              <a:t> was first introduced by the </a:t>
            </a:r>
            <a:r>
              <a:rPr lang="en-US" sz="28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United States"/>
              </a:rPr>
              <a:t>American</a:t>
            </a:r>
            <a:r>
              <a:rPr lang="en-US" sz="2800" dirty="0">
                <a:effectLst/>
                <a:latin typeface="Times New Roman" panose="02020603050405020304" pitchFamily="18" charset="0"/>
                <a:ea typeface="Times New Roman" panose="02020603050405020304" pitchFamily="18" charset="0"/>
              </a:rPr>
              <a:t> </a:t>
            </a:r>
            <a:r>
              <a:rPr lang="en-US" sz="28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Molecular biology"/>
              </a:rPr>
              <a:t>molecular biologist</a:t>
            </a:r>
            <a:r>
              <a:rPr lang="en-US" sz="2800" dirty="0">
                <a:effectLst/>
                <a:latin typeface="Times New Roman" panose="02020603050405020304" pitchFamily="18" charset="0"/>
                <a:ea typeface="Times New Roman" panose="02020603050405020304" pitchFamily="18" charset="0"/>
              </a:rPr>
              <a:t> </a:t>
            </a:r>
            <a:r>
              <a:rPr lang="en-US" sz="28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Joshua Lederberg"/>
              </a:rPr>
              <a:t>Joshua Lederberg</a:t>
            </a:r>
            <a:r>
              <a:rPr lang="en-US" sz="2800" dirty="0">
                <a:effectLst/>
                <a:latin typeface="Times New Roman" panose="02020603050405020304" pitchFamily="18" charset="0"/>
                <a:ea typeface="Times New Roman" panose="02020603050405020304" pitchFamily="18" charset="0"/>
              </a:rPr>
              <a:t> in 1952)</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US" sz="2800" dirty="0">
              <a:solidFill>
                <a:srgbClr val="000000"/>
              </a:solidFill>
              <a:latin typeface="Times New Roman" panose="02020603050405020304" pitchFamily="18" charset="0"/>
            </a:endParaRPr>
          </a:p>
          <a:p>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Furthermore, </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in some eukaryotes</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few genes are located on circular DNA molecules found </a:t>
            </a:r>
            <a:r>
              <a:rPr lang="en-US" sz="28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outside the nucleus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a:t>
            </a:r>
            <a:r>
              <a:rPr lang="en-US" sz="2800" i="1" dirty="0">
                <a:effectLst/>
                <a:latin typeface="Times New Roman" panose="02020603050405020304" pitchFamily="18" charset="0"/>
                <a:ea typeface="Times New Roman" panose="02020603050405020304" pitchFamily="18" charset="0"/>
                <a:cs typeface="Arial" panose="020B0604020202020204" pitchFamily="34" charset="0"/>
              </a:rPr>
              <a:t>2-</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micrometre-ring in </a:t>
            </a:r>
            <a:r>
              <a:rPr lang="en-US" sz="2800" i="1"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5" tooltip="Saccharomyces (not yet started)"/>
              </a:rPr>
              <a:t>Saccharomyces</a:t>
            </a:r>
            <a:r>
              <a:rPr lang="en-US" sz="2800" i="1" dirty="0">
                <a:effectLst/>
                <a:latin typeface="Times New Roman" panose="02020603050405020304" pitchFamily="18" charset="0"/>
                <a:ea typeface="Times New Roman" panose="02020603050405020304" pitchFamily="18" charset="0"/>
                <a:cs typeface="Arial" panose="020B0604020202020204" pitchFamily="34" charset="0"/>
              </a:rPr>
              <a:t> cerevisiae</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800" dirty="0"/>
          </a:p>
        </p:txBody>
      </p:sp>
    </p:spTree>
    <p:extLst>
      <p:ext uri="{BB962C8B-B14F-4D97-AF65-F5344CB8AC3E}">
        <p14:creationId xmlns:p14="http://schemas.microsoft.com/office/powerpoint/2010/main" val="33583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a:extLst>
              <a:ext uri="{FF2B5EF4-FFF2-40B4-BE49-F238E27FC236}">
                <a16:creationId xmlns:a16="http://schemas.microsoft.com/office/drawing/2014/main" id="{11D3E201-ED4F-409E-98DC-84EC3974539A}"/>
              </a:ext>
            </a:extLst>
          </p:cNvPr>
          <p:cNvPicPr>
            <a:picLocks noChangeAspect="1"/>
          </p:cNvPicPr>
          <p:nvPr/>
        </p:nvPicPr>
        <p:blipFill>
          <a:blip r:embed="rId3"/>
          <a:srcRect/>
          <a:stretch>
            <a:fillRect/>
          </a:stretch>
        </p:blipFill>
        <p:spPr bwMode="auto">
          <a:xfrm>
            <a:off x="464696" y="1259175"/>
            <a:ext cx="4572000" cy="2841338"/>
          </a:xfrm>
          <a:prstGeom prst="rect">
            <a:avLst/>
          </a:prstGeom>
          <a:noFill/>
          <a:ln w="9525">
            <a:noFill/>
            <a:miter lim="800000"/>
            <a:headEnd/>
            <a:tailEnd/>
          </a:ln>
        </p:spPr>
      </p:pic>
      <p:pic>
        <p:nvPicPr>
          <p:cNvPr id="3" name="Picture 2">
            <a:extLst>
              <a:ext uri="{FF2B5EF4-FFF2-40B4-BE49-F238E27FC236}">
                <a16:creationId xmlns:a16="http://schemas.microsoft.com/office/drawing/2014/main" id="{CAD843E6-D977-B1D1-7F00-2B03B6AF4089}"/>
              </a:ext>
            </a:extLst>
          </p:cNvPr>
          <p:cNvPicPr>
            <a:picLocks noChangeAspect="1"/>
          </p:cNvPicPr>
          <p:nvPr/>
        </p:nvPicPr>
        <p:blipFill>
          <a:blip r:embed="rId4"/>
          <a:srcRect/>
          <a:stretch>
            <a:fillRect/>
          </a:stretch>
        </p:blipFill>
        <p:spPr bwMode="auto">
          <a:xfrm>
            <a:off x="7030386" y="674557"/>
            <a:ext cx="4302177" cy="2841338"/>
          </a:xfrm>
          <a:prstGeom prst="rect">
            <a:avLst/>
          </a:prstGeom>
          <a:noFill/>
          <a:ln w="9525">
            <a:noFill/>
            <a:miter lim="800000"/>
            <a:headEnd/>
            <a:tailEnd/>
          </a:ln>
        </p:spPr>
      </p:pic>
    </p:spTree>
    <p:extLst>
      <p:ext uri="{BB962C8B-B14F-4D97-AF65-F5344CB8AC3E}">
        <p14:creationId xmlns:p14="http://schemas.microsoft.com/office/powerpoint/2010/main" val="350420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CC3D99-5CF4-5687-0D29-21E133AEA541}"/>
              </a:ext>
            </a:extLst>
          </p:cNvPr>
          <p:cNvSpPr txBox="1"/>
          <p:nvPr/>
        </p:nvSpPr>
        <p:spPr>
          <a:xfrm>
            <a:off x="599607" y="209863"/>
            <a:ext cx="11017770" cy="5336974"/>
          </a:xfrm>
          <a:prstGeom prst="rect">
            <a:avLst/>
          </a:prstGeom>
          <a:noFill/>
        </p:spPr>
        <p:txBody>
          <a:bodyPr wrap="square">
            <a:spAutoFit/>
          </a:bodyPr>
          <a:lstStyle/>
          <a:p>
            <a:pPr marL="0" marR="0" algn="just" rtl="0">
              <a:lnSpc>
                <a:spcPct val="115000"/>
              </a:lnSpc>
              <a:spcBef>
                <a:spcPts val="0"/>
              </a:spcBef>
              <a:spcAft>
                <a:spcPts val="0"/>
              </a:spcAft>
            </a:pPr>
            <a:r>
              <a:rPr lang="en-US" sz="2800" dirty="0">
                <a:solidFill>
                  <a:srgbClr val="4C74B0"/>
                </a:solidFill>
                <a:effectLst/>
                <a:latin typeface="Arial" panose="020B0604020202020204" pitchFamily="34" charset="0"/>
                <a:ea typeface="Times New Roman" panose="02020603050405020304" pitchFamily="18" charset="0"/>
                <a:cs typeface="Arial" panose="020B0604020202020204" pitchFamily="34" charset="0"/>
              </a:rPr>
              <a:t>The Structure of DNA</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It is useful to consider the structure of DNA at three levels of increasing complexity, known as the </a:t>
            </a:r>
            <a:r>
              <a:rPr lang="en-US" sz="2800" dirty="0">
                <a:solidFill>
                  <a:srgbClr val="FF0000"/>
                </a:solidFill>
                <a:effectLst/>
                <a:latin typeface="Times New Roman" panose="02020603050405020304" pitchFamily="18" charset="0"/>
                <a:ea typeface="Times New Roman" panose="02020603050405020304" pitchFamily="18" charset="0"/>
              </a:rPr>
              <a:t>primary, secondary, and tertiary</a:t>
            </a:r>
            <a:r>
              <a:rPr lang="en-US" sz="2800" dirty="0">
                <a:solidFill>
                  <a:srgbClr val="000000"/>
                </a:solidFill>
                <a:effectLst/>
                <a:latin typeface="Times New Roman" panose="02020603050405020304" pitchFamily="18" charset="0"/>
                <a:ea typeface="Times New Roman" panose="02020603050405020304" pitchFamily="18" charset="0"/>
              </a:rPr>
              <a:t> structures of DNA. The primary structure of DNA refers to its </a:t>
            </a:r>
            <a:r>
              <a:rPr lang="en-US" sz="2800" dirty="0">
                <a:solidFill>
                  <a:srgbClr val="C00000"/>
                </a:solidFill>
                <a:effectLst/>
                <a:latin typeface="Times New Roman" panose="02020603050405020304" pitchFamily="18" charset="0"/>
                <a:ea typeface="Times New Roman" panose="02020603050405020304" pitchFamily="18" charset="0"/>
              </a:rPr>
              <a:t>nucleotide structure and how the nucleotides are joined together</a:t>
            </a:r>
            <a:r>
              <a:rPr lang="en-US" sz="2800" dirty="0">
                <a:solidFill>
                  <a:srgbClr val="000000"/>
                </a:solidFill>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The </a:t>
            </a:r>
            <a:r>
              <a:rPr lang="en-US" sz="2800" dirty="0">
                <a:solidFill>
                  <a:srgbClr val="00B050"/>
                </a:solidFill>
                <a:effectLst/>
                <a:latin typeface="Times New Roman" panose="02020603050405020304" pitchFamily="18" charset="0"/>
                <a:ea typeface="Times New Roman" panose="02020603050405020304" pitchFamily="18" charset="0"/>
              </a:rPr>
              <a:t>secondary structure refers to DNA’s stable three-dimensional configuration, the helical structure worked out by Watson and Crick</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7030A0"/>
                </a:solidFill>
                <a:effectLst/>
                <a:latin typeface="Times New Roman" panose="02020603050405020304" pitchFamily="18" charset="0"/>
                <a:ea typeface="Times New Roman" panose="02020603050405020304" pitchFamily="18" charset="0"/>
              </a:rPr>
              <a:t>In DNA’s tertiary structures, which are the complex packing arrangements of double stranded DNA in chromosomes</a:t>
            </a:r>
            <a:r>
              <a:rPr lang="en-US" sz="1800" dirty="0">
                <a:solidFill>
                  <a:srgbClr val="000000"/>
                </a:solidFill>
                <a:effectLst/>
                <a:latin typeface="Times New Roman" panose="02020603050405020304" pitchFamily="18" charset="0"/>
                <a:ea typeface="Times New Roman" panose="02020603050405020304" pitchFamily="18" charset="0"/>
              </a:rPr>
              <a:t>.</a:t>
            </a:r>
          </a:p>
          <a:p>
            <a:pPr marL="0" marR="0" algn="just" rtl="0">
              <a:lnSpc>
                <a:spcPct val="115000"/>
              </a:lnSpc>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pP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296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F2A8DD-B15F-03E7-BEDB-098DD01C727B}"/>
              </a:ext>
            </a:extLst>
          </p:cNvPr>
          <p:cNvSpPr txBox="1"/>
          <p:nvPr/>
        </p:nvSpPr>
        <p:spPr>
          <a:xfrm>
            <a:off x="389744" y="149902"/>
            <a:ext cx="11392525" cy="5683992"/>
          </a:xfrm>
          <a:prstGeom prst="rect">
            <a:avLst/>
          </a:prstGeom>
          <a:noFill/>
        </p:spPr>
        <p:txBody>
          <a:bodyPr wrap="square">
            <a:spAutoFit/>
          </a:bodyPr>
          <a:lstStyle/>
          <a:p>
            <a:pPr marL="0" marR="0" algn="just" rtl="0">
              <a:lnSpc>
                <a:spcPct val="115000"/>
              </a:lnSpc>
              <a:spcBef>
                <a:spcPts val="0"/>
              </a:spcBef>
              <a:spcAft>
                <a:spcPts val="0"/>
              </a:spcAft>
            </a:pPr>
            <a:r>
              <a:rPr lang="en-US" sz="2800" dirty="0">
                <a:solidFill>
                  <a:srgbClr val="E1A506"/>
                </a:solidFill>
                <a:effectLst/>
                <a:latin typeface="Arial" panose="020B0604020202020204" pitchFamily="34" charset="0"/>
                <a:ea typeface="Times New Roman" panose="02020603050405020304" pitchFamily="18" charset="0"/>
                <a:cs typeface="Arial" panose="020B0604020202020204" pitchFamily="34" charset="0"/>
              </a:rPr>
              <a:t>The Primary Structure of DNA</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primary structure of DNA consists of a string of nucleotides joined together by phosphodiester linkages.</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r>
              <a:rPr lang="en-US" sz="2800" dirty="0">
                <a:solidFill>
                  <a:srgbClr val="FF0000"/>
                </a:solidFill>
                <a:effectLst/>
                <a:latin typeface="Arial" panose="020B0604020202020204" pitchFamily="34" charset="0"/>
                <a:ea typeface="Times New Roman" panose="02020603050405020304" pitchFamily="18" charset="0"/>
              </a:rPr>
              <a:t>Nucleotides</a:t>
            </a:r>
            <a:r>
              <a:rPr lang="en-US" sz="2800" dirty="0">
                <a:solidFill>
                  <a:srgbClr val="000000"/>
                </a:solidFill>
                <a:effectLst/>
                <a:latin typeface="Arial" panose="020B0604020202020204" pitchFamily="34"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DNA is typically a very long molecule and is therefore termed a macromolecule. For example, within each human chromosome is a single DNA molecule that, if stretched out straight, would be several </a:t>
            </a:r>
            <a:r>
              <a:rPr lang="en-US" sz="2800" dirty="0">
                <a:solidFill>
                  <a:srgbClr val="7030A0"/>
                </a:solidFill>
                <a:effectLst/>
                <a:latin typeface="Times New Roman" panose="02020603050405020304" pitchFamily="18" charset="0"/>
                <a:ea typeface="Times New Roman" panose="02020603050405020304" pitchFamily="18" charset="0"/>
              </a:rPr>
              <a:t>centimeters in length</a:t>
            </a:r>
            <a:r>
              <a:rPr lang="en-US" sz="2800" dirty="0">
                <a:solidFill>
                  <a:srgbClr val="000000"/>
                </a:solidFill>
                <a:effectLst/>
                <a:latin typeface="Times New Roman" panose="02020603050405020304" pitchFamily="18" charset="0"/>
                <a:ea typeface="Times New Roman" panose="02020603050405020304" pitchFamily="18" charset="0"/>
              </a:rPr>
              <a:t>. In spite of its large size, DNA has a relatively simple structure: it is a polymer, a chain made up of many repeating units linked together.</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As already mentioned, </a:t>
            </a:r>
            <a:r>
              <a:rPr lang="en-US" sz="2800" dirty="0">
                <a:solidFill>
                  <a:srgbClr val="0070C0"/>
                </a:solidFill>
                <a:effectLst/>
                <a:latin typeface="Times New Roman" panose="02020603050405020304" pitchFamily="18" charset="0"/>
                <a:ea typeface="Times New Roman" panose="02020603050405020304" pitchFamily="18" charset="0"/>
              </a:rPr>
              <a:t>the repeating units of DNA are </a:t>
            </a:r>
            <a:r>
              <a:rPr lang="en-US" sz="2800" i="1" dirty="0">
                <a:solidFill>
                  <a:srgbClr val="0070C0"/>
                </a:solidFill>
                <a:effectLst/>
                <a:latin typeface="Times New Roman" panose="02020603050405020304" pitchFamily="18" charset="0"/>
                <a:ea typeface="Times New Roman" panose="02020603050405020304" pitchFamily="18" charset="0"/>
              </a:rPr>
              <a:t>nucleotides</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each comprising three parts: (1) a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sugar</a:t>
            </a:r>
            <a:r>
              <a:rPr lang="en-US" sz="2800" dirty="0">
                <a:solidFill>
                  <a:srgbClr val="000000"/>
                </a:solidFill>
                <a:effectLst/>
                <a:latin typeface="Times New Roman" panose="02020603050405020304" pitchFamily="18" charset="0"/>
                <a:ea typeface="Times New Roman" panose="02020603050405020304" pitchFamily="18" charset="0"/>
              </a:rPr>
              <a:t>, (2) a </a:t>
            </a:r>
            <a:r>
              <a:rPr lang="en-US" sz="2800" dirty="0">
                <a:solidFill>
                  <a:srgbClr val="000000"/>
                </a:solidFill>
                <a:effectLst/>
                <a:highlight>
                  <a:srgbClr val="00FF00"/>
                </a:highlight>
                <a:latin typeface="Times New Roman" panose="02020603050405020304" pitchFamily="18" charset="0"/>
                <a:ea typeface="Times New Roman" panose="02020603050405020304" pitchFamily="18" charset="0"/>
              </a:rPr>
              <a:t>phosphate</a:t>
            </a:r>
            <a:r>
              <a:rPr lang="en-US" sz="2800" dirty="0">
                <a:solidFill>
                  <a:srgbClr val="000000"/>
                </a:solidFill>
                <a:effectLst/>
                <a:latin typeface="Times New Roman" panose="02020603050405020304" pitchFamily="18" charset="0"/>
                <a:ea typeface="Times New Roman" panose="02020603050405020304" pitchFamily="18" charset="0"/>
              </a:rPr>
              <a:t>, and (3) a </a:t>
            </a:r>
            <a:r>
              <a:rPr lang="en-US" sz="2800" dirty="0">
                <a:solidFill>
                  <a:srgbClr val="000000"/>
                </a:solidFill>
                <a:effectLst/>
                <a:highlight>
                  <a:srgbClr val="FF00FF"/>
                </a:highlight>
                <a:latin typeface="Times New Roman" panose="02020603050405020304" pitchFamily="18" charset="0"/>
                <a:ea typeface="Times New Roman" panose="02020603050405020304" pitchFamily="18" charset="0"/>
              </a:rPr>
              <a:t>nitrogen-containing base</a:t>
            </a: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The sugars of nucleic acids—called </a:t>
            </a: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pentose sugars</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have five carbon atoms, numbered 1</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3</a:t>
            </a:r>
            <a:r>
              <a:rPr lang="en-US" sz="2800" dirty="0">
                <a:solidFill>
                  <a:srgbClr val="000000"/>
                </a:solidFill>
                <a:effectLst/>
                <a:latin typeface="MathematicalPi-One"/>
                <a:ea typeface="Times New Roman" panose="02020603050405020304" pitchFamily="18" charset="0"/>
                <a:cs typeface="Arial" panose="020B0604020202020204" pitchFamily="34" charset="0"/>
              </a:rPr>
              <a: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and so forth </a:t>
            </a:r>
            <a:r>
              <a:rPr lang="en-US" sz="2800" b="1" dirty="0">
                <a:solidFill>
                  <a:srgbClr val="318ACA"/>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p>
        </p:txBody>
      </p:sp>
    </p:spTree>
    <p:extLst>
      <p:ext uri="{BB962C8B-B14F-4D97-AF65-F5344CB8AC3E}">
        <p14:creationId xmlns:p14="http://schemas.microsoft.com/office/powerpoint/2010/main" val="32063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A171AC-6C00-DAF3-578C-7FDBB4CCA62C}"/>
              </a:ext>
            </a:extLst>
          </p:cNvPr>
          <p:cNvSpPr txBox="1"/>
          <p:nvPr/>
        </p:nvSpPr>
        <p:spPr>
          <a:xfrm>
            <a:off x="734519" y="554637"/>
            <a:ext cx="11167671" cy="2622000"/>
          </a:xfrm>
          <a:prstGeom prst="rect">
            <a:avLst/>
          </a:prstGeom>
          <a:noFill/>
        </p:spPr>
        <p:txBody>
          <a:bodyPr wrap="square">
            <a:spAutoFit/>
          </a:bodyPr>
          <a:lstStyle/>
          <a:p>
            <a:pPr marL="0" marR="0" algn="just" rtl="0">
              <a:lnSpc>
                <a:spcPct val="115000"/>
              </a:lnSpc>
              <a:spcBef>
                <a:spcPts val="0"/>
              </a:spcBef>
              <a:spcAft>
                <a:spcPts val="0"/>
              </a:spcAft>
            </a:pPr>
            <a:r>
              <a:rPr lang="en-US" sz="2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Four</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the carbon atoms are joined by an oxygen atom to form a five-sided ring; the </a:t>
            </a:r>
            <a:r>
              <a:rPr lang="en-US" sz="28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fifth (5</a:t>
            </a:r>
            <a:r>
              <a:rPr lang="en-US" sz="2800" dirty="0">
                <a:solidFill>
                  <a:srgbClr val="C00000"/>
                </a:solidFill>
                <a:effectLst/>
                <a:latin typeface="MathematicalPi-One"/>
                <a:ea typeface="Times New Roman" panose="02020603050405020304" pitchFamily="18" charset="0"/>
                <a:cs typeface="Arial" panose="020B0604020202020204" pitchFamily="34" charset="0"/>
              </a:rPr>
              <a:t>`</a:t>
            </a:r>
            <a:r>
              <a:rPr lang="en-US" sz="28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carbon atom projects upward from the ring</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Hydrogen atoms or hydroxyl groups (OH) are attached to each carbon atom.</a:t>
            </a:r>
          </a:p>
          <a:p>
            <a:pPr marL="0" marR="0" algn="just" rtl="0">
              <a:lnSpc>
                <a:spcPct val="115000"/>
              </a:lnSpc>
              <a:spcBef>
                <a:spcPts val="0"/>
              </a:spcBef>
              <a:spcAft>
                <a:spcPts val="0"/>
              </a:spcAft>
            </a:pPr>
            <a:endPar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4" name="Picture 3">
            <a:extLst>
              <a:ext uri="{FF2B5EF4-FFF2-40B4-BE49-F238E27FC236}">
                <a16:creationId xmlns:a16="http://schemas.microsoft.com/office/drawing/2014/main" id="{402A8A9C-3A3D-4DC3-2FFD-2F98D1224630}"/>
              </a:ext>
            </a:extLst>
          </p:cNvPr>
          <p:cNvPicPr>
            <a:picLocks noChangeAspect="1"/>
          </p:cNvPicPr>
          <p:nvPr/>
        </p:nvPicPr>
        <p:blipFill>
          <a:blip r:embed="rId2"/>
          <a:srcRect/>
          <a:stretch>
            <a:fillRect/>
          </a:stretch>
        </p:blipFill>
        <p:spPr bwMode="auto">
          <a:xfrm>
            <a:off x="1304143" y="2818151"/>
            <a:ext cx="8499423" cy="3342806"/>
          </a:xfrm>
          <a:prstGeom prst="rect">
            <a:avLst/>
          </a:prstGeom>
          <a:noFill/>
          <a:ln w="9525">
            <a:noFill/>
            <a:miter lim="800000"/>
            <a:headEnd/>
            <a:tailEnd/>
          </a:ln>
        </p:spPr>
      </p:pic>
    </p:spTree>
    <p:extLst>
      <p:ext uri="{BB962C8B-B14F-4D97-AF65-F5344CB8AC3E}">
        <p14:creationId xmlns:p14="http://schemas.microsoft.com/office/powerpoint/2010/main" val="182257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CA3980-28A9-FFDB-0C91-1B1F36BB9DF2}"/>
              </a:ext>
            </a:extLst>
          </p:cNvPr>
          <p:cNvSpPr txBox="1"/>
          <p:nvPr/>
        </p:nvSpPr>
        <p:spPr>
          <a:xfrm>
            <a:off x="899410" y="374754"/>
            <a:ext cx="8694295" cy="3298660"/>
          </a:xfrm>
          <a:prstGeom prst="rect">
            <a:avLst/>
          </a:prstGeom>
          <a:noFill/>
        </p:spPr>
        <p:txBody>
          <a:bodyPr wrap="square">
            <a:spAutoFit/>
          </a:bodyPr>
          <a:lstStyle/>
          <a:p>
            <a:pPr marL="0" marR="0" algn="just" rtl="0">
              <a:lnSpc>
                <a:spcPct val="115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sugars of DNA and RNA are slightly different in structure. RNA’s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ribose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sugar has a </a:t>
            </a:r>
            <a:r>
              <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hydroxyl group attached to the 2</a:t>
            </a:r>
            <a:r>
              <a:rPr lang="en-US" sz="2400" dirty="0">
                <a:solidFill>
                  <a:srgbClr val="FF0000"/>
                </a:solidFill>
                <a:effectLst/>
                <a:latin typeface="MathematicalPi-One"/>
                <a:ea typeface="Times New Roman" panose="02020603050405020304" pitchFamily="18" charset="0"/>
                <a:cs typeface="Arial" panose="020B0604020202020204" pitchFamily="34" charset="0"/>
              </a:rPr>
              <a:t>`</a:t>
            </a:r>
            <a:r>
              <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-carbon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atom, whereas DNA’s sugar, called </a:t>
            </a: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deoxyribose, </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has a </a:t>
            </a:r>
            <a:r>
              <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hydrogen</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atom at this position and contains one oxygen atom fewer overall. This difference gives rise to the names ribonucleic acid (RNA) and </a:t>
            </a:r>
            <a:r>
              <a:rPr lang="en-US" sz="24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deoxy</a:t>
            </a:r>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ribonucleic acid (DNA).</a:t>
            </a:r>
          </a:p>
          <a:p>
            <a:pPr marL="0" marR="0" algn="just" rtl="0">
              <a:lnSpc>
                <a:spcPct val="115000"/>
              </a:lnSpc>
              <a:spcBef>
                <a:spcPts val="0"/>
              </a:spcBef>
              <a:spcAft>
                <a:spcPts val="0"/>
              </a:spcAft>
            </a:pPr>
            <a:endPar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4" name="Picture 3">
            <a:extLst>
              <a:ext uri="{FF2B5EF4-FFF2-40B4-BE49-F238E27FC236}">
                <a16:creationId xmlns:a16="http://schemas.microsoft.com/office/drawing/2014/main" id="{E34F7ABA-9259-A0B2-AE26-BB1769201902}"/>
              </a:ext>
            </a:extLst>
          </p:cNvPr>
          <p:cNvPicPr>
            <a:picLocks noChangeAspect="1"/>
          </p:cNvPicPr>
          <p:nvPr/>
        </p:nvPicPr>
        <p:blipFill>
          <a:blip r:embed="rId2"/>
          <a:srcRect/>
          <a:stretch>
            <a:fillRect/>
          </a:stretch>
        </p:blipFill>
        <p:spPr bwMode="auto">
          <a:xfrm>
            <a:off x="1319133" y="3140440"/>
            <a:ext cx="8499423" cy="3342806"/>
          </a:xfrm>
          <a:prstGeom prst="rect">
            <a:avLst/>
          </a:prstGeom>
          <a:noFill/>
          <a:ln w="9525">
            <a:noFill/>
            <a:miter lim="800000"/>
            <a:headEnd/>
            <a:tailEnd/>
          </a:ln>
        </p:spPr>
      </p:pic>
    </p:spTree>
    <p:extLst>
      <p:ext uri="{BB962C8B-B14F-4D97-AF65-F5344CB8AC3E}">
        <p14:creationId xmlns:p14="http://schemas.microsoft.com/office/powerpoint/2010/main" val="240673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92AB-1762-6D20-75C0-7C6299C3FE47}"/>
              </a:ext>
            </a:extLst>
          </p:cNvPr>
          <p:cNvSpPr txBox="1"/>
          <p:nvPr/>
        </p:nvSpPr>
        <p:spPr>
          <a:xfrm>
            <a:off x="839449" y="374754"/>
            <a:ext cx="9998440" cy="5776261"/>
          </a:xfrm>
          <a:prstGeom prst="rect">
            <a:avLst/>
          </a:prstGeom>
          <a:noFill/>
        </p:spPr>
        <p:txBody>
          <a:bodyPr wrap="square">
            <a:spAutoFit/>
          </a:bodyPr>
          <a:lstStyle/>
          <a:p>
            <a:pPr marL="0" marR="0" algn="just" rtl="0">
              <a:lnSpc>
                <a:spcPct val="115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This minor chemical difference is recognized by all the cellular enzymes that interact with DNA or RNA, thus yielding specific functions for each nucleic acid. Further, the additional oxygen atom in the RNA nucleotide makes it more reactive and less chemically stable than DNA. For this reason, DNA is better suited to serve as the long-term repository of genetic information. </a:t>
            </a:r>
          </a:p>
          <a:p>
            <a:pPr marL="0" marR="0" algn="just" rtl="0">
              <a:lnSpc>
                <a:spcPct val="115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The second component of a nucleotide is its </a:t>
            </a:r>
            <a:r>
              <a:rPr lang="en-US" sz="2800" b="1" dirty="0">
                <a:solidFill>
                  <a:srgbClr val="000000"/>
                </a:solidFill>
                <a:effectLst/>
                <a:latin typeface="Times New Roman" panose="02020603050405020304" pitchFamily="18" charset="0"/>
                <a:ea typeface="Times New Roman" panose="02020603050405020304" pitchFamily="18" charset="0"/>
              </a:rPr>
              <a:t>nitrogenous base, </a:t>
            </a:r>
            <a:r>
              <a:rPr lang="en-US" sz="2800" dirty="0">
                <a:solidFill>
                  <a:srgbClr val="000000"/>
                </a:solidFill>
                <a:effectLst/>
                <a:latin typeface="Times New Roman" panose="02020603050405020304" pitchFamily="18" charset="0"/>
                <a:ea typeface="Times New Roman" panose="02020603050405020304" pitchFamily="18" charset="0"/>
              </a:rPr>
              <a:t>which may be of two types—a </a:t>
            </a:r>
            <a:r>
              <a:rPr lang="en-US" sz="2800" b="1" dirty="0">
                <a:solidFill>
                  <a:srgbClr val="000000"/>
                </a:solidFill>
                <a:effectLst/>
                <a:latin typeface="Times New Roman" panose="02020603050405020304" pitchFamily="18" charset="0"/>
                <a:ea typeface="Times New Roman" panose="02020603050405020304" pitchFamily="18" charset="0"/>
              </a:rPr>
              <a:t>purine </a:t>
            </a:r>
            <a:r>
              <a:rPr lang="en-US" sz="2800" dirty="0">
                <a:solidFill>
                  <a:srgbClr val="000000"/>
                </a:solidFill>
                <a:effectLst/>
                <a:latin typeface="Times New Roman" panose="02020603050405020304" pitchFamily="18" charset="0"/>
                <a:ea typeface="Times New Roman" panose="02020603050405020304" pitchFamily="18" charset="0"/>
              </a:rPr>
              <a:t>or a </a:t>
            </a:r>
            <a:r>
              <a:rPr lang="en-US" sz="2800" b="1" dirty="0">
                <a:solidFill>
                  <a:srgbClr val="000000"/>
                </a:solidFill>
                <a:effectLst/>
                <a:latin typeface="Times New Roman" panose="02020603050405020304" pitchFamily="18" charset="0"/>
                <a:ea typeface="Times New Roman" panose="02020603050405020304" pitchFamily="18" charset="0"/>
              </a:rPr>
              <a:t>pyrimidine </a:t>
            </a:r>
            <a:r>
              <a:rPr lang="en-US" sz="2800" b="1" dirty="0">
                <a:solidFill>
                  <a:srgbClr val="318ACA"/>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Each </a:t>
            </a:r>
            <a:r>
              <a:rPr lang="en-US" sz="2800" dirty="0">
                <a:solidFill>
                  <a:srgbClr val="FF0000"/>
                </a:solidFill>
                <a:effectLst/>
                <a:latin typeface="Times New Roman" panose="02020603050405020304" pitchFamily="18" charset="0"/>
                <a:ea typeface="Times New Roman" panose="02020603050405020304" pitchFamily="18" charset="0"/>
              </a:rPr>
              <a:t>purine</a:t>
            </a:r>
            <a:r>
              <a:rPr lang="en-US" sz="2800" dirty="0">
                <a:solidFill>
                  <a:srgbClr val="000000"/>
                </a:solidFill>
                <a:effectLst/>
                <a:latin typeface="Times New Roman" panose="02020603050405020304" pitchFamily="18" charset="0"/>
                <a:ea typeface="Times New Roman" panose="02020603050405020304" pitchFamily="18" charset="0"/>
              </a:rPr>
              <a:t> consists of a </a:t>
            </a:r>
            <a:r>
              <a:rPr lang="en-US" sz="2800" dirty="0">
                <a:solidFill>
                  <a:srgbClr val="00B050"/>
                </a:solidFill>
                <a:effectLst/>
                <a:latin typeface="Times New Roman" panose="02020603050405020304" pitchFamily="18" charset="0"/>
                <a:ea typeface="Times New Roman" panose="02020603050405020304" pitchFamily="18" charset="0"/>
              </a:rPr>
              <a:t>six-sided ring attached to a five-sided ring</a:t>
            </a:r>
            <a:r>
              <a:rPr lang="en-US" sz="2800" dirty="0">
                <a:solidFill>
                  <a:srgbClr val="000000"/>
                </a:solidFill>
                <a:effectLst/>
                <a:latin typeface="Times New Roman" panose="02020603050405020304" pitchFamily="18" charset="0"/>
                <a:ea typeface="Times New Roman" panose="02020603050405020304" pitchFamily="18" charset="0"/>
              </a:rPr>
              <a:t>, whereas each </a:t>
            </a:r>
            <a:r>
              <a:rPr lang="en-US" sz="2800" dirty="0">
                <a:solidFill>
                  <a:srgbClr val="FF0000"/>
                </a:solidFill>
                <a:effectLst/>
                <a:latin typeface="Times New Roman" panose="02020603050405020304" pitchFamily="18" charset="0"/>
                <a:ea typeface="Times New Roman" panose="02020603050405020304" pitchFamily="18" charset="0"/>
              </a:rPr>
              <a:t>pyrimidine</a:t>
            </a:r>
            <a:r>
              <a:rPr lang="en-US" sz="2800" dirty="0">
                <a:solidFill>
                  <a:srgbClr val="000000"/>
                </a:solidFill>
                <a:effectLst/>
                <a:latin typeface="Times New Roman" panose="02020603050405020304" pitchFamily="18" charset="0"/>
                <a:ea typeface="Times New Roman" panose="02020603050405020304" pitchFamily="18" charset="0"/>
              </a:rPr>
              <a:t> consists of a </a:t>
            </a:r>
            <a:r>
              <a:rPr lang="en-US" sz="2800" dirty="0">
                <a:solidFill>
                  <a:srgbClr val="C00000"/>
                </a:solidFill>
                <a:effectLst/>
                <a:latin typeface="Times New Roman" panose="02020603050405020304" pitchFamily="18" charset="0"/>
                <a:ea typeface="Times New Roman" panose="02020603050405020304" pitchFamily="18" charset="0"/>
              </a:rPr>
              <a:t>six-sided ring only.</a:t>
            </a:r>
            <a:endParaRPr lang="en-US" sz="28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2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a:p>
            <a:pPr marL="0" marR="0" algn="just" rtl="0">
              <a:lnSpc>
                <a:spcPct val="115000"/>
              </a:lnSpc>
              <a:spcBef>
                <a:spcPts val="0"/>
              </a:spcBef>
              <a:spcAft>
                <a:spcPts val="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76399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1278</Words>
  <Application>Microsoft Office PowerPoint</Application>
  <PresentationFormat>Widescreen</PresentationFormat>
  <Paragraphs>43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MathematicalPi-Four</vt:lpstr>
      <vt:lpstr>MathematicalPi-One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Zeerak</dc:creator>
  <cp:lastModifiedBy>Zeerak</cp:lastModifiedBy>
  <cp:revision>6</cp:revision>
  <dcterms:created xsi:type="dcterms:W3CDTF">2023-10-07T21:21:50Z</dcterms:created>
  <dcterms:modified xsi:type="dcterms:W3CDTF">2023-10-07T23:02:44Z</dcterms:modified>
</cp:coreProperties>
</file>