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9" r:id="rId10"/>
    <p:sldId id="268"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CBCB1-844D-8BA5-91C8-67ACE11FF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5193E3-BAFF-F857-FA0E-89CA65F71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925F00-888E-923A-6165-1254DE409879}"/>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16D2EAC4-5760-CED4-F467-3E76A899B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90481B-F150-89A6-A29B-DE7C1BE76154}"/>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88456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606B-23E4-2C6E-E12D-1226B46D8B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5E8167-CB10-6C8E-FA74-6584C1667E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77983-7298-583C-AD7E-D157999F2629}"/>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B8529284-93E3-9140-D10C-4719FF557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1F176-1A23-A15D-6CE4-340433B81956}"/>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27646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6B958-5256-CBEB-0B2C-6268EAB23E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ABD3C0-C64C-B3ED-56D2-8029D1B788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A7AE0-BC2B-302C-6C09-AE4F0A3C6460}"/>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31534575-1AE0-6092-B34A-01180409C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76B32-FFD7-9C45-5A2D-391F5CAE4494}"/>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143379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4227-6C25-F6AD-DF67-1592FA136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2C658-E762-F45B-08C5-E2C9FC67BC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3462C-DB9D-B18B-5B40-3BA8C3C287E0}"/>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7A6C9464-4C44-BDE5-012A-9389F9B7D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087BB-BC84-E156-E3F3-2144492E2EFC}"/>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395819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2F0E-CDFF-D47C-05DE-2837B3785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491278-4797-D04C-A550-4084791B6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F03918-219D-424C-1A49-A6DD64F18760}"/>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11462912-3F29-D5CD-4395-3F8B02303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F920-E3F5-90A1-8275-44D5F7E7E5B8}"/>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330393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DB4D-C691-6B4D-CE54-CE367E7BFA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BD293-3657-9CA7-DD5F-C6A967E146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CC26B9-1D14-7345-00F7-2601DAA3DD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37A76-4BE6-9342-FD97-D9BBD5CA6846}"/>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6" name="Footer Placeholder 5">
            <a:extLst>
              <a:ext uri="{FF2B5EF4-FFF2-40B4-BE49-F238E27FC236}">
                <a16:creationId xmlns:a16="http://schemas.microsoft.com/office/drawing/2014/main" id="{13A5A2AB-71C2-E9E8-24B6-584255ACE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19D274-5C9B-41C1-F94F-C28EF8E813C1}"/>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182905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0932-6432-5E59-01EC-1D9F840C25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41BCCA-FB7E-FD67-64A7-6ABDAB536F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743C4D-A54E-7CD7-3752-0DE7781C2B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DFCF1-DAFB-5483-76B4-8B37EC30F6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CBAEA7-D04B-0C6F-F4C4-2F5E0F3CC2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5B281-E01D-6DA1-2F4A-0D450C804FBF}"/>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8" name="Footer Placeholder 7">
            <a:extLst>
              <a:ext uri="{FF2B5EF4-FFF2-40B4-BE49-F238E27FC236}">
                <a16:creationId xmlns:a16="http://schemas.microsoft.com/office/drawing/2014/main" id="{1F6524ED-F8DC-589B-EDC3-320C9BC33E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82952F-8077-4342-20A8-CF86B6A11A61}"/>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297083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E830-CA15-E24B-B862-54374F30C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6F5778-5171-4650-8113-3449FF0721A9}"/>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4" name="Footer Placeholder 3">
            <a:extLst>
              <a:ext uri="{FF2B5EF4-FFF2-40B4-BE49-F238E27FC236}">
                <a16:creationId xmlns:a16="http://schemas.microsoft.com/office/drawing/2014/main" id="{95249F70-7B3A-49CB-0197-FEF1F41A3B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B2F963-A2BB-3AA7-1FA7-4928840F80BC}"/>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246448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35995-A39C-3FF0-D9C4-7096B9411052}"/>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3" name="Footer Placeholder 2">
            <a:extLst>
              <a:ext uri="{FF2B5EF4-FFF2-40B4-BE49-F238E27FC236}">
                <a16:creationId xmlns:a16="http://schemas.microsoft.com/office/drawing/2014/main" id="{8C3D92DF-C34A-1A56-E275-A3EE14914D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9A4DD7-1E22-551C-6275-0A5669A68FD2}"/>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190599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8A77-3EF7-E1CA-E04E-D8E95CA52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35E9FF-D929-DEDA-779B-D8211219B5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0DCA55-CA44-D8B2-914F-A07A9C15A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8261E-21D4-96DE-01E5-3C3274DDE829}"/>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6" name="Footer Placeholder 5">
            <a:extLst>
              <a:ext uri="{FF2B5EF4-FFF2-40B4-BE49-F238E27FC236}">
                <a16:creationId xmlns:a16="http://schemas.microsoft.com/office/drawing/2014/main" id="{555F4F76-20F3-C125-2384-22A832532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B3AC-156D-6C84-A761-3BB5BC25D400}"/>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15891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8ED4-246F-CE72-9817-C89935790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BA652B-59D0-3E5D-A878-4DAF8BA4C4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FA1F5A-6D3E-E873-49DB-D1B723055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D510A8-5509-AF80-34F1-9ACC139F853A}"/>
              </a:ext>
            </a:extLst>
          </p:cNvPr>
          <p:cNvSpPr>
            <a:spLocks noGrp="1"/>
          </p:cNvSpPr>
          <p:nvPr>
            <p:ph type="dt" sz="half" idx="10"/>
          </p:nvPr>
        </p:nvSpPr>
        <p:spPr/>
        <p:txBody>
          <a:bodyPr/>
          <a:lstStyle/>
          <a:p>
            <a:fld id="{42570397-F35C-4807-9F1D-8C322EF3E55C}" type="datetimeFigureOut">
              <a:rPr lang="en-US" smtClean="0"/>
              <a:t>4/15/2024</a:t>
            </a:fld>
            <a:endParaRPr lang="en-US"/>
          </a:p>
        </p:txBody>
      </p:sp>
      <p:sp>
        <p:nvSpPr>
          <p:cNvPr id="6" name="Footer Placeholder 5">
            <a:extLst>
              <a:ext uri="{FF2B5EF4-FFF2-40B4-BE49-F238E27FC236}">
                <a16:creationId xmlns:a16="http://schemas.microsoft.com/office/drawing/2014/main" id="{5D0F1B19-403D-55C4-55A6-C8123D0C4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3B6A4-95F8-35DD-1B99-7D3ABBDA61C5}"/>
              </a:ext>
            </a:extLst>
          </p:cNvPr>
          <p:cNvSpPr>
            <a:spLocks noGrp="1"/>
          </p:cNvSpPr>
          <p:nvPr>
            <p:ph type="sldNum" sz="quarter" idx="12"/>
          </p:nvPr>
        </p:nvSpPr>
        <p:spPr/>
        <p:txBody>
          <a:bodyPr/>
          <a:lstStyle/>
          <a:p>
            <a:fld id="{11C4CC46-A3D2-4E61-9EF1-CFAAFFA43E55}" type="slidenum">
              <a:rPr lang="en-US" smtClean="0"/>
              <a:t>‹#›</a:t>
            </a:fld>
            <a:endParaRPr lang="en-US"/>
          </a:p>
        </p:txBody>
      </p:sp>
    </p:spTree>
    <p:extLst>
      <p:ext uri="{BB962C8B-B14F-4D97-AF65-F5344CB8AC3E}">
        <p14:creationId xmlns:p14="http://schemas.microsoft.com/office/powerpoint/2010/main" val="49154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728270-3F23-E0AB-A88F-91A1F9CA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19DBAE-DA43-4233-F656-5C33FCDB4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7969B-5271-DB83-A0AC-4C56810FE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70397-F35C-4807-9F1D-8C322EF3E55C}" type="datetimeFigureOut">
              <a:rPr lang="en-US" smtClean="0"/>
              <a:t>4/15/2024</a:t>
            </a:fld>
            <a:endParaRPr lang="en-US"/>
          </a:p>
        </p:txBody>
      </p:sp>
      <p:sp>
        <p:nvSpPr>
          <p:cNvPr id="5" name="Footer Placeholder 4">
            <a:extLst>
              <a:ext uri="{FF2B5EF4-FFF2-40B4-BE49-F238E27FC236}">
                <a16:creationId xmlns:a16="http://schemas.microsoft.com/office/drawing/2014/main" id="{3526E659-0B40-DCB1-E195-EC4B6956E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D896BD-B80F-1453-1625-C00EC2270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4CC46-A3D2-4E61-9EF1-CFAAFFA43E55}" type="slidenum">
              <a:rPr lang="en-US" smtClean="0"/>
              <a:t>‹#›</a:t>
            </a:fld>
            <a:endParaRPr lang="en-US"/>
          </a:p>
        </p:txBody>
      </p:sp>
    </p:spTree>
    <p:extLst>
      <p:ext uri="{BB962C8B-B14F-4D97-AF65-F5344CB8AC3E}">
        <p14:creationId xmlns:p14="http://schemas.microsoft.com/office/powerpoint/2010/main" val="210901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6D5D54-0BE4-231E-C4CF-90A2C84C1A22}"/>
              </a:ext>
            </a:extLst>
          </p:cNvPr>
          <p:cNvSpPr txBox="1"/>
          <p:nvPr/>
        </p:nvSpPr>
        <p:spPr>
          <a:xfrm>
            <a:off x="772509" y="614855"/>
            <a:ext cx="9963807" cy="5632311"/>
          </a:xfrm>
          <a:prstGeom prst="rect">
            <a:avLst/>
          </a:prstGeom>
          <a:noFill/>
        </p:spPr>
        <p:txBody>
          <a:bodyPr wrap="square">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A Comparison of Bacterial and Eukaryotic Translation</a:t>
            </a:r>
          </a:p>
          <a:p>
            <a:pPr algn="just"/>
            <a:r>
              <a:rPr lang="en-US" sz="2800" dirty="0">
                <a:latin typeface="Times New Roman" panose="02020603050405020304" pitchFamily="18" charset="0"/>
                <a:cs typeface="Times New Roman" panose="02020603050405020304" pitchFamily="18" charset="0"/>
              </a:rPr>
              <a:t>First, we should emphasize that the genetic code of bacterial and eukaryotic cells is virtually identical; the only difference is in the amino acid specified by the initiation codon. In bacterial cells, AUG codes for a modified type of methionine, N-</a:t>
            </a:r>
            <a:r>
              <a:rPr lang="en-US" sz="2800" dirty="0" err="1">
                <a:latin typeface="Times New Roman" panose="02020603050405020304" pitchFamily="18" charset="0"/>
                <a:cs typeface="Times New Roman" panose="02020603050405020304" pitchFamily="18" charset="0"/>
              </a:rPr>
              <a:t>formylmethionine</a:t>
            </a:r>
            <a:r>
              <a:rPr lang="en-US" sz="2800" dirty="0">
                <a:latin typeface="Times New Roman" panose="02020603050405020304" pitchFamily="18" charset="0"/>
                <a:cs typeface="Times New Roman" panose="02020603050405020304" pitchFamily="18" charset="0"/>
              </a:rPr>
              <a:t>, whereas, in eukaryotic cells, AUG codes for </a:t>
            </a:r>
            <a:r>
              <a:rPr lang="en-US" sz="2800" dirty="0" err="1">
                <a:latin typeface="Times New Roman" panose="02020603050405020304" pitchFamily="18" charset="0"/>
                <a:cs typeface="Times New Roman" panose="02020603050405020304" pitchFamily="18" charset="0"/>
              </a:rPr>
              <a:t>unformylated</a:t>
            </a:r>
            <a:r>
              <a:rPr lang="en-US" sz="2800" dirty="0">
                <a:latin typeface="Times New Roman" panose="02020603050405020304" pitchFamily="18" charset="0"/>
                <a:cs typeface="Times New Roman" panose="02020603050405020304" pitchFamily="18" charset="0"/>
              </a:rPr>
              <a:t> methionine.</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Another difference is that transcription and translation take place simultaneously in bacterial cells, but the nuclear envelope may separate these processes in eukaryotic cells. The physical separation of transcription and translation has important implications for the control of gene expression,</a:t>
            </a:r>
          </a:p>
        </p:txBody>
      </p:sp>
    </p:spTree>
    <p:extLst>
      <p:ext uri="{BB962C8B-B14F-4D97-AF65-F5344CB8AC3E}">
        <p14:creationId xmlns:p14="http://schemas.microsoft.com/office/powerpoint/2010/main" val="551546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ndwalk: Heat Shock and Molecular Chaperones">
            <a:extLst>
              <a:ext uri="{FF2B5EF4-FFF2-40B4-BE49-F238E27FC236}">
                <a16:creationId xmlns:a16="http://schemas.microsoft.com/office/drawing/2014/main" id="{ED362F99-6D5E-F432-DFC6-3AEE8093D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6552" y="632282"/>
            <a:ext cx="8544910" cy="5374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17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734E4F-9ECF-3E0D-31CA-C5BFD6F6D5AF}"/>
              </a:ext>
            </a:extLst>
          </p:cNvPr>
          <p:cNvSpPr txBox="1"/>
          <p:nvPr/>
        </p:nvSpPr>
        <p:spPr>
          <a:xfrm>
            <a:off x="220717" y="331076"/>
            <a:ext cx="10499836" cy="5693866"/>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Another modification of some proteins is the removal of 15 to 30 amino acids, called the </a:t>
            </a:r>
            <a:r>
              <a:rPr lang="en-US" sz="2800" dirty="0">
                <a:solidFill>
                  <a:srgbClr val="FF0000"/>
                </a:solidFill>
                <a:latin typeface="Times New Roman" panose="02020603050405020304" pitchFamily="18" charset="0"/>
                <a:cs typeface="Times New Roman" panose="02020603050405020304" pitchFamily="18" charset="0"/>
              </a:rPr>
              <a:t>signal sequence</a:t>
            </a:r>
            <a:r>
              <a:rPr lang="en-US" sz="2800" dirty="0">
                <a:latin typeface="Times New Roman" panose="02020603050405020304" pitchFamily="18" charset="0"/>
                <a:cs typeface="Times New Roman" panose="02020603050405020304" pitchFamily="18" charset="0"/>
              </a:rPr>
              <a:t>. The signal sequence helps direct a protein to a specific location within the cell, after which the sequence is removed by special enzymes. Amino acids within a protein may also be modified: phosphates, carboxyl groups, and methyl groups are added to some amino acids.</a:t>
            </a:r>
          </a:p>
          <a:p>
            <a:pPr algn="just"/>
            <a:endParaRPr lang="en-US" sz="2800" dirty="0">
              <a:latin typeface="Times New Roman" panose="02020603050405020304" pitchFamily="18" charset="0"/>
              <a:cs typeface="Times New Roman" panose="02020603050405020304" pitchFamily="18" charset="0"/>
            </a:endParaRPr>
          </a:p>
          <a:p>
            <a:pPr algn="just"/>
            <a:r>
              <a:rPr lang="en-US" sz="2800" b="1" i="0" dirty="0">
                <a:solidFill>
                  <a:srgbClr val="FF0000"/>
                </a:solidFill>
                <a:effectLst/>
                <a:highlight>
                  <a:srgbClr val="FFFFFF"/>
                </a:highlight>
                <a:latin typeface="Söhne"/>
              </a:rPr>
              <a:t>Phosphorylation</a:t>
            </a:r>
            <a:r>
              <a:rPr lang="en-US" sz="2800" b="0" i="0" dirty="0">
                <a:solidFill>
                  <a:srgbClr val="FF0000"/>
                </a:solidFill>
                <a:effectLst/>
                <a:highlight>
                  <a:srgbClr val="FFFFFF"/>
                </a:highlight>
                <a:latin typeface="Söhne"/>
              </a:rPr>
              <a:t>:</a:t>
            </a:r>
            <a:r>
              <a:rPr lang="en-US" sz="2800" b="0" i="0" dirty="0">
                <a:solidFill>
                  <a:srgbClr val="0D0D0D"/>
                </a:solidFill>
                <a:effectLst/>
                <a:highlight>
                  <a:srgbClr val="FFFFFF"/>
                </a:highlight>
                <a:latin typeface="Söhne"/>
              </a:rPr>
              <a:t> </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Phosphorylation involves the addition of a phosphate group to specific amino acid residues, typically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serine, threonine, or tyrosine,</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Phosphorylation is a reversible modification and is catalyzed by enzymes called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kinases</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while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phosphatases</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catalyze the removal of phosphate groups. Phosphorylation regulates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protein activity, cellular signaling, and protein-protein interactions.</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672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7094E4-E598-AF3B-6D82-A39407084117}"/>
              </a:ext>
            </a:extLst>
          </p:cNvPr>
          <p:cNvSpPr txBox="1"/>
          <p:nvPr/>
        </p:nvSpPr>
        <p:spPr>
          <a:xfrm>
            <a:off x="583324" y="504497"/>
            <a:ext cx="10373709" cy="4832092"/>
          </a:xfrm>
          <a:prstGeom prst="rect">
            <a:avLst/>
          </a:prstGeom>
          <a:noFill/>
        </p:spPr>
        <p:txBody>
          <a:bodyPr wrap="square">
            <a:spAutoFit/>
          </a:bodyPr>
          <a:lstStyle/>
          <a:p>
            <a:pPr algn="just"/>
            <a:r>
              <a:rPr lang="en-US" sz="2800" b="1" i="0" dirty="0">
                <a:solidFill>
                  <a:srgbClr val="FF0000"/>
                </a:solidFill>
                <a:effectLst/>
                <a:highlight>
                  <a:srgbClr val="FFFFFF"/>
                </a:highlight>
                <a:latin typeface="Times New Roman" panose="02020603050405020304" pitchFamily="18" charset="0"/>
                <a:cs typeface="Times New Roman" panose="02020603050405020304" pitchFamily="18" charset="0"/>
              </a:rPr>
              <a:t>Glycosylation</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Glycosylation is the addition of carbohydrate moieties to specific amino acid residues, usually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serine, threonine, or asparagine</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Glycosylation plays important roles in protein folding, stability, cell-cell recognition, and immune responses.</a:t>
            </a:r>
          </a:p>
          <a:p>
            <a:pPr algn="just"/>
            <a:endParaRPr lang="en-US" sz="2800" dirty="0">
              <a:solidFill>
                <a:srgbClr val="0D0D0D"/>
              </a:solidFill>
              <a:highlight>
                <a:srgbClr val="FFFFFF"/>
              </a:highlight>
              <a:latin typeface="Times New Roman" panose="02020603050405020304" pitchFamily="18" charset="0"/>
              <a:cs typeface="Times New Roman" panose="02020603050405020304" pitchFamily="18" charset="0"/>
            </a:endParaRPr>
          </a:p>
          <a:p>
            <a:pPr algn="just"/>
            <a:r>
              <a:rPr lang="en-US" sz="2800" b="1" i="0" dirty="0">
                <a:solidFill>
                  <a:srgbClr val="FF0000"/>
                </a:solidFill>
                <a:effectLst/>
                <a:highlight>
                  <a:srgbClr val="FFFFFF"/>
                </a:highlight>
                <a:latin typeface="Times New Roman" panose="02020603050405020304" pitchFamily="18" charset="0"/>
                <a:cs typeface="Times New Roman" panose="02020603050405020304" pitchFamily="18" charset="0"/>
              </a:rPr>
              <a:t>Acetylation</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Acetylation involves the addition of an acetyl group to the amino group of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lysine residues</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This modification is catalyzed by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acetyltransferases</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and can be removed by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deacetylases.</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Acetylation regulates protein function, stability, and protein-protein interactions. Histone acetylation, a specific form of acetylation, is particularly important in the regulation of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gene expression</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556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3CF1C-FFEF-370E-A173-9C720E9B53DC}"/>
              </a:ext>
            </a:extLst>
          </p:cNvPr>
          <p:cNvSpPr txBox="1"/>
          <p:nvPr/>
        </p:nvSpPr>
        <p:spPr>
          <a:xfrm>
            <a:off x="740978" y="977461"/>
            <a:ext cx="10736319" cy="4401205"/>
          </a:xfrm>
          <a:prstGeom prst="rect">
            <a:avLst/>
          </a:prstGeom>
          <a:noFill/>
        </p:spPr>
        <p:txBody>
          <a:bodyPr wrap="square">
            <a:spAutoFit/>
          </a:bodyPr>
          <a:lstStyle/>
          <a:p>
            <a:pPr algn="just"/>
            <a:r>
              <a:rPr lang="en-US" sz="2800" b="1" i="0" dirty="0">
                <a:solidFill>
                  <a:srgbClr val="0D0D0D"/>
                </a:solidFill>
                <a:effectLst/>
                <a:highlight>
                  <a:srgbClr val="FFFFFF"/>
                </a:highlight>
                <a:latin typeface="Times New Roman" panose="02020603050405020304" pitchFamily="18" charset="0"/>
                <a:cs typeface="Times New Roman" panose="02020603050405020304" pitchFamily="18" charset="0"/>
              </a:rPr>
              <a:t>Methylation</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Methylation involves the addition of a methyl group to specific amino acid residues, including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lysine, arginine, and histidine</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Methyl group play a major role in epigenetic process or gene silencing. </a:t>
            </a:r>
          </a:p>
          <a:p>
            <a:pPr algn="just"/>
            <a:endParaRPr lang="en-US" sz="2800" dirty="0">
              <a:solidFill>
                <a:srgbClr val="0D0D0D"/>
              </a:solidFill>
              <a:highlight>
                <a:srgbClr val="FFFFFF"/>
              </a:highlight>
              <a:latin typeface="Times New Roman" panose="02020603050405020304" pitchFamily="18" charset="0"/>
              <a:cs typeface="Times New Roman" panose="02020603050405020304" pitchFamily="18" charset="0"/>
            </a:endParaRPr>
          </a:p>
          <a:p>
            <a:pPr algn="just"/>
            <a:r>
              <a:rPr lang="en-US" sz="2800" b="1" i="0" dirty="0">
                <a:solidFill>
                  <a:srgbClr val="0D0D0D"/>
                </a:solidFill>
                <a:effectLst/>
                <a:highlight>
                  <a:srgbClr val="FFFFFF"/>
                </a:highlight>
                <a:latin typeface="Times New Roman" panose="02020603050405020304" pitchFamily="18" charset="0"/>
                <a:cs typeface="Times New Roman" panose="02020603050405020304" pitchFamily="18" charset="0"/>
              </a:rPr>
              <a:t>Ubiquitination</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Ubiquitination involves the covalent attachment of ubiquitin, a small protein, to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lysine residues </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on target proteins. Ubiquitination is catalyzed by a cascade of enzymes, including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ubiquitin-activating enzymes (E1), ubiquitin-conjugating enzymes (E2), and ubiquitin ligases (E3)</a:t>
            </a:r>
            <a:r>
              <a:rPr lang="en-US" sz="2800" b="0" i="0" dirty="0">
                <a:solidFill>
                  <a:srgbClr val="0D0D0D"/>
                </a:solidFill>
                <a:effectLst/>
                <a:highlight>
                  <a:srgbClr val="FFFFFF"/>
                </a:highlight>
                <a:latin typeface="Times New Roman" panose="02020603050405020304" pitchFamily="18" charset="0"/>
                <a:cs typeface="Times New Roman" panose="02020603050405020304" pitchFamily="18" charset="0"/>
              </a:rPr>
              <a:t>. Ubiquitination targets proteins for degradation by the proteasome.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644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a:extLst>
              <a:ext uri="{FF2B5EF4-FFF2-40B4-BE49-F238E27FC236}">
                <a16:creationId xmlns:a16="http://schemas.microsoft.com/office/drawing/2014/main" id="{24E80600-9D8A-AB7C-0630-BEDAF42281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366" y="1229710"/>
            <a:ext cx="8907517" cy="4398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44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A1B9BD-BCDA-366D-6592-A5570042E301}"/>
              </a:ext>
            </a:extLst>
          </p:cNvPr>
          <p:cNvSpPr txBox="1"/>
          <p:nvPr/>
        </p:nvSpPr>
        <p:spPr>
          <a:xfrm>
            <a:off x="930167" y="788275"/>
            <a:ext cx="9837682" cy="5632311"/>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Yet another difference is that mRNA in bacterial cells is short lived, typically lasting only a few minutes, but the longevity of mRNA in eukaryotic cells is highly variable and is frequently </a:t>
            </a:r>
            <a:r>
              <a:rPr lang="en-US" sz="2800" dirty="0">
                <a:solidFill>
                  <a:srgbClr val="FF0000"/>
                </a:solidFill>
                <a:latin typeface="Times New Roman" panose="02020603050405020304" pitchFamily="18" charset="0"/>
                <a:cs typeface="Times New Roman" panose="02020603050405020304" pitchFamily="18" charset="0"/>
              </a:rPr>
              <a:t>hours or days</a:t>
            </a:r>
            <a:r>
              <a:rPr lang="en-US" sz="2800" dirty="0">
                <a:latin typeface="Times New Roman" panose="02020603050405020304" pitchFamily="18" charset="0"/>
                <a:cs typeface="Times New Roman" panose="02020603050405020304" pitchFamily="18" charset="0"/>
              </a:rPr>
              <a:t>. Thus the synthesis of a particular bacterial protein ceases very quickly after transcription of the corresponding mRNA stops, but protein synthesis in eukaryotic cells may continue long after transcription has ended.</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In both bacterial and eukaryotic cells, </a:t>
            </a:r>
            <a:r>
              <a:rPr lang="en-US" sz="2800" dirty="0">
                <a:solidFill>
                  <a:srgbClr val="FF0000"/>
                </a:solidFill>
                <a:latin typeface="Times New Roman" panose="02020603050405020304" pitchFamily="18" charset="0"/>
                <a:cs typeface="Times New Roman" panose="02020603050405020304" pitchFamily="18" charset="0"/>
              </a:rPr>
              <a:t>aminoacyl-tRNA synthetases</a:t>
            </a:r>
            <a:r>
              <a:rPr lang="en-US" sz="2800" dirty="0">
                <a:latin typeface="Times New Roman" panose="02020603050405020304" pitchFamily="18" charset="0"/>
                <a:cs typeface="Times New Roman" panose="02020603050405020304" pitchFamily="18" charset="0"/>
              </a:rPr>
              <a:t> attach amino acids to their appropriate tRNAs; the chemical reaction employed is the same.</a:t>
            </a:r>
          </a:p>
          <a:p>
            <a:pPr algn="just"/>
            <a:endParaRPr lang="en-US" sz="28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2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259BF0-FC30-9810-6C00-ED6792A7178F}"/>
              </a:ext>
            </a:extLst>
          </p:cNvPr>
          <p:cNvSpPr txBox="1"/>
          <p:nvPr/>
        </p:nvSpPr>
        <p:spPr>
          <a:xfrm>
            <a:off x="409903" y="268014"/>
            <a:ext cx="10594428" cy="4093428"/>
          </a:xfrm>
          <a:prstGeom prst="rect">
            <a:avLst/>
          </a:prstGeom>
          <a:noFill/>
        </p:spPr>
        <p:txBody>
          <a:bodyPr wrap="square">
            <a:spAutoFit/>
          </a:bodyPr>
          <a:lstStyle/>
          <a:p>
            <a:endParaRPr lang="en-US" dirty="0"/>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There are significant differences in the sizes and compositions of bacterial and eukaryotic ribosomal subunits. For example, the large subunit of the eukaryotic ribosome contains </a:t>
            </a:r>
            <a:r>
              <a:rPr lang="en-US" sz="2800" dirty="0">
                <a:solidFill>
                  <a:srgbClr val="FF0000"/>
                </a:solidFill>
                <a:latin typeface="Times New Roman" panose="02020603050405020304" pitchFamily="18" charset="0"/>
                <a:cs typeface="Times New Roman" panose="02020603050405020304" pitchFamily="18" charset="0"/>
              </a:rPr>
              <a:t>three rRNAs</a:t>
            </a:r>
            <a:r>
              <a:rPr lang="en-US" sz="2800" dirty="0">
                <a:latin typeface="Times New Roman" panose="02020603050405020304" pitchFamily="18" charset="0"/>
                <a:cs typeface="Times New Roman" panose="02020603050405020304" pitchFamily="18" charset="0"/>
              </a:rPr>
              <a:t>, whereas the bacterial ribosome contains only </a:t>
            </a:r>
            <a:r>
              <a:rPr lang="en-US" sz="2800" dirty="0">
                <a:solidFill>
                  <a:srgbClr val="FF0000"/>
                </a:solidFill>
                <a:latin typeface="Times New Roman" panose="02020603050405020304" pitchFamily="18" charset="0"/>
                <a:cs typeface="Times New Roman" panose="02020603050405020304" pitchFamily="18" charset="0"/>
              </a:rPr>
              <a:t>two.</a:t>
            </a:r>
            <a:r>
              <a:rPr lang="en-US" sz="2800" dirty="0">
                <a:latin typeface="Times New Roman" panose="02020603050405020304" pitchFamily="18" charset="0"/>
                <a:cs typeface="Times New Roman" panose="02020603050405020304" pitchFamily="18" charset="0"/>
              </a:rPr>
              <a:t> These differences allow antibiotics and other substances to inhibit bacterial translation while having no effect on the translation of eukaryotic nuclear genes.</a:t>
            </a:r>
          </a:p>
          <a:p>
            <a:pPr algn="just"/>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698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are the larger and smaller subunits of ribosomes held together? - Quora">
            <a:extLst>
              <a:ext uri="{FF2B5EF4-FFF2-40B4-BE49-F238E27FC236}">
                <a16:creationId xmlns:a16="http://schemas.microsoft.com/office/drawing/2014/main" id="{D5A50663-AD21-15E6-EB8C-E763238BF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460" y="299546"/>
            <a:ext cx="9630387" cy="5896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72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470FD0-11DB-0623-45F6-CD1CEC3BCF33}"/>
              </a:ext>
            </a:extLst>
          </p:cNvPr>
          <p:cNvSpPr txBox="1"/>
          <p:nvPr/>
        </p:nvSpPr>
        <p:spPr>
          <a:xfrm>
            <a:off x="1040525" y="772510"/>
            <a:ext cx="9963806" cy="4832092"/>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Other fundamental differences lie in the process of initiation. In bacterial cells, the small subunit of the ribosome attaches directly to the region surrounding the start codon through hydrogen bonding between the </a:t>
            </a:r>
            <a:r>
              <a:rPr lang="en-US" sz="2800" dirty="0" err="1">
                <a:latin typeface="Times New Roman" panose="02020603050405020304" pitchFamily="18" charset="0"/>
                <a:cs typeface="Times New Roman" panose="02020603050405020304" pitchFamily="18" charset="0"/>
              </a:rPr>
              <a:t>ShineDalgarno</a:t>
            </a:r>
            <a:r>
              <a:rPr lang="en-US" sz="2800" dirty="0">
                <a:latin typeface="Times New Roman" panose="02020603050405020304" pitchFamily="18" charset="0"/>
                <a:cs typeface="Times New Roman" panose="02020603050405020304" pitchFamily="18" charset="0"/>
              </a:rPr>
              <a:t> consensus sequence in the 5 untranslated region of the mRNA and a sequence at the 3 end of the 16S rRNA.</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In contrast, the small subunit of a eukaryotic ribosome first binds to proteins attached to the 5 cap on mRNA and then migrates down the mRNA, scanning the sequence until it encounters the first AUG initiation codon.</a:t>
            </a:r>
          </a:p>
        </p:txBody>
      </p:sp>
    </p:spTree>
    <p:extLst>
      <p:ext uri="{BB962C8B-B14F-4D97-AF65-F5344CB8AC3E}">
        <p14:creationId xmlns:p14="http://schemas.microsoft.com/office/powerpoint/2010/main" val="359424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208ADB-9847-EF91-4D7D-7075A827DF70}"/>
              </a:ext>
            </a:extLst>
          </p:cNvPr>
          <p:cNvPicPr>
            <a:picLocks noChangeAspect="1"/>
          </p:cNvPicPr>
          <p:nvPr/>
        </p:nvPicPr>
        <p:blipFill>
          <a:blip r:embed="rId2"/>
          <a:stretch>
            <a:fillRect/>
          </a:stretch>
        </p:blipFill>
        <p:spPr>
          <a:xfrm>
            <a:off x="353648" y="1103586"/>
            <a:ext cx="10619151" cy="4792717"/>
          </a:xfrm>
          <a:prstGeom prst="rect">
            <a:avLst/>
          </a:prstGeom>
        </p:spPr>
      </p:pic>
    </p:spTree>
    <p:extLst>
      <p:ext uri="{BB962C8B-B14F-4D97-AF65-F5344CB8AC3E}">
        <p14:creationId xmlns:p14="http://schemas.microsoft.com/office/powerpoint/2010/main" val="3425695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B66E6E-F0A6-8CA9-9961-9ACA5E827CE8}"/>
              </a:ext>
            </a:extLst>
          </p:cNvPr>
          <p:cNvSpPr txBox="1"/>
          <p:nvPr/>
        </p:nvSpPr>
        <p:spPr>
          <a:xfrm>
            <a:off x="504497" y="362607"/>
            <a:ext cx="10610193" cy="6401753"/>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Additionally, more initiation factors take part in eukaryotic initiation (</a:t>
            </a:r>
            <a:r>
              <a:rPr lang="en-US" sz="2800" dirty="0">
                <a:solidFill>
                  <a:srgbClr val="FF0000"/>
                </a:solidFill>
                <a:latin typeface="Times New Roman" panose="02020603050405020304" pitchFamily="18" charset="0"/>
                <a:cs typeface="Times New Roman" panose="02020603050405020304" pitchFamily="18" charset="0"/>
              </a:rPr>
              <a:t>9</a:t>
            </a:r>
            <a:r>
              <a:rPr lang="en-US" sz="2800" dirty="0">
                <a:latin typeface="Times New Roman" panose="02020603050405020304" pitchFamily="18" charset="0"/>
                <a:cs typeface="Times New Roman" panose="02020603050405020304" pitchFamily="18" charset="0"/>
              </a:rPr>
              <a:t>) than in bacterial initiation (</a:t>
            </a:r>
            <a:r>
              <a:rPr lang="en-US" sz="2800" dirty="0">
                <a:solidFill>
                  <a:srgbClr val="FF0000"/>
                </a:solidFill>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In prokaryotic cells three elongation factors required while in eukaryote only two elongation factors required .</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speed of amino acid addition is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17–21</a:t>
            </a:r>
            <a:r>
              <a:rPr lang="en-US" sz="2800" b="0" i="0" dirty="0">
                <a:solidFill>
                  <a:srgbClr val="273239"/>
                </a:solidFill>
                <a:effectLst/>
                <a:highlight>
                  <a:srgbClr val="FFFFFF"/>
                </a:highlight>
                <a:latin typeface="Times New Roman" panose="02020603050405020304" pitchFamily="18" charset="0"/>
                <a:cs typeface="Times New Roman" panose="02020603050405020304" pitchFamily="18" charset="0"/>
              </a:rPr>
              <a:t> amino acids/second while in eukaryotic cell is slower,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6–9</a:t>
            </a:r>
            <a:r>
              <a:rPr lang="en-US" sz="2800" b="0" i="0" dirty="0">
                <a:solidFill>
                  <a:srgbClr val="273239"/>
                </a:solidFill>
                <a:effectLst/>
                <a:highlight>
                  <a:srgbClr val="FFFFFF"/>
                </a:highlight>
                <a:latin typeface="Times New Roman" panose="02020603050405020304" pitchFamily="18" charset="0"/>
                <a:cs typeface="Times New Roman" panose="02020603050405020304" pitchFamily="18" charset="0"/>
              </a:rPr>
              <a:t> amino acids/ second</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Translation in eukaryotic cells terminates in a similar way, except that there are two release factors: eRF1, which recognizes all three termination codons, and eRF2, which binds GTP and stimulates the release of the polypeptide from the ribosome.</a:t>
            </a:r>
          </a:p>
          <a:p>
            <a:pPr algn="just"/>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83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FE1E1A-086B-2170-D139-C1B677041E06}"/>
              </a:ext>
            </a:extLst>
          </p:cNvPr>
          <p:cNvSpPr txBox="1"/>
          <p:nvPr/>
        </p:nvSpPr>
        <p:spPr>
          <a:xfrm>
            <a:off x="567559" y="1371600"/>
            <a:ext cx="11146219" cy="4339650"/>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The Posttranslational Modifications of Proteins </a:t>
            </a:r>
          </a:p>
          <a:p>
            <a:pPr algn="just"/>
            <a:r>
              <a:rPr lang="en-US" sz="2800" dirty="0">
                <a:latin typeface="Times New Roman" panose="02020603050405020304" pitchFamily="18" charset="0"/>
                <a:cs typeface="Times New Roman" panose="02020603050405020304" pitchFamily="18" charset="0"/>
              </a:rPr>
              <a:t>After translation, proteins in both prokaryotic and eukaryotic cells may undergo alterations termed posttranslational modifications. A number of different types of modifications are possible. </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formyl group or the entire methionine residue may be removed from the amino end of a protein. Some proteins are synthesized as larger precursor proteins and must be cleaved and trimmed by enzymes before the proteins can become functional.</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36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CF8AA1-678D-AAAA-0634-E6F810AC96E5}"/>
              </a:ext>
            </a:extLst>
          </p:cNvPr>
          <p:cNvSpPr txBox="1"/>
          <p:nvPr/>
        </p:nvSpPr>
        <p:spPr>
          <a:xfrm>
            <a:off x="409903" y="441436"/>
            <a:ext cx="10499835" cy="5109091"/>
          </a:xfrm>
          <a:prstGeom prst="rect">
            <a:avLst/>
          </a:prstGeom>
          <a:noFill/>
        </p:spPr>
        <p:txBody>
          <a:bodyPr wrap="square">
            <a:spAutoFit/>
          </a:bodyPr>
          <a:lstStyle/>
          <a:p>
            <a:endParaRPr lang="en-US" b="0" i="0" dirty="0">
              <a:solidFill>
                <a:srgbClr val="333333"/>
              </a:solidFill>
              <a:effectLst/>
              <a:latin typeface="-apple-system"/>
            </a:endParaRPr>
          </a:p>
          <a:p>
            <a:pPr algn="just"/>
            <a:r>
              <a:rPr lang="en-US" sz="2800" dirty="0">
                <a:latin typeface="Times New Roman" panose="02020603050405020304" pitchFamily="18" charset="0"/>
                <a:cs typeface="Times New Roman" panose="02020603050405020304" pitchFamily="18" charset="0"/>
              </a:rPr>
              <a:t>The functions of many proteins depend critically on the proper folding of the polypeptide chain; some proteins spontaneously fold into their correct shapes, but, for others, correct folding may initially require the participation of other molecules called </a:t>
            </a:r>
            <a:r>
              <a:rPr lang="en-US" sz="2800" dirty="0">
                <a:solidFill>
                  <a:srgbClr val="FF0000"/>
                </a:solidFill>
                <a:latin typeface="Times New Roman" panose="02020603050405020304" pitchFamily="18" charset="0"/>
                <a:cs typeface="Times New Roman" panose="02020603050405020304" pitchFamily="18" charset="0"/>
              </a:rPr>
              <a:t>molecular chaperones</a:t>
            </a:r>
            <a:r>
              <a:rPr lang="en-US" sz="2800" dirty="0">
                <a:latin typeface="Times New Roman" panose="02020603050405020304" pitchFamily="18" charset="0"/>
                <a:cs typeface="Times New Roman" panose="02020603050405020304" pitchFamily="18" charset="0"/>
              </a:rPr>
              <a:t>.</a:t>
            </a:r>
          </a:p>
          <a:p>
            <a:pPr algn="just"/>
            <a:endParaRPr lang="en-US" sz="2800" dirty="0">
              <a:solidFill>
                <a:srgbClr val="333333"/>
              </a:solidFill>
              <a:latin typeface="-apple-system"/>
            </a:endParaRPr>
          </a:p>
          <a:p>
            <a:pPr algn="just"/>
            <a:endParaRPr lang="en-US" sz="2800" b="0" i="0" dirty="0">
              <a:solidFill>
                <a:srgbClr val="333333"/>
              </a:solidFill>
              <a:effectLst/>
              <a:latin typeface="-apple-system"/>
            </a:endParaRPr>
          </a:p>
          <a:p>
            <a:pPr algn="just"/>
            <a:r>
              <a:rPr lang="en-US" sz="2800" dirty="0">
                <a:solidFill>
                  <a:srgbClr val="FF0000"/>
                </a:solidFill>
                <a:latin typeface="Times New Roman" panose="02020603050405020304" pitchFamily="18" charset="0"/>
                <a:cs typeface="Times New Roman" panose="02020603050405020304" pitchFamily="18" charset="0"/>
              </a:rPr>
              <a:t>Molecular chaperones </a:t>
            </a:r>
            <a:r>
              <a:rPr lang="en-US" sz="2800" dirty="0">
                <a:latin typeface="Times New Roman" panose="02020603050405020304" pitchFamily="18" charset="0"/>
                <a:cs typeface="Times New Roman" panose="02020603050405020304" pitchFamily="18" charset="0"/>
              </a:rPr>
              <a:t>are a group of proteins that assist in protein proper folding. They not only prevent protein misfolding and aggregation, but also target misfolded proteins for degradation. Despite differences in structure, all types of chaperones share a common general feature, that recognizes and interacts with the misfolded protein.</a:t>
            </a:r>
          </a:p>
        </p:txBody>
      </p:sp>
    </p:spTree>
    <p:extLst>
      <p:ext uri="{BB962C8B-B14F-4D97-AF65-F5344CB8AC3E}">
        <p14:creationId xmlns:p14="http://schemas.microsoft.com/office/powerpoint/2010/main" val="1525079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963</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Arial</vt:lpstr>
      <vt:lpstr>Calibri</vt:lpstr>
      <vt:lpstr>Calibri Light</vt:lpstr>
      <vt:lpstr>Söhne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8</cp:revision>
  <dcterms:created xsi:type="dcterms:W3CDTF">2024-04-12T18:34:55Z</dcterms:created>
  <dcterms:modified xsi:type="dcterms:W3CDTF">2024-04-15T17:01:55Z</dcterms:modified>
</cp:coreProperties>
</file>