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AE765-0743-B53E-5F35-AC2D780F2B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3E5FAB-3C71-4FF9-2959-0B6AC02D65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34E69C-B19E-201E-C8C2-3C4A7F301985}"/>
              </a:ext>
            </a:extLst>
          </p:cNvPr>
          <p:cNvSpPr>
            <a:spLocks noGrp="1"/>
          </p:cNvSpPr>
          <p:nvPr>
            <p:ph type="dt" sz="half" idx="10"/>
          </p:nvPr>
        </p:nvSpPr>
        <p:spPr/>
        <p:txBody>
          <a:bodyPr/>
          <a:lstStyle/>
          <a:p>
            <a:fld id="{38375A47-C848-475E-AB7A-850A602497A2}" type="datetimeFigureOut">
              <a:rPr lang="en-US" smtClean="0"/>
              <a:t>11/7/2023</a:t>
            </a:fld>
            <a:endParaRPr lang="en-US"/>
          </a:p>
        </p:txBody>
      </p:sp>
      <p:sp>
        <p:nvSpPr>
          <p:cNvPr id="5" name="Footer Placeholder 4">
            <a:extLst>
              <a:ext uri="{FF2B5EF4-FFF2-40B4-BE49-F238E27FC236}">
                <a16:creationId xmlns:a16="http://schemas.microsoft.com/office/drawing/2014/main" id="{C099DDB3-91A0-D1D9-DDBE-45A590C7C0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E209F-A0C6-6DAD-D25F-56E7479FE1D4}"/>
              </a:ext>
            </a:extLst>
          </p:cNvPr>
          <p:cNvSpPr>
            <a:spLocks noGrp="1"/>
          </p:cNvSpPr>
          <p:nvPr>
            <p:ph type="sldNum" sz="quarter" idx="12"/>
          </p:nvPr>
        </p:nvSpPr>
        <p:spPr/>
        <p:txBody>
          <a:bodyPr/>
          <a:lstStyle/>
          <a:p>
            <a:fld id="{5DBDA97F-32D2-4191-A1B4-F9EE2DE58895}" type="slidenum">
              <a:rPr lang="en-US" smtClean="0"/>
              <a:t>‹#›</a:t>
            </a:fld>
            <a:endParaRPr lang="en-US"/>
          </a:p>
        </p:txBody>
      </p:sp>
    </p:spTree>
    <p:extLst>
      <p:ext uri="{BB962C8B-B14F-4D97-AF65-F5344CB8AC3E}">
        <p14:creationId xmlns:p14="http://schemas.microsoft.com/office/powerpoint/2010/main" val="1122824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C4CB6-8166-0082-543B-76A9D3CE9B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74AE7C-7C99-2543-6178-282FAD1D05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79C7FD-023C-A968-A4DD-A64FB765603A}"/>
              </a:ext>
            </a:extLst>
          </p:cNvPr>
          <p:cNvSpPr>
            <a:spLocks noGrp="1"/>
          </p:cNvSpPr>
          <p:nvPr>
            <p:ph type="dt" sz="half" idx="10"/>
          </p:nvPr>
        </p:nvSpPr>
        <p:spPr/>
        <p:txBody>
          <a:bodyPr/>
          <a:lstStyle/>
          <a:p>
            <a:fld id="{38375A47-C848-475E-AB7A-850A602497A2}" type="datetimeFigureOut">
              <a:rPr lang="en-US" smtClean="0"/>
              <a:t>11/7/2023</a:t>
            </a:fld>
            <a:endParaRPr lang="en-US"/>
          </a:p>
        </p:txBody>
      </p:sp>
      <p:sp>
        <p:nvSpPr>
          <p:cNvPr id="5" name="Footer Placeholder 4">
            <a:extLst>
              <a:ext uri="{FF2B5EF4-FFF2-40B4-BE49-F238E27FC236}">
                <a16:creationId xmlns:a16="http://schemas.microsoft.com/office/drawing/2014/main" id="{5450F10A-FD10-7CB0-74F6-E9F0565FE8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D7CEA0-F7F6-206E-3D94-9C35AEEE5CCC}"/>
              </a:ext>
            </a:extLst>
          </p:cNvPr>
          <p:cNvSpPr>
            <a:spLocks noGrp="1"/>
          </p:cNvSpPr>
          <p:nvPr>
            <p:ph type="sldNum" sz="quarter" idx="12"/>
          </p:nvPr>
        </p:nvSpPr>
        <p:spPr/>
        <p:txBody>
          <a:bodyPr/>
          <a:lstStyle/>
          <a:p>
            <a:fld id="{5DBDA97F-32D2-4191-A1B4-F9EE2DE58895}" type="slidenum">
              <a:rPr lang="en-US" smtClean="0"/>
              <a:t>‹#›</a:t>
            </a:fld>
            <a:endParaRPr lang="en-US"/>
          </a:p>
        </p:txBody>
      </p:sp>
    </p:spTree>
    <p:extLst>
      <p:ext uri="{BB962C8B-B14F-4D97-AF65-F5344CB8AC3E}">
        <p14:creationId xmlns:p14="http://schemas.microsoft.com/office/powerpoint/2010/main" val="1863577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121C50-8998-467F-169F-9538D43450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591BEA-94DA-86FD-F1C5-07A2B7C4D8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A94275-5626-DE3F-DA87-8741FFC25FD4}"/>
              </a:ext>
            </a:extLst>
          </p:cNvPr>
          <p:cNvSpPr>
            <a:spLocks noGrp="1"/>
          </p:cNvSpPr>
          <p:nvPr>
            <p:ph type="dt" sz="half" idx="10"/>
          </p:nvPr>
        </p:nvSpPr>
        <p:spPr/>
        <p:txBody>
          <a:bodyPr/>
          <a:lstStyle/>
          <a:p>
            <a:fld id="{38375A47-C848-475E-AB7A-850A602497A2}" type="datetimeFigureOut">
              <a:rPr lang="en-US" smtClean="0"/>
              <a:t>11/7/2023</a:t>
            </a:fld>
            <a:endParaRPr lang="en-US"/>
          </a:p>
        </p:txBody>
      </p:sp>
      <p:sp>
        <p:nvSpPr>
          <p:cNvPr id="5" name="Footer Placeholder 4">
            <a:extLst>
              <a:ext uri="{FF2B5EF4-FFF2-40B4-BE49-F238E27FC236}">
                <a16:creationId xmlns:a16="http://schemas.microsoft.com/office/drawing/2014/main" id="{19363829-9E35-DB72-8C49-8D25B2335D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617BF2-27D2-F252-CAD1-F1DDAFDE49D6}"/>
              </a:ext>
            </a:extLst>
          </p:cNvPr>
          <p:cNvSpPr>
            <a:spLocks noGrp="1"/>
          </p:cNvSpPr>
          <p:nvPr>
            <p:ph type="sldNum" sz="quarter" idx="12"/>
          </p:nvPr>
        </p:nvSpPr>
        <p:spPr/>
        <p:txBody>
          <a:bodyPr/>
          <a:lstStyle/>
          <a:p>
            <a:fld id="{5DBDA97F-32D2-4191-A1B4-F9EE2DE58895}" type="slidenum">
              <a:rPr lang="en-US" smtClean="0"/>
              <a:t>‹#›</a:t>
            </a:fld>
            <a:endParaRPr lang="en-US"/>
          </a:p>
        </p:txBody>
      </p:sp>
    </p:spTree>
    <p:extLst>
      <p:ext uri="{BB962C8B-B14F-4D97-AF65-F5344CB8AC3E}">
        <p14:creationId xmlns:p14="http://schemas.microsoft.com/office/powerpoint/2010/main" val="231872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3F3C-E139-E1A2-F844-0F4EFA635C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EC7BBD-1F84-8041-0525-A44FC2189D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BB729C-3034-2BD5-51A0-D96BCB265A3F}"/>
              </a:ext>
            </a:extLst>
          </p:cNvPr>
          <p:cNvSpPr>
            <a:spLocks noGrp="1"/>
          </p:cNvSpPr>
          <p:nvPr>
            <p:ph type="dt" sz="half" idx="10"/>
          </p:nvPr>
        </p:nvSpPr>
        <p:spPr/>
        <p:txBody>
          <a:bodyPr/>
          <a:lstStyle/>
          <a:p>
            <a:fld id="{38375A47-C848-475E-AB7A-850A602497A2}" type="datetimeFigureOut">
              <a:rPr lang="en-US" smtClean="0"/>
              <a:t>11/7/2023</a:t>
            </a:fld>
            <a:endParaRPr lang="en-US"/>
          </a:p>
        </p:txBody>
      </p:sp>
      <p:sp>
        <p:nvSpPr>
          <p:cNvPr id="5" name="Footer Placeholder 4">
            <a:extLst>
              <a:ext uri="{FF2B5EF4-FFF2-40B4-BE49-F238E27FC236}">
                <a16:creationId xmlns:a16="http://schemas.microsoft.com/office/drawing/2014/main" id="{0E3E1952-BAF3-7F44-9947-D4BB878479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9D7DC8-AF7A-D973-ECA6-7D0E128072C8}"/>
              </a:ext>
            </a:extLst>
          </p:cNvPr>
          <p:cNvSpPr>
            <a:spLocks noGrp="1"/>
          </p:cNvSpPr>
          <p:nvPr>
            <p:ph type="sldNum" sz="quarter" idx="12"/>
          </p:nvPr>
        </p:nvSpPr>
        <p:spPr/>
        <p:txBody>
          <a:bodyPr/>
          <a:lstStyle/>
          <a:p>
            <a:fld id="{5DBDA97F-32D2-4191-A1B4-F9EE2DE58895}" type="slidenum">
              <a:rPr lang="en-US" smtClean="0"/>
              <a:t>‹#›</a:t>
            </a:fld>
            <a:endParaRPr lang="en-US"/>
          </a:p>
        </p:txBody>
      </p:sp>
    </p:spTree>
    <p:extLst>
      <p:ext uri="{BB962C8B-B14F-4D97-AF65-F5344CB8AC3E}">
        <p14:creationId xmlns:p14="http://schemas.microsoft.com/office/powerpoint/2010/main" val="76440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848CD-52FA-F5B0-D447-140EC11BA3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D53FA1-4B38-625A-6491-1B33A38E3E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A1C84C-614E-1024-6B50-789680F6F9BC}"/>
              </a:ext>
            </a:extLst>
          </p:cNvPr>
          <p:cNvSpPr>
            <a:spLocks noGrp="1"/>
          </p:cNvSpPr>
          <p:nvPr>
            <p:ph type="dt" sz="half" idx="10"/>
          </p:nvPr>
        </p:nvSpPr>
        <p:spPr/>
        <p:txBody>
          <a:bodyPr/>
          <a:lstStyle/>
          <a:p>
            <a:fld id="{38375A47-C848-475E-AB7A-850A602497A2}" type="datetimeFigureOut">
              <a:rPr lang="en-US" smtClean="0"/>
              <a:t>11/7/2023</a:t>
            </a:fld>
            <a:endParaRPr lang="en-US"/>
          </a:p>
        </p:txBody>
      </p:sp>
      <p:sp>
        <p:nvSpPr>
          <p:cNvPr id="5" name="Footer Placeholder 4">
            <a:extLst>
              <a:ext uri="{FF2B5EF4-FFF2-40B4-BE49-F238E27FC236}">
                <a16:creationId xmlns:a16="http://schemas.microsoft.com/office/drawing/2014/main" id="{977B332C-3D6E-11F4-4C65-33197995B2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E28EFE-2572-2188-2D1D-5550D8D9C601}"/>
              </a:ext>
            </a:extLst>
          </p:cNvPr>
          <p:cNvSpPr>
            <a:spLocks noGrp="1"/>
          </p:cNvSpPr>
          <p:nvPr>
            <p:ph type="sldNum" sz="quarter" idx="12"/>
          </p:nvPr>
        </p:nvSpPr>
        <p:spPr/>
        <p:txBody>
          <a:bodyPr/>
          <a:lstStyle/>
          <a:p>
            <a:fld id="{5DBDA97F-32D2-4191-A1B4-F9EE2DE58895}" type="slidenum">
              <a:rPr lang="en-US" smtClean="0"/>
              <a:t>‹#›</a:t>
            </a:fld>
            <a:endParaRPr lang="en-US"/>
          </a:p>
        </p:txBody>
      </p:sp>
    </p:spTree>
    <p:extLst>
      <p:ext uri="{BB962C8B-B14F-4D97-AF65-F5344CB8AC3E}">
        <p14:creationId xmlns:p14="http://schemas.microsoft.com/office/powerpoint/2010/main" val="3290117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D71AF-15F9-ADD1-03B7-D1095B0B05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7C5C76-56B1-9228-20BD-A658B081B7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13EFD1-5306-DE3C-D2C2-110DD3359F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D9C513-B366-89BB-8DCF-523C5F93A682}"/>
              </a:ext>
            </a:extLst>
          </p:cNvPr>
          <p:cNvSpPr>
            <a:spLocks noGrp="1"/>
          </p:cNvSpPr>
          <p:nvPr>
            <p:ph type="dt" sz="half" idx="10"/>
          </p:nvPr>
        </p:nvSpPr>
        <p:spPr/>
        <p:txBody>
          <a:bodyPr/>
          <a:lstStyle/>
          <a:p>
            <a:fld id="{38375A47-C848-475E-AB7A-850A602497A2}" type="datetimeFigureOut">
              <a:rPr lang="en-US" smtClean="0"/>
              <a:t>11/7/2023</a:t>
            </a:fld>
            <a:endParaRPr lang="en-US"/>
          </a:p>
        </p:txBody>
      </p:sp>
      <p:sp>
        <p:nvSpPr>
          <p:cNvPr id="6" name="Footer Placeholder 5">
            <a:extLst>
              <a:ext uri="{FF2B5EF4-FFF2-40B4-BE49-F238E27FC236}">
                <a16:creationId xmlns:a16="http://schemas.microsoft.com/office/drawing/2014/main" id="{EC377B2C-743D-6C88-10F0-D2B7F30DC1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E5C70B-5149-BE27-B772-0556301E24E0}"/>
              </a:ext>
            </a:extLst>
          </p:cNvPr>
          <p:cNvSpPr>
            <a:spLocks noGrp="1"/>
          </p:cNvSpPr>
          <p:nvPr>
            <p:ph type="sldNum" sz="quarter" idx="12"/>
          </p:nvPr>
        </p:nvSpPr>
        <p:spPr/>
        <p:txBody>
          <a:bodyPr/>
          <a:lstStyle/>
          <a:p>
            <a:fld id="{5DBDA97F-32D2-4191-A1B4-F9EE2DE58895}" type="slidenum">
              <a:rPr lang="en-US" smtClean="0"/>
              <a:t>‹#›</a:t>
            </a:fld>
            <a:endParaRPr lang="en-US"/>
          </a:p>
        </p:txBody>
      </p:sp>
    </p:spTree>
    <p:extLst>
      <p:ext uri="{BB962C8B-B14F-4D97-AF65-F5344CB8AC3E}">
        <p14:creationId xmlns:p14="http://schemas.microsoft.com/office/powerpoint/2010/main" val="2934779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F1AE6-CBC1-FCA9-6C66-29DC065E73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7D0BDD-1932-86FC-07B7-7C37D0ED0A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9D666E-CEC7-0BCA-17F7-8B60047BDF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CEC28B-2805-E774-9476-D846E06BC6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27FAF0-DCF0-6183-408D-9FCDB2CBB9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C89A24-A2C3-4494-8B1B-216C1CD8BFD9}"/>
              </a:ext>
            </a:extLst>
          </p:cNvPr>
          <p:cNvSpPr>
            <a:spLocks noGrp="1"/>
          </p:cNvSpPr>
          <p:nvPr>
            <p:ph type="dt" sz="half" idx="10"/>
          </p:nvPr>
        </p:nvSpPr>
        <p:spPr/>
        <p:txBody>
          <a:bodyPr/>
          <a:lstStyle/>
          <a:p>
            <a:fld id="{38375A47-C848-475E-AB7A-850A602497A2}" type="datetimeFigureOut">
              <a:rPr lang="en-US" smtClean="0"/>
              <a:t>11/7/2023</a:t>
            </a:fld>
            <a:endParaRPr lang="en-US"/>
          </a:p>
        </p:txBody>
      </p:sp>
      <p:sp>
        <p:nvSpPr>
          <p:cNvPr id="8" name="Footer Placeholder 7">
            <a:extLst>
              <a:ext uri="{FF2B5EF4-FFF2-40B4-BE49-F238E27FC236}">
                <a16:creationId xmlns:a16="http://schemas.microsoft.com/office/drawing/2014/main" id="{57FBB95E-FB79-4307-2FFC-BA683D0346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A4C939-E5BB-F08D-15E5-ECB11267FD65}"/>
              </a:ext>
            </a:extLst>
          </p:cNvPr>
          <p:cNvSpPr>
            <a:spLocks noGrp="1"/>
          </p:cNvSpPr>
          <p:nvPr>
            <p:ph type="sldNum" sz="quarter" idx="12"/>
          </p:nvPr>
        </p:nvSpPr>
        <p:spPr/>
        <p:txBody>
          <a:bodyPr/>
          <a:lstStyle/>
          <a:p>
            <a:fld id="{5DBDA97F-32D2-4191-A1B4-F9EE2DE58895}" type="slidenum">
              <a:rPr lang="en-US" smtClean="0"/>
              <a:t>‹#›</a:t>
            </a:fld>
            <a:endParaRPr lang="en-US"/>
          </a:p>
        </p:txBody>
      </p:sp>
    </p:spTree>
    <p:extLst>
      <p:ext uri="{BB962C8B-B14F-4D97-AF65-F5344CB8AC3E}">
        <p14:creationId xmlns:p14="http://schemas.microsoft.com/office/powerpoint/2010/main" val="1945570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E99B6-7406-451E-3A72-7FF6A115E4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A9243F-DFDE-1913-71FB-9A06683A1507}"/>
              </a:ext>
            </a:extLst>
          </p:cNvPr>
          <p:cNvSpPr>
            <a:spLocks noGrp="1"/>
          </p:cNvSpPr>
          <p:nvPr>
            <p:ph type="dt" sz="half" idx="10"/>
          </p:nvPr>
        </p:nvSpPr>
        <p:spPr/>
        <p:txBody>
          <a:bodyPr/>
          <a:lstStyle/>
          <a:p>
            <a:fld id="{38375A47-C848-475E-AB7A-850A602497A2}" type="datetimeFigureOut">
              <a:rPr lang="en-US" smtClean="0"/>
              <a:t>11/7/2023</a:t>
            </a:fld>
            <a:endParaRPr lang="en-US"/>
          </a:p>
        </p:txBody>
      </p:sp>
      <p:sp>
        <p:nvSpPr>
          <p:cNvPr id="4" name="Footer Placeholder 3">
            <a:extLst>
              <a:ext uri="{FF2B5EF4-FFF2-40B4-BE49-F238E27FC236}">
                <a16:creationId xmlns:a16="http://schemas.microsoft.com/office/drawing/2014/main" id="{028D2A55-D16A-5DAB-B688-A9455A0349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837684-F9BB-304C-6F2B-1FC9C5004CEC}"/>
              </a:ext>
            </a:extLst>
          </p:cNvPr>
          <p:cNvSpPr>
            <a:spLocks noGrp="1"/>
          </p:cNvSpPr>
          <p:nvPr>
            <p:ph type="sldNum" sz="quarter" idx="12"/>
          </p:nvPr>
        </p:nvSpPr>
        <p:spPr/>
        <p:txBody>
          <a:bodyPr/>
          <a:lstStyle/>
          <a:p>
            <a:fld id="{5DBDA97F-32D2-4191-A1B4-F9EE2DE58895}" type="slidenum">
              <a:rPr lang="en-US" smtClean="0"/>
              <a:t>‹#›</a:t>
            </a:fld>
            <a:endParaRPr lang="en-US"/>
          </a:p>
        </p:txBody>
      </p:sp>
    </p:spTree>
    <p:extLst>
      <p:ext uri="{BB962C8B-B14F-4D97-AF65-F5344CB8AC3E}">
        <p14:creationId xmlns:p14="http://schemas.microsoft.com/office/powerpoint/2010/main" val="213293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8192DD-E3DC-2E11-B24F-8B1DF888E86A}"/>
              </a:ext>
            </a:extLst>
          </p:cNvPr>
          <p:cNvSpPr>
            <a:spLocks noGrp="1"/>
          </p:cNvSpPr>
          <p:nvPr>
            <p:ph type="dt" sz="half" idx="10"/>
          </p:nvPr>
        </p:nvSpPr>
        <p:spPr/>
        <p:txBody>
          <a:bodyPr/>
          <a:lstStyle/>
          <a:p>
            <a:fld id="{38375A47-C848-475E-AB7A-850A602497A2}" type="datetimeFigureOut">
              <a:rPr lang="en-US" smtClean="0"/>
              <a:t>11/7/2023</a:t>
            </a:fld>
            <a:endParaRPr lang="en-US"/>
          </a:p>
        </p:txBody>
      </p:sp>
      <p:sp>
        <p:nvSpPr>
          <p:cNvPr id="3" name="Footer Placeholder 2">
            <a:extLst>
              <a:ext uri="{FF2B5EF4-FFF2-40B4-BE49-F238E27FC236}">
                <a16:creationId xmlns:a16="http://schemas.microsoft.com/office/drawing/2014/main" id="{2D2DF64D-A9A6-33D3-CC27-44312BB97F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F91290-0142-5BA0-A7A4-D8F0CF67320B}"/>
              </a:ext>
            </a:extLst>
          </p:cNvPr>
          <p:cNvSpPr>
            <a:spLocks noGrp="1"/>
          </p:cNvSpPr>
          <p:nvPr>
            <p:ph type="sldNum" sz="quarter" idx="12"/>
          </p:nvPr>
        </p:nvSpPr>
        <p:spPr/>
        <p:txBody>
          <a:bodyPr/>
          <a:lstStyle/>
          <a:p>
            <a:fld id="{5DBDA97F-32D2-4191-A1B4-F9EE2DE58895}" type="slidenum">
              <a:rPr lang="en-US" smtClean="0"/>
              <a:t>‹#›</a:t>
            </a:fld>
            <a:endParaRPr lang="en-US"/>
          </a:p>
        </p:txBody>
      </p:sp>
    </p:spTree>
    <p:extLst>
      <p:ext uri="{BB962C8B-B14F-4D97-AF65-F5344CB8AC3E}">
        <p14:creationId xmlns:p14="http://schemas.microsoft.com/office/powerpoint/2010/main" val="2685793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124BD-51BD-390D-5704-C8AD0EBA1D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64D91A-8733-7129-EFB6-1EBAC45DCC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9DBBB2-6469-3AA2-205D-DFB2067FCD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7490B1-8742-334B-C852-DF1ABBDE82C4}"/>
              </a:ext>
            </a:extLst>
          </p:cNvPr>
          <p:cNvSpPr>
            <a:spLocks noGrp="1"/>
          </p:cNvSpPr>
          <p:nvPr>
            <p:ph type="dt" sz="half" idx="10"/>
          </p:nvPr>
        </p:nvSpPr>
        <p:spPr/>
        <p:txBody>
          <a:bodyPr/>
          <a:lstStyle/>
          <a:p>
            <a:fld id="{38375A47-C848-475E-AB7A-850A602497A2}" type="datetimeFigureOut">
              <a:rPr lang="en-US" smtClean="0"/>
              <a:t>11/7/2023</a:t>
            </a:fld>
            <a:endParaRPr lang="en-US"/>
          </a:p>
        </p:txBody>
      </p:sp>
      <p:sp>
        <p:nvSpPr>
          <p:cNvPr id="6" name="Footer Placeholder 5">
            <a:extLst>
              <a:ext uri="{FF2B5EF4-FFF2-40B4-BE49-F238E27FC236}">
                <a16:creationId xmlns:a16="http://schemas.microsoft.com/office/drawing/2014/main" id="{5A28C7E2-694E-7342-C099-703E3AA480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A18F28-9B51-415E-D778-169F81892575}"/>
              </a:ext>
            </a:extLst>
          </p:cNvPr>
          <p:cNvSpPr>
            <a:spLocks noGrp="1"/>
          </p:cNvSpPr>
          <p:nvPr>
            <p:ph type="sldNum" sz="quarter" idx="12"/>
          </p:nvPr>
        </p:nvSpPr>
        <p:spPr/>
        <p:txBody>
          <a:bodyPr/>
          <a:lstStyle/>
          <a:p>
            <a:fld id="{5DBDA97F-32D2-4191-A1B4-F9EE2DE58895}" type="slidenum">
              <a:rPr lang="en-US" smtClean="0"/>
              <a:t>‹#›</a:t>
            </a:fld>
            <a:endParaRPr lang="en-US"/>
          </a:p>
        </p:txBody>
      </p:sp>
    </p:spTree>
    <p:extLst>
      <p:ext uri="{BB962C8B-B14F-4D97-AF65-F5344CB8AC3E}">
        <p14:creationId xmlns:p14="http://schemas.microsoft.com/office/powerpoint/2010/main" val="559218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AC7FE-7B35-234B-96FF-1ECE07613F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2FC693-3DF8-71D9-895B-868C6542BB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8948D4-F17A-6A3C-1C4F-6A88BE622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50CC5D-1376-13ED-FABC-EFAEC0F8B06B}"/>
              </a:ext>
            </a:extLst>
          </p:cNvPr>
          <p:cNvSpPr>
            <a:spLocks noGrp="1"/>
          </p:cNvSpPr>
          <p:nvPr>
            <p:ph type="dt" sz="half" idx="10"/>
          </p:nvPr>
        </p:nvSpPr>
        <p:spPr/>
        <p:txBody>
          <a:bodyPr/>
          <a:lstStyle/>
          <a:p>
            <a:fld id="{38375A47-C848-475E-AB7A-850A602497A2}" type="datetimeFigureOut">
              <a:rPr lang="en-US" smtClean="0"/>
              <a:t>11/7/2023</a:t>
            </a:fld>
            <a:endParaRPr lang="en-US"/>
          </a:p>
        </p:txBody>
      </p:sp>
      <p:sp>
        <p:nvSpPr>
          <p:cNvPr id="6" name="Footer Placeholder 5">
            <a:extLst>
              <a:ext uri="{FF2B5EF4-FFF2-40B4-BE49-F238E27FC236}">
                <a16:creationId xmlns:a16="http://schemas.microsoft.com/office/drawing/2014/main" id="{B5D94BF3-838A-DECF-D5CD-4EB3F28E9C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FBA758-8FD3-6BE0-D35B-01E31B64765E}"/>
              </a:ext>
            </a:extLst>
          </p:cNvPr>
          <p:cNvSpPr>
            <a:spLocks noGrp="1"/>
          </p:cNvSpPr>
          <p:nvPr>
            <p:ph type="sldNum" sz="quarter" idx="12"/>
          </p:nvPr>
        </p:nvSpPr>
        <p:spPr/>
        <p:txBody>
          <a:bodyPr/>
          <a:lstStyle/>
          <a:p>
            <a:fld id="{5DBDA97F-32D2-4191-A1B4-F9EE2DE58895}" type="slidenum">
              <a:rPr lang="en-US" smtClean="0"/>
              <a:t>‹#›</a:t>
            </a:fld>
            <a:endParaRPr lang="en-US"/>
          </a:p>
        </p:txBody>
      </p:sp>
    </p:spTree>
    <p:extLst>
      <p:ext uri="{BB962C8B-B14F-4D97-AF65-F5344CB8AC3E}">
        <p14:creationId xmlns:p14="http://schemas.microsoft.com/office/powerpoint/2010/main" val="320140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ECA4F2-493D-5B16-983A-44E4DDC088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EEEFF7-7DB8-2073-CA60-FBF035F075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64126E-04DC-FF4E-FA14-7FE667C2B9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75A47-C848-475E-AB7A-850A602497A2}" type="datetimeFigureOut">
              <a:rPr lang="en-US" smtClean="0"/>
              <a:t>11/7/2023</a:t>
            </a:fld>
            <a:endParaRPr lang="en-US"/>
          </a:p>
        </p:txBody>
      </p:sp>
      <p:sp>
        <p:nvSpPr>
          <p:cNvPr id="5" name="Footer Placeholder 4">
            <a:extLst>
              <a:ext uri="{FF2B5EF4-FFF2-40B4-BE49-F238E27FC236}">
                <a16:creationId xmlns:a16="http://schemas.microsoft.com/office/drawing/2014/main" id="{0517AD12-A290-CDF9-67F3-B588680BB7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215735-8350-6161-CAB5-63BE7B52B1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BDA97F-32D2-4191-A1B4-F9EE2DE58895}" type="slidenum">
              <a:rPr lang="en-US" smtClean="0"/>
              <a:t>‹#›</a:t>
            </a:fld>
            <a:endParaRPr lang="en-US"/>
          </a:p>
        </p:txBody>
      </p:sp>
    </p:spTree>
    <p:extLst>
      <p:ext uri="{BB962C8B-B14F-4D97-AF65-F5344CB8AC3E}">
        <p14:creationId xmlns:p14="http://schemas.microsoft.com/office/powerpoint/2010/main" val="3342911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6D36723-1CD7-97B1-2F6E-6324C8CDD140}"/>
              </a:ext>
            </a:extLst>
          </p:cNvPr>
          <p:cNvSpPr txBox="1"/>
          <p:nvPr/>
        </p:nvSpPr>
        <p:spPr>
          <a:xfrm>
            <a:off x="1304144" y="374755"/>
            <a:ext cx="8934138" cy="4401205"/>
          </a:xfrm>
          <a:prstGeom prst="rect">
            <a:avLst/>
          </a:prstGeom>
          <a:noFill/>
        </p:spPr>
        <p:txBody>
          <a:bodyPr wrap="square">
            <a:spAutoFit/>
          </a:bodyPr>
          <a:lstStyle/>
          <a:p>
            <a:pPr algn="ctr"/>
            <a:r>
              <a:rPr lang="en-US" sz="2800" dirty="0">
                <a:solidFill>
                  <a:srgbClr val="FF0000"/>
                </a:solidFill>
              </a:rPr>
              <a:t>DNA replication </a:t>
            </a:r>
          </a:p>
          <a:p>
            <a:pPr algn="just"/>
            <a:r>
              <a:rPr lang="en-US" sz="2800" dirty="0">
                <a:latin typeface="Times New Roman" panose="02020603050405020304" pitchFamily="18" charset="0"/>
                <a:cs typeface="Times New Roman" panose="02020603050405020304" pitchFamily="18" charset="0"/>
              </a:rPr>
              <a:t>Besides maintaining the integrity of DNA sequences by DNA repair, all organisms must duplicate their DNA accurately before every cell division( </a:t>
            </a:r>
            <a:r>
              <a:rPr lang="en-US" sz="2800" dirty="0">
                <a:solidFill>
                  <a:srgbClr val="FF0000"/>
                </a:solidFill>
                <a:latin typeface="Times New Roman" panose="02020603050405020304" pitchFamily="18" charset="0"/>
                <a:cs typeface="Times New Roman" panose="02020603050405020304" pitchFamily="18" charset="0"/>
              </a:rPr>
              <a:t>S phase</a:t>
            </a:r>
            <a:r>
              <a:rPr lang="en-US" sz="2800" dirty="0">
                <a:latin typeface="Times New Roman" panose="02020603050405020304" pitchFamily="18" charset="0"/>
                <a:cs typeface="Times New Roman" panose="02020603050405020304" pitchFamily="18" charset="0"/>
              </a:rPr>
              <a:t>). DNA replication occurs at polymerization rates of about </a:t>
            </a:r>
            <a:r>
              <a:rPr lang="en-US" sz="2800" dirty="0">
                <a:solidFill>
                  <a:srgbClr val="FF0000"/>
                </a:solidFill>
                <a:latin typeface="Times New Roman" panose="02020603050405020304" pitchFamily="18" charset="0"/>
                <a:cs typeface="Times New Roman" panose="02020603050405020304" pitchFamily="18" charset="0"/>
              </a:rPr>
              <a:t>500 nucleotides per second </a:t>
            </a:r>
            <a:r>
              <a:rPr lang="en-US" sz="2800" dirty="0">
                <a:latin typeface="Times New Roman" panose="02020603050405020304" pitchFamily="18" charset="0"/>
                <a:cs typeface="Times New Roman" panose="02020603050405020304" pitchFamily="18" charset="0"/>
              </a:rPr>
              <a:t>in bacteria and about </a:t>
            </a:r>
            <a:r>
              <a:rPr lang="en-US" sz="2800" dirty="0">
                <a:solidFill>
                  <a:srgbClr val="7030A0"/>
                </a:solidFill>
                <a:latin typeface="Times New Roman" panose="02020603050405020304" pitchFamily="18" charset="0"/>
                <a:cs typeface="Times New Roman" panose="02020603050405020304" pitchFamily="18" charset="0"/>
              </a:rPr>
              <a:t>50 nucleotides per second in mammals</a:t>
            </a:r>
            <a:r>
              <a:rPr lang="en-US" sz="2800" dirty="0">
                <a:latin typeface="Times New Roman" panose="02020603050405020304" pitchFamily="18" charset="0"/>
                <a:cs typeface="Times New Roman" panose="02020603050405020304" pitchFamily="18" charset="0"/>
              </a:rPr>
              <a:t>. Clearly, the proteins that catalyze this process must be both accurate and fast. Speed and accuracy are achieved by means of a multienzyme complex that guides the process and constitutes an elaborate "</a:t>
            </a:r>
            <a:r>
              <a:rPr lang="en-US" sz="2800" dirty="0">
                <a:solidFill>
                  <a:srgbClr val="FF0000"/>
                </a:solidFill>
                <a:latin typeface="Times New Roman" panose="02020603050405020304" pitchFamily="18" charset="0"/>
                <a:cs typeface="Times New Roman" panose="02020603050405020304" pitchFamily="18" charset="0"/>
              </a:rPr>
              <a:t>replication machine</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24662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hat properties are observed in DNA replication? - Quora">
            <a:extLst>
              <a:ext uri="{FF2B5EF4-FFF2-40B4-BE49-F238E27FC236}">
                <a16:creationId xmlns:a16="http://schemas.microsoft.com/office/drawing/2014/main" id="{89E39DB0-977A-8AB1-FA4E-D598FFE865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3633" y="434715"/>
            <a:ext cx="6879392" cy="5185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9144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4D87D6-D9C1-F6C5-D8A7-81BEFF6B05EE}"/>
              </a:ext>
            </a:extLst>
          </p:cNvPr>
          <p:cNvSpPr txBox="1"/>
          <p:nvPr/>
        </p:nvSpPr>
        <p:spPr>
          <a:xfrm>
            <a:off x="1768839" y="569626"/>
            <a:ext cx="7371412" cy="4832092"/>
          </a:xfrm>
          <a:prstGeom prst="rect">
            <a:avLst/>
          </a:prstGeom>
          <a:noFill/>
        </p:spPr>
        <p:txBody>
          <a:bodyPr wrap="square">
            <a:spAutoFit/>
          </a:bodyPr>
          <a:lstStyle/>
          <a:p>
            <a:r>
              <a:rPr lang="en-US" sz="2800" dirty="0">
                <a:solidFill>
                  <a:srgbClr val="FF0000"/>
                </a:solidFill>
              </a:rPr>
              <a:t>Termination</a:t>
            </a:r>
          </a:p>
          <a:p>
            <a:pPr algn="just"/>
            <a:r>
              <a:rPr lang="en-US" sz="2800" dirty="0"/>
              <a:t> </a:t>
            </a:r>
            <a:r>
              <a:rPr lang="en-US" sz="2800" dirty="0">
                <a:latin typeface="Times New Roman" panose="02020603050405020304" pitchFamily="18" charset="0"/>
                <a:cs typeface="Times New Roman" panose="02020603050405020304" pitchFamily="18" charset="0"/>
              </a:rPr>
              <a:t>Termination</a:t>
            </a:r>
            <a:r>
              <a:rPr lang="en-US" sz="2800" dirty="0"/>
              <a:t> </a:t>
            </a:r>
            <a:r>
              <a:rPr lang="en-US" sz="2800" dirty="0">
                <a:latin typeface="Times New Roman" panose="02020603050405020304" pitchFamily="18" charset="0"/>
                <a:cs typeface="Times New Roman" panose="02020603050405020304" pitchFamily="18" charset="0"/>
              </a:rPr>
              <a:t>requires that the progress of the DNA replication fork must stop or be blocked. Termination at a specific locus, when it occurs, involves the interaction between two components: </a:t>
            </a:r>
            <a:r>
              <a:rPr lang="en-US" sz="2800" dirty="0">
                <a:solidFill>
                  <a:srgbClr val="FF0000"/>
                </a:solidFill>
                <a:latin typeface="Times New Roman" panose="02020603050405020304" pitchFamily="18" charset="0"/>
                <a:cs typeface="Times New Roman" panose="02020603050405020304" pitchFamily="18" charset="0"/>
              </a:rPr>
              <a:t>(1) a termination site sequence in the DNA, </a:t>
            </a:r>
            <a:r>
              <a:rPr lang="en-US" sz="2800" dirty="0">
                <a:latin typeface="Times New Roman" panose="02020603050405020304" pitchFamily="18" charset="0"/>
                <a:cs typeface="Times New Roman" panose="02020603050405020304" pitchFamily="18" charset="0"/>
              </a:rPr>
              <a:t>and (2) </a:t>
            </a:r>
            <a:r>
              <a:rPr lang="en-US" sz="2800" dirty="0">
                <a:solidFill>
                  <a:srgbClr val="7030A0"/>
                </a:solidFill>
                <a:latin typeface="Times New Roman" panose="02020603050405020304" pitchFamily="18" charset="0"/>
                <a:cs typeface="Times New Roman" panose="02020603050405020304" pitchFamily="18" charset="0"/>
              </a:rPr>
              <a:t>a protein which binds to this sequence to physically stop DNA replication</a:t>
            </a:r>
            <a:r>
              <a:rPr lang="en-US" sz="2800" dirty="0">
                <a:latin typeface="Times New Roman" panose="02020603050405020304" pitchFamily="18" charset="0"/>
                <a:cs typeface="Times New Roman" panose="02020603050405020304" pitchFamily="18" charset="0"/>
              </a:rPr>
              <a:t>. In various bacterial species, this is named the </a:t>
            </a:r>
            <a:r>
              <a:rPr lang="en-US" sz="2800" dirty="0">
                <a:solidFill>
                  <a:srgbClr val="FF0000"/>
                </a:solidFill>
                <a:latin typeface="Times New Roman" panose="02020603050405020304" pitchFamily="18" charset="0"/>
                <a:cs typeface="Times New Roman" panose="02020603050405020304" pitchFamily="18" charset="0"/>
              </a:rPr>
              <a:t>DNA replication terminus site-binding protein,</a:t>
            </a:r>
            <a:r>
              <a:rPr lang="en-US" sz="2800" dirty="0">
                <a:latin typeface="Times New Roman" panose="02020603050405020304" pitchFamily="18" charset="0"/>
                <a:cs typeface="Times New Roman" panose="02020603050405020304" pitchFamily="18" charset="0"/>
              </a:rPr>
              <a:t> or </a:t>
            </a:r>
            <a:r>
              <a:rPr lang="en-US" sz="2800" dirty="0">
                <a:solidFill>
                  <a:srgbClr val="7030A0"/>
                </a:solidFill>
                <a:latin typeface="Times New Roman" panose="02020603050405020304" pitchFamily="18" charset="0"/>
                <a:cs typeface="Times New Roman" panose="02020603050405020304" pitchFamily="18" charset="0"/>
              </a:rPr>
              <a:t>Ter protein</a:t>
            </a:r>
          </a:p>
        </p:txBody>
      </p:sp>
    </p:spTree>
    <p:extLst>
      <p:ext uri="{BB962C8B-B14F-4D97-AF65-F5344CB8AC3E}">
        <p14:creationId xmlns:p14="http://schemas.microsoft.com/office/powerpoint/2010/main" val="2156199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hapter 19 (DNA Replication in Bacteria) Flashcards | Quizlet">
            <a:extLst>
              <a:ext uri="{FF2B5EF4-FFF2-40B4-BE49-F238E27FC236}">
                <a16:creationId xmlns:a16="http://schemas.microsoft.com/office/drawing/2014/main" id="{B1A80A4B-EF33-CEB5-C11E-F0EDB4C710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3437" y="1047750"/>
            <a:ext cx="6985416"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5172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17E3A3-CC0F-3AF6-B8BB-51750002C9CD}"/>
              </a:ext>
            </a:extLst>
          </p:cNvPr>
          <p:cNvSpPr txBox="1"/>
          <p:nvPr/>
        </p:nvSpPr>
        <p:spPr>
          <a:xfrm>
            <a:off x="899410" y="644579"/>
            <a:ext cx="8874177" cy="4524315"/>
          </a:xfrm>
          <a:prstGeom prst="rect">
            <a:avLst/>
          </a:prstGeom>
          <a:noFill/>
        </p:spPr>
        <p:txBody>
          <a:bodyPr wrap="square">
            <a:spAutoFit/>
          </a:bodyPr>
          <a:lstStyle/>
          <a:p>
            <a:pPr algn="just"/>
            <a:r>
              <a:rPr lang="en-US" sz="2400" dirty="0">
                <a:solidFill>
                  <a:srgbClr val="FF0000"/>
                </a:solidFill>
                <a:latin typeface="Times New Roman" panose="02020603050405020304" pitchFamily="18" charset="0"/>
                <a:cs typeface="Times New Roman" panose="02020603050405020304" pitchFamily="18" charset="0"/>
              </a:rPr>
              <a:t>Active enzymes and Proteins in DNA replication</a:t>
            </a:r>
          </a:p>
          <a:p>
            <a:pPr algn="just"/>
            <a:r>
              <a:rPr lang="en-US" sz="2400" dirty="0">
                <a:latin typeface="Times New Roman" panose="02020603050405020304" pitchFamily="18" charset="0"/>
                <a:cs typeface="Times New Roman" panose="02020603050405020304" pitchFamily="18" charset="0"/>
              </a:rPr>
              <a:t> </a:t>
            </a:r>
            <a:r>
              <a:rPr lang="en-US" sz="2400" dirty="0">
                <a:solidFill>
                  <a:srgbClr val="7030A0"/>
                </a:solidFill>
                <a:latin typeface="Times New Roman" panose="02020603050405020304" pitchFamily="18" charset="0"/>
                <a:cs typeface="Times New Roman" panose="02020603050405020304" pitchFamily="18" charset="0"/>
              </a:rPr>
              <a:t>1- DNA Helicase : </a:t>
            </a:r>
            <a:r>
              <a:rPr lang="en-US" sz="2400" dirty="0">
                <a:latin typeface="Times New Roman" panose="02020603050405020304" pitchFamily="18" charset="0"/>
                <a:cs typeface="Times New Roman" panose="02020603050405020304" pitchFamily="18" charset="0"/>
              </a:rPr>
              <a:t>Also known as helix destabilizing enzyme. Unwinds the DNA double helix at the Replication Fork.</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solidFill>
                  <a:srgbClr val="00B0F0"/>
                </a:solidFill>
                <a:latin typeface="Times New Roman" panose="02020603050405020304" pitchFamily="18" charset="0"/>
                <a:cs typeface="Times New Roman" panose="02020603050405020304" pitchFamily="18" charset="0"/>
              </a:rPr>
              <a:t> 2- DNA Polymerase: </a:t>
            </a:r>
            <a:r>
              <a:rPr lang="en-US" sz="2400" dirty="0">
                <a:latin typeface="Times New Roman" panose="02020603050405020304" pitchFamily="18" charset="0"/>
                <a:cs typeface="Times New Roman" panose="02020603050405020304" pitchFamily="18" charset="0"/>
              </a:rPr>
              <a:t>Builds a new duplex DNA strand by adding nucleotides in the 5' to 3' direction. Also performs proof-reading and error correction. There exist many different types of DNA Polymerase, each of which perform different functions in different types of cells.</a:t>
            </a:r>
          </a:p>
          <a:p>
            <a:pPr algn="just"/>
            <a:r>
              <a:rPr lang="en-US" sz="2400" dirty="0">
                <a:latin typeface="Times New Roman" panose="02020603050405020304" pitchFamily="18" charset="0"/>
                <a:cs typeface="Times New Roman" panose="02020603050405020304" pitchFamily="18" charset="0"/>
              </a:rPr>
              <a:t> 3- </a:t>
            </a:r>
            <a:r>
              <a:rPr lang="en-US" sz="2400" dirty="0">
                <a:solidFill>
                  <a:srgbClr val="FF0000"/>
                </a:solidFill>
                <a:latin typeface="Times New Roman" panose="02020603050405020304" pitchFamily="18" charset="0"/>
                <a:cs typeface="Times New Roman" panose="02020603050405020304" pitchFamily="18" charset="0"/>
              </a:rPr>
              <a:t>Single-Strand Binding (SSB) Proteins</a:t>
            </a:r>
            <a:r>
              <a:rPr lang="en-US" sz="2400" dirty="0">
                <a:latin typeface="Times New Roman" panose="02020603050405020304" pitchFamily="18" charset="0"/>
                <a:cs typeface="Times New Roman" panose="02020603050405020304" pitchFamily="18" charset="0"/>
              </a:rPr>
              <a:t>: Bind to ssDNA and prevent the DNA double helix from re-annealing after DNA helicase unwinds it, thus maintaining the strand separation, and facilitating the synthesis of the nascent strand. </a:t>
            </a:r>
          </a:p>
        </p:txBody>
      </p:sp>
    </p:spTree>
    <p:extLst>
      <p:ext uri="{BB962C8B-B14F-4D97-AF65-F5344CB8AC3E}">
        <p14:creationId xmlns:p14="http://schemas.microsoft.com/office/powerpoint/2010/main" val="3595399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8B1793-75AB-4272-F718-604B17FA160C}"/>
              </a:ext>
            </a:extLst>
          </p:cNvPr>
          <p:cNvSpPr txBox="1"/>
          <p:nvPr/>
        </p:nvSpPr>
        <p:spPr>
          <a:xfrm>
            <a:off x="1394084" y="374753"/>
            <a:ext cx="8574375" cy="5693866"/>
          </a:xfrm>
          <a:prstGeom prst="rect">
            <a:avLst/>
          </a:prstGeom>
          <a:noFill/>
        </p:spPr>
        <p:txBody>
          <a:bodyPr wrap="square">
            <a:spAutoFit/>
          </a:bodyPr>
          <a:lstStyle/>
          <a:p>
            <a:pPr algn="just"/>
            <a:r>
              <a:rPr lang="en-US" sz="2800" dirty="0">
                <a:latin typeface="Times New Roman" panose="02020603050405020304" pitchFamily="18" charset="0"/>
                <a:cs typeface="Times New Roman" panose="02020603050405020304" pitchFamily="18" charset="0"/>
              </a:rPr>
              <a:t>4-</a:t>
            </a:r>
            <a:r>
              <a:rPr lang="en-US" sz="2800" dirty="0">
                <a:solidFill>
                  <a:srgbClr val="FF0000"/>
                </a:solidFill>
                <a:latin typeface="Times New Roman" panose="02020603050405020304" pitchFamily="18" charset="0"/>
                <a:cs typeface="Times New Roman" panose="02020603050405020304" pitchFamily="18" charset="0"/>
              </a:rPr>
              <a:t>Topoisomerase</a:t>
            </a:r>
            <a:r>
              <a:rPr lang="en-US" sz="2800" dirty="0">
                <a:latin typeface="Times New Roman" panose="02020603050405020304" pitchFamily="18" charset="0"/>
                <a:cs typeface="Times New Roman" panose="02020603050405020304" pitchFamily="18" charset="0"/>
              </a:rPr>
              <a:t>: Relaxes the DNA from its super-coiled nature in eukaryote</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5- </a:t>
            </a:r>
            <a:r>
              <a:rPr lang="en-US" sz="2800" dirty="0">
                <a:solidFill>
                  <a:srgbClr val="FF0000"/>
                </a:solidFill>
                <a:latin typeface="Times New Roman" panose="02020603050405020304" pitchFamily="18" charset="0"/>
                <a:cs typeface="Times New Roman" panose="02020603050405020304" pitchFamily="18" charset="0"/>
              </a:rPr>
              <a:t>DNA Gyrase: </a:t>
            </a:r>
            <a:r>
              <a:rPr lang="en-US" sz="2800" dirty="0">
                <a:latin typeface="Times New Roman" panose="02020603050405020304" pitchFamily="18" charset="0"/>
                <a:cs typeface="Times New Roman" panose="02020603050405020304" pitchFamily="18" charset="0"/>
              </a:rPr>
              <a:t>Relieves strain of unwinding by DNA helicase; this is a specific type of topoisomerase in bacteria</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6- </a:t>
            </a:r>
            <a:r>
              <a:rPr lang="en-US" sz="2800" dirty="0">
                <a:solidFill>
                  <a:srgbClr val="7030A0"/>
                </a:solidFill>
                <a:latin typeface="Times New Roman" panose="02020603050405020304" pitchFamily="18" charset="0"/>
                <a:cs typeface="Times New Roman" panose="02020603050405020304" pitchFamily="18" charset="0"/>
              </a:rPr>
              <a:t>DNA Ligase</a:t>
            </a:r>
            <a:r>
              <a:rPr lang="en-US" sz="2800" dirty="0">
                <a:latin typeface="Times New Roman" panose="02020603050405020304" pitchFamily="18" charset="0"/>
                <a:cs typeface="Times New Roman" panose="02020603050405020304" pitchFamily="18" charset="0"/>
              </a:rPr>
              <a:t>: Re-anneals the semi-conservative strands and joins Okazaki Fragments of the lagging strand.</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7- </a:t>
            </a:r>
            <a:r>
              <a:rPr lang="en-US" sz="2800" dirty="0">
                <a:solidFill>
                  <a:srgbClr val="FF0000"/>
                </a:solidFill>
                <a:latin typeface="Times New Roman" panose="02020603050405020304" pitchFamily="18" charset="0"/>
                <a:cs typeface="Times New Roman" panose="02020603050405020304" pitchFamily="18" charset="0"/>
              </a:rPr>
              <a:t>Primase:</a:t>
            </a:r>
            <a:r>
              <a:rPr lang="en-US" sz="2800" dirty="0">
                <a:latin typeface="Times New Roman" panose="02020603050405020304" pitchFamily="18" charset="0"/>
                <a:cs typeface="Times New Roman" panose="02020603050405020304" pitchFamily="18" charset="0"/>
              </a:rPr>
              <a:t> Provides a starting point of RNA (or DNA) for DNA polymerase to begin synthesis of the new DNA strand</a:t>
            </a:r>
            <a:r>
              <a:rPr lang="en-US" dirty="0"/>
              <a:t>.</a:t>
            </a:r>
          </a:p>
        </p:txBody>
      </p:sp>
    </p:spTree>
    <p:extLst>
      <p:ext uri="{BB962C8B-B14F-4D97-AF65-F5344CB8AC3E}">
        <p14:creationId xmlns:p14="http://schemas.microsoft.com/office/powerpoint/2010/main" val="1684216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NA Replication – Earth's Lab">
            <a:extLst>
              <a:ext uri="{FF2B5EF4-FFF2-40B4-BE49-F238E27FC236}">
                <a16:creationId xmlns:a16="http://schemas.microsoft.com/office/drawing/2014/main" id="{FF7A6462-7372-CC08-4FDA-716ECE67C3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4321" y="575479"/>
            <a:ext cx="8871679" cy="5900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4797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D85FDC-86DF-1DF3-9798-845CE59BA2DE}"/>
              </a:ext>
            </a:extLst>
          </p:cNvPr>
          <p:cNvSpPr txBox="1"/>
          <p:nvPr/>
        </p:nvSpPr>
        <p:spPr>
          <a:xfrm>
            <a:off x="1633928" y="449706"/>
            <a:ext cx="8289561" cy="7478970"/>
          </a:xfrm>
          <a:prstGeom prst="rect">
            <a:avLst/>
          </a:prstGeom>
          <a:noFill/>
        </p:spPr>
        <p:txBody>
          <a:bodyPr wrap="square">
            <a:spAutoFit/>
          </a:bodyPr>
          <a:lstStyle/>
          <a:p>
            <a:pPr algn="just"/>
            <a:r>
              <a:rPr lang="en-US" sz="24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Semiconservative Replication </a:t>
            </a:r>
          </a:p>
          <a:p>
            <a:pPr algn="just"/>
            <a:r>
              <a:rPr lang="en-US" sz="2800" dirty="0">
                <a:latin typeface="Times New Roman" panose="02020603050405020304" pitchFamily="18" charset="0"/>
                <a:cs typeface="Times New Roman" panose="02020603050405020304" pitchFamily="18" charset="0"/>
              </a:rPr>
              <a:t>The Watson–Crick model for DNA replication assumed that as new strands of DNA are made, they follow the usual base-pairing rules of A with T and G with C. The model also proposed that the two parental strands separate and that each then serves as a template for a new progeny strand. This is called </a:t>
            </a:r>
            <a:r>
              <a:rPr lang="en-US" sz="2800" dirty="0">
                <a:solidFill>
                  <a:srgbClr val="FF0000"/>
                </a:solidFill>
                <a:latin typeface="Times New Roman" panose="02020603050405020304" pitchFamily="18" charset="0"/>
                <a:cs typeface="Times New Roman" panose="02020603050405020304" pitchFamily="18" charset="0"/>
              </a:rPr>
              <a:t>semiconservative replication</a:t>
            </a:r>
            <a:r>
              <a:rPr lang="en-US" sz="2800" dirty="0">
                <a:latin typeface="Times New Roman" panose="02020603050405020304" pitchFamily="18" charset="0"/>
                <a:cs typeface="Times New Roman" panose="02020603050405020304" pitchFamily="18" charset="0"/>
              </a:rPr>
              <a:t> </a:t>
            </a:r>
            <a:r>
              <a:rPr lang="en-US" sz="2800" dirty="0">
                <a:solidFill>
                  <a:srgbClr val="7030A0"/>
                </a:solidFill>
                <a:latin typeface="Times New Roman" panose="02020603050405020304" pitchFamily="18" charset="0"/>
                <a:cs typeface="Times New Roman" panose="02020603050405020304" pitchFamily="18" charset="0"/>
              </a:rPr>
              <a:t>because each daughter duplex has one parental strand and one new strand.</a:t>
            </a:r>
          </a:p>
          <a:p>
            <a:pPr algn="just"/>
            <a:r>
              <a:rPr lang="en-US" sz="2800" dirty="0">
                <a:latin typeface="Times New Roman" panose="02020603050405020304" pitchFamily="18" charset="0"/>
                <a:cs typeface="Times New Roman" panose="02020603050405020304" pitchFamily="18" charset="0"/>
              </a:rPr>
              <a:t>In other words, one of the parental strands is “conserved” in each daughter duplex. However, this is not the only possibility.</a:t>
            </a:r>
          </a:p>
          <a:p>
            <a:pPr algn="just"/>
            <a:endParaRPr lang="en-US" sz="28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8333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3AF1D9-6FFF-6F9B-2430-3E5AD98D8E3F}"/>
              </a:ext>
            </a:extLst>
          </p:cNvPr>
          <p:cNvSpPr txBox="1"/>
          <p:nvPr/>
        </p:nvSpPr>
        <p:spPr>
          <a:xfrm>
            <a:off x="1379095" y="389744"/>
            <a:ext cx="8964118" cy="6740307"/>
          </a:xfrm>
          <a:prstGeom prst="rect">
            <a:avLst/>
          </a:prstGeom>
          <a:noFill/>
        </p:spPr>
        <p:txBody>
          <a:bodyPr wrap="square">
            <a:spAutoFit/>
          </a:bodyPr>
          <a:lstStyle/>
          <a:p>
            <a:pPr algn="just"/>
            <a:r>
              <a:rPr lang="en-US" sz="2400" dirty="0">
                <a:latin typeface="Times New Roman" panose="02020603050405020304" pitchFamily="18" charset="0"/>
                <a:cs typeface="Times New Roman" panose="02020603050405020304" pitchFamily="18" charset="0"/>
              </a:rPr>
              <a:t>Another potential mechanism is </a:t>
            </a:r>
            <a:r>
              <a:rPr lang="en-US" sz="2400" dirty="0">
                <a:solidFill>
                  <a:srgbClr val="FF0000"/>
                </a:solidFill>
                <a:latin typeface="Times New Roman" panose="02020603050405020304" pitchFamily="18" charset="0"/>
                <a:cs typeface="Times New Roman" panose="02020603050405020304" pitchFamily="18" charset="0"/>
              </a:rPr>
              <a:t>conservative replication</a:t>
            </a:r>
            <a:r>
              <a:rPr lang="en-US" sz="2400" dirty="0">
                <a:latin typeface="Times New Roman" panose="02020603050405020304" pitchFamily="18" charset="0"/>
                <a:cs typeface="Times New Roman" panose="02020603050405020304" pitchFamily="18" charset="0"/>
              </a:rPr>
              <a:t>, in which the two </a:t>
            </a:r>
            <a:r>
              <a:rPr lang="en-US" sz="2400" dirty="0">
                <a:solidFill>
                  <a:srgbClr val="7030A0"/>
                </a:solidFill>
                <a:latin typeface="Times New Roman" panose="02020603050405020304" pitchFamily="18" charset="0"/>
                <a:cs typeface="Times New Roman" panose="02020603050405020304" pitchFamily="18" charset="0"/>
              </a:rPr>
              <a:t>parental strands stay together </a:t>
            </a:r>
            <a:r>
              <a:rPr lang="en-US" sz="2400" dirty="0">
                <a:latin typeface="Times New Roman" panose="02020603050405020304" pitchFamily="18" charset="0"/>
                <a:cs typeface="Times New Roman" panose="02020603050405020304" pitchFamily="18" charset="0"/>
              </a:rPr>
              <a:t>and somehow produce another daughter helix with two completely new strands. Yet another possibility is </a:t>
            </a:r>
            <a:r>
              <a:rPr lang="en-US" sz="2400" dirty="0">
                <a:solidFill>
                  <a:srgbClr val="FF0000"/>
                </a:solidFill>
                <a:latin typeface="Times New Roman" panose="02020603050405020304" pitchFamily="18" charset="0"/>
                <a:cs typeface="Times New Roman" panose="02020603050405020304" pitchFamily="18" charset="0"/>
              </a:rPr>
              <a:t>random dispersive replication</a:t>
            </a:r>
            <a:r>
              <a:rPr lang="en-US" sz="2400" dirty="0">
                <a:latin typeface="Times New Roman" panose="02020603050405020304" pitchFamily="18" charset="0"/>
                <a:cs typeface="Times New Roman" panose="02020603050405020304" pitchFamily="18" charset="0"/>
              </a:rPr>
              <a:t>, in which the DNA becomes fragmented so that new and old DNAs coexist in the same strand after replication .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88FE844E-A25F-8070-03E4-B85C80F1EF0E}"/>
              </a:ext>
            </a:extLst>
          </p:cNvPr>
          <p:cNvPicPr>
            <a:picLocks noChangeAspect="1"/>
          </p:cNvPicPr>
          <p:nvPr/>
        </p:nvPicPr>
        <p:blipFill>
          <a:blip r:embed="rId2"/>
          <a:stretch>
            <a:fillRect/>
          </a:stretch>
        </p:blipFill>
        <p:spPr>
          <a:xfrm>
            <a:off x="1066313" y="3087974"/>
            <a:ext cx="10236271" cy="3380281"/>
          </a:xfrm>
          <a:prstGeom prst="rect">
            <a:avLst/>
          </a:prstGeom>
        </p:spPr>
      </p:pic>
    </p:spTree>
    <p:extLst>
      <p:ext uri="{BB962C8B-B14F-4D97-AF65-F5344CB8AC3E}">
        <p14:creationId xmlns:p14="http://schemas.microsoft.com/office/powerpoint/2010/main" val="2490115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66E429-F7D0-A8DA-C0C6-17DD94BD3E23}"/>
              </a:ext>
            </a:extLst>
          </p:cNvPr>
          <p:cNvSpPr txBox="1"/>
          <p:nvPr/>
        </p:nvSpPr>
        <p:spPr>
          <a:xfrm>
            <a:off x="1528997" y="314794"/>
            <a:ext cx="10208302" cy="4955203"/>
          </a:xfrm>
          <a:prstGeom prst="rect">
            <a:avLst/>
          </a:prstGeom>
          <a:noFill/>
        </p:spPr>
        <p:txBody>
          <a:bodyPr wrap="square">
            <a:spAutoFit/>
          </a:bodyPr>
          <a:lstStyle/>
          <a:p>
            <a:r>
              <a:rPr lang="en-US" sz="3600" dirty="0">
                <a:latin typeface="Times New Roman" panose="02020603050405020304" pitchFamily="18" charset="0"/>
                <a:cs typeface="Times New Roman" panose="02020603050405020304" pitchFamily="18" charset="0"/>
              </a:rPr>
              <a:t>Replication process </a:t>
            </a:r>
          </a:p>
          <a:p>
            <a:r>
              <a:rPr lang="en-US" sz="3600" dirty="0">
                <a:latin typeface="Times New Roman" panose="02020603050405020304" pitchFamily="18" charset="0"/>
                <a:cs typeface="Times New Roman" panose="02020603050405020304" pitchFamily="18" charset="0"/>
              </a:rPr>
              <a:t>DNA Replication, like all biological polymerization processes, proceeds in three enzymatically catalyzed and coordinated steps: </a:t>
            </a:r>
          </a:p>
          <a:p>
            <a:r>
              <a:rPr lang="en-US" sz="3600" dirty="0">
                <a:solidFill>
                  <a:srgbClr val="FF0000"/>
                </a:solidFill>
                <a:latin typeface="Times New Roman" panose="02020603050405020304" pitchFamily="18" charset="0"/>
                <a:cs typeface="Times New Roman" panose="02020603050405020304" pitchFamily="18" charset="0"/>
              </a:rPr>
              <a:t>initiation, </a:t>
            </a:r>
          </a:p>
          <a:p>
            <a:r>
              <a:rPr lang="en-US" sz="3600" dirty="0">
                <a:solidFill>
                  <a:srgbClr val="FF0000"/>
                </a:solidFill>
                <a:latin typeface="Times New Roman" panose="02020603050405020304" pitchFamily="18" charset="0"/>
                <a:cs typeface="Times New Roman" panose="02020603050405020304" pitchFamily="18" charset="0"/>
              </a:rPr>
              <a:t>elongation </a:t>
            </a:r>
          </a:p>
          <a:p>
            <a:r>
              <a:rPr lang="en-US" sz="3600" dirty="0">
                <a:solidFill>
                  <a:srgbClr val="FF0000"/>
                </a:solidFill>
                <a:latin typeface="Times New Roman" panose="02020603050405020304" pitchFamily="18" charset="0"/>
                <a:cs typeface="Times New Roman" panose="02020603050405020304" pitchFamily="18" charset="0"/>
              </a:rPr>
              <a:t>and termination</a:t>
            </a:r>
            <a:r>
              <a:rPr lang="en-US" sz="3600" dirty="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2828945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DF148B-E5F6-E0FA-D314-9B5C80D5EA64}"/>
              </a:ext>
            </a:extLst>
          </p:cNvPr>
          <p:cNvSpPr txBox="1"/>
          <p:nvPr/>
        </p:nvSpPr>
        <p:spPr>
          <a:xfrm>
            <a:off x="1334126" y="659567"/>
            <a:ext cx="8439462" cy="4770537"/>
          </a:xfrm>
          <a:prstGeom prst="rect">
            <a:avLst/>
          </a:prstGeom>
          <a:noFill/>
        </p:spPr>
        <p:txBody>
          <a:bodyPr wrap="square">
            <a:spAutoFit/>
          </a:bodyPr>
          <a:lstStyle/>
          <a:p>
            <a:pPr algn="just"/>
            <a:r>
              <a:rPr lang="en-US" sz="2400" dirty="0">
                <a:solidFill>
                  <a:srgbClr val="FF0000"/>
                </a:solidFill>
                <a:latin typeface="Times New Roman" panose="02020603050405020304" pitchFamily="18" charset="0"/>
                <a:cs typeface="Times New Roman" panose="02020603050405020304" pitchFamily="18" charset="0"/>
              </a:rPr>
              <a:t>Initiation </a:t>
            </a:r>
          </a:p>
          <a:p>
            <a:pPr algn="just"/>
            <a:r>
              <a:rPr lang="en-US" sz="2800" dirty="0">
                <a:latin typeface="Times New Roman" panose="02020603050405020304" pitchFamily="18" charset="0"/>
                <a:cs typeface="Times New Roman" panose="02020603050405020304" pitchFamily="18" charset="0"/>
              </a:rPr>
              <a:t>For a cell to divide, it must first replicate its DNA. This process is initiated at particular points in the DNA, known as "</a:t>
            </a:r>
            <a:r>
              <a:rPr lang="en-US" sz="2800" dirty="0">
                <a:solidFill>
                  <a:srgbClr val="FF0000"/>
                </a:solidFill>
                <a:latin typeface="Times New Roman" panose="02020603050405020304" pitchFamily="18" charset="0"/>
                <a:cs typeface="Times New Roman" panose="02020603050405020304" pitchFamily="18" charset="0"/>
              </a:rPr>
              <a:t>origins", </a:t>
            </a:r>
            <a:r>
              <a:rPr lang="en-US" sz="2800" dirty="0">
                <a:latin typeface="Times New Roman" panose="02020603050405020304" pitchFamily="18" charset="0"/>
                <a:cs typeface="Times New Roman" panose="02020603050405020304" pitchFamily="18" charset="0"/>
              </a:rPr>
              <a:t>which are targeted by </a:t>
            </a:r>
            <a:r>
              <a:rPr lang="en-US" sz="2800" dirty="0">
                <a:solidFill>
                  <a:srgbClr val="FF0000"/>
                </a:solidFill>
                <a:latin typeface="Times New Roman" panose="02020603050405020304" pitchFamily="18" charset="0"/>
                <a:cs typeface="Times New Roman" panose="02020603050405020304" pitchFamily="18" charset="0"/>
              </a:rPr>
              <a:t>initiator proteins. </a:t>
            </a:r>
            <a:r>
              <a:rPr lang="en-US" sz="2800" dirty="0">
                <a:latin typeface="Times New Roman" panose="02020603050405020304" pitchFamily="18" charset="0"/>
                <a:cs typeface="Times New Roman" panose="02020603050405020304" pitchFamily="18" charset="0"/>
              </a:rPr>
              <a:t>Sequences used by initiator proteins tend to be "</a:t>
            </a:r>
            <a:r>
              <a:rPr lang="en-US" sz="2800" dirty="0">
                <a:solidFill>
                  <a:srgbClr val="7030A0"/>
                </a:solidFill>
                <a:latin typeface="Times New Roman" panose="02020603050405020304" pitchFamily="18" charset="0"/>
                <a:cs typeface="Times New Roman" panose="02020603050405020304" pitchFamily="18" charset="0"/>
              </a:rPr>
              <a:t>AT-rich"</a:t>
            </a:r>
            <a:r>
              <a:rPr lang="en-US" sz="2800" dirty="0">
                <a:latin typeface="Times New Roman" panose="02020603050405020304" pitchFamily="18" charset="0"/>
                <a:cs typeface="Times New Roman" panose="02020603050405020304" pitchFamily="18" charset="0"/>
              </a:rPr>
              <a:t> (rich in adenine and thymine bases), because </a:t>
            </a:r>
            <a:r>
              <a:rPr lang="en-US" sz="2800" dirty="0">
                <a:solidFill>
                  <a:srgbClr val="FF0000"/>
                </a:solidFill>
                <a:latin typeface="Times New Roman" panose="02020603050405020304" pitchFamily="18" charset="0"/>
                <a:cs typeface="Times New Roman" panose="02020603050405020304" pitchFamily="18" charset="0"/>
              </a:rPr>
              <a:t>A-T base pairs have two hydrogen bonds (rather than the three formed in a C-G pair) which are easier to unzip</a:t>
            </a:r>
            <a:r>
              <a:rPr lang="en-US" sz="2800" dirty="0">
                <a:latin typeface="Times New Roman" panose="02020603050405020304" pitchFamily="18" charset="0"/>
                <a:cs typeface="Times New Roman" panose="02020603050405020304" pitchFamily="18" charset="0"/>
              </a:rPr>
              <a:t>. Once the origin has been located, these initiators recruit other proteins and form the pre-replication complex, which unzips the double-stranded DNA.</a:t>
            </a:r>
          </a:p>
        </p:txBody>
      </p:sp>
    </p:spTree>
    <p:extLst>
      <p:ext uri="{BB962C8B-B14F-4D97-AF65-F5344CB8AC3E}">
        <p14:creationId xmlns:p14="http://schemas.microsoft.com/office/powerpoint/2010/main" val="137678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C30677-2645-711A-04BC-A472EE0E1794}"/>
              </a:ext>
            </a:extLst>
          </p:cNvPr>
          <p:cNvSpPr txBox="1"/>
          <p:nvPr/>
        </p:nvSpPr>
        <p:spPr>
          <a:xfrm>
            <a:off x="1094282" y="434715"/>
            <a:ext cx="9503763" cy="4893647"/>
          </a:xfrm>
          <a:prstGeom prst="rect">
            <a:avLst/>
          </a:prstGeom>
          <a:noFill/>
        </p:spPr>
        <p:txBody>
          <a:bodyPr wrap="square">
            <a:spAutoFit/>
          </a:bodyPr>
          <a:lstStyle/>
          <a:p>
            <a:pPr algn="just"/>
            <a:r>
              <a:rPr lang="en-US" sz="2400" dirty="0">
                <a:solidFill>
                  <a:srgbClr val="FF0000"/>
                </a:solidFill>
                <a:latin typeface="Times New Roman" panose="02020603050405020304" pitchFamily="18" charset="0"/>
                <a:cs typeface="Times New Roman" panose="02020603050405020304" pitchFamily="18" charset="0"/>
              </a:rPr>
              <a:t>Elongation </a:t>
            </a:r>
          </a:p>
          <a:p>
            <a:pPr algn="just"/>
            <a:r>
              <a:rPr lang="en-US" sz="2400" dirty="0">
                <a:solidFill>
                  <a:srgbClr val="7030A0"/>
                </a:solidFill>
                <a:latin typeface="Times New Roman" panose="02020603050405020304" pitchFamily="18" charset="0"/>
                <a:cs typeface="Times New Roman" panose="02020603050405020304" pitchFamily="18" charset="0"/>
              </a:rPr>
              <a:t>DNA polymerase has 5'-3' activity</a:t>
            </a:r>
            <a:r>
              <a:rPr lang="en-US" sz="2400" dirty="0">
                <a:latin typeface="Times New Roman" panose="02020603050405020304" pitchFamily="18" charset="0"/>
                <a:cs typeface="Times New Roman" panose="02020603050405020304" pitchFamily="18" charset="0"/>
              </a:rPr>
              <a:t>. All known DNA replication systems require a </a:t>
            </a:r>
            <a:r>
              <a:rPr lang="en-US" sz="2400" dirty="0">
                <a:solidFill>
                  <a:srgbClr val="FF0000"/>
                </a:solidFill>
                <a:latin typeface="Times New Roman" panose="02020603050405020304" pitchFamily="18" charset="0"/>
                <a:cs typeface="Times New Roman" panose="02020603050405020304" pitchFamily="18" charset="0"/>
              </a:rPr>
              <a:t>free 3' hydroxyl</a:t>
            </a:r>
            <a:r>
              <a:rPr lang="en-US" sz="2400" dirty="0">
                <a:latin typeface="Times New Roman" panose="02020603050405020304" pitchFamily="18" charset="0"/>
                <a:cs typeface="Times New Roman" panose="02020603050405020304" pitchFamily="18" charset="0"/>
              </a:rPr>
              <a:t> group before synthesis can be initiated (Important note: the DNA template is read in 3' to 5' direction whereas a new strand is synthesized in the 5' to 3' direction—this is often confused). All cellular life use a </a:t>
            </a:r>
            <a:r>
              <a:rPr lang="en-US" sz="2400" dirty="0">
                <a:solidFill>
                  <a:srgbClr val="FF0000"/>
                </a:solidFill>
                <a:latin typeface="Times New Roman" panose="02020603050405020304" pitchFamily="18" charset="0"/>
                <a:cs typeface="Times New Roman" panose="02020603050405020304" pitchFamily="18" charset="0"/>
              </a:rPr>
              <a:t>primase</a:t>
            </a:r>
            <a:r>
              <a:rPr lang="en-US" sz="2400" dirty="0">
                <a:latin typeface="Times New Roman" panose="02020603050405020304" pitchFamily="18" charset="0"/>
                <a:cs typeface="Times New Roman" panose="02020603050405020304" pitchFamily="18" charset="0"/>
              </a:rPr>
              <a:t> to synthesize a short RNA primer with a free 3' OH group which is subsequently </a:t>
            </a:r>
            <a:r>
              <a:rPr lang="en-US" sz="2400" dirty="0">
                <a:solidFill>
                  <a:srgbClr val="FF0000"/>
                </a:solidFill>
                <a:latin typeface="Times New Roman" panose="02020603050405020304" pitchFamily="18" charset="0"/>
                <a:cs typeface="Times New Roman" panose="02020603050405020304" pitchFamily="18" charset="0"/>
              </a:rPr>
              <a:t>elongated by a DNA polymerase.</a:t>
            </a:r>
          </a:p>
          <a:p>
            <a:pPr algn="just"/>
            <a:endParaRPr lang="en-US" sz="2400" dirty="0">
              <a:solidFill>
                <a:srgbClr val="FF0000"/>
              </a:solidFill>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a:t>
            </a:r>
            <a:r>
              <a:rPr lang="en-US" sz="2400" dirty="0">
                <a:solidFill>
                  <a:srgbClr val="FF0000"/>
                </a:solidFill>
                <a:latin typeface="Times New Roman" panose="02020603050405020304" pitchFamily="18" charset="0"/>
                <a:cs typeface="Times New Roman" panose="02020603050405020304" pitchFamily="18" charset="0"/>
              </a:rPr>
              <a:t>replication fork </a:t>
            </a:r>
            <a:r>
              <a:rPr lang="en-US" sz="2400" dirty="0">
                <a:latin typeface="Times New Roman" panose="02020603050405020304" pitchFamily="18" charset="0"/>
                <a:cs typeface="Times New Roman" panose="02020603050405020304" pitchFamily="18" charset="0"/>
              </a:rPr>
              <a:t>is a structure that forms within the nucleus during DNA replication. </a:t>
            </a:r>
            <a:r>
              <a:rPr lang="en-US" sz="2400" dirty="0">
                <a:solidFill>
                  <a:srgbClr val="FF0000"/>
                </a:solidFill>
                <a:latin typeface="Times New Roman" panose="02020603050405020304" pitchFamily="18" charset="0"/>
                <a:cs typeface="Times New Roman" panose="02020603050405020304" pitchFamily="18" charset="0"/>
              </a:rPr>
              <a:t>It is created by helicases</a:t>
            </a:r>
            <a:r>
              <a:rPr lang="en-US" sz="2400" dirty="0">
                <a:latin typeface="Times New Roman" panose="02020603050405020304" pitchFamily="18" charset="0"/>
                <a:cs typeface="Times New Roman" panose="02020603050405020304" pitchFamily="18" charset="0"/>
              </a:rPr>
              <a:t>, which break the </a:t>
            </a:r>
            <a:r>
              <a:rPr lang="en-US" sz="2400" dirty="0">
                <a:solidFill>
                  <a:srgbClr val="7030A0"/>
                </a:solidFill>
                <a:latin typeface="Times New Roman" panose="02020603050405020304" pitchFamily="18" charset="0"/>
                <a:cs typeface="Times New Roman" panose="02020603050405020304" pitchFamily="18" charset="0"/>
              </a:rPr>
              <a:t>hydrogen bonds </a:t>
            </a:r>
            <a:r>
              <a:rPr lang="en-US" sz="2400" dirty="0">
                <a:latin typeface="Times New Roman" panose="02020603050405020304" pitchFamily="18" charset="0"/>
                <a:cs typeface="Times New Roman" panose="02020603050405020304" pitchFamily="18" charset="0"/>
              </a:rPr>
              <a:t>holding the two DNA strands together. The resulting structure has two </a:t>
            </a:r>
            <a:r>
              <a:rPr lang="en-US" sz="2400" dirty="0">
                <a:solidFill>
                  <a:srgbClr val="FF0000"/>
                </a:solidFill>
                <a:latin typeface="Times New Roman" panose="02020603050405020304" pitchFamily="18" charset="0"/>
                <a:cs typeface="Times New Roman" panose="02020603050405020304" pitchFamily="18" charset="0"/>
              </a:rPr>
              <a:t>branching "prongs</a:t>
            </a:r>
            <a:r>
              <a:rPr lang="en-US" sz="2400" dirty="0">
                <a:latin typeface="Times New Roman" panose="02020603050405020304" pitchFamily="18" charset="0"/>
                <a:cs typeface="Times New Roman" panose="02020603050405020304" pitchFamily="18" charset="0"/>
              </a:rPr>
              <a:t>", each one made up of a single strand of DNA.</a:t>
            </a:r>
            <a:endParaRPr lang="en-US" sz="2400" dirty="0">
              <a:solidFill>
                <a:srgbClr val="FF0000"/>
              </a:solidFill>
              <a:latin typeface="Times New Roman" panose="02020603050405020304" pitchFamily="18" charset="0"/>
              <a:cs typeface="Times New Roman" panose="02020603050405020304" pitchFamily="18" charset="0"/>
            </a:endParaRPr>
          </a:p>
          <a:p>
            <a:pPr algn="just"/>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1639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oVE Science Education &gt; DNA Replication">
            <a:extLst>
              <a:ext uri="{FF2B5EF4-FFF2-40B4-BE49-F238E27FC236}">
                <a16:creationId xmlns:a16="http://schemas.microsoft.com/office/drawing/2014/main" id="{8932E444-2882-5C05-EF1A-5C676DFA22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854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13D31A-C435-A20B-45E6-74D0B055A86A}"/>
              </a:ext>
            </a:extLst>
          </p:cNvPr>
          <p:cNvSpPr txBox="1"/>
          <p:nvPr/>
        </p:nvSpPr>
        <p:spPr>
          <a:xfrm>
            <a:off x="1199212" y="404734"/>
            <a:ext cx="9548735" cy="4154984"/>
          </a:xfrm>
          <a:prstGeom prst="rect">
            <a:avLst/>
          </a:prstGeom>
          <a:noFill/>
        </p:spPr>
        <p:txBody>
          <a:bodyPr wrap="square">
            <a:spAutoFit/>
          </a:bodyPr>
          <a:lstStyle/>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These two strands serve as the template for the </a:t>
            </a:r>
            <a:r>
              <a:rPr lang="en-US" sz="2400" dirty="0">
                <a:solidFill>
                  <a:srgbClr val="FF0000"/>
                </a:solidFill>
                <a:latin typeface="Times New Roman" panose="02020603050405020304" pitchFamily="18" charset="0"/>
                <a:cs typeface="Times New Roman" panose="02020603050405020304" pitchFamily="18" charset="0"/>
              </a:rPr>
              <a:t>leading and lagging strands</a:t>
            </a:r>
            <a:r>
              <a:rPr lang="en-US" sz="2400" dirty="0">
                <a:latin typeface="Times New Roman" panose="02020603050405020304" pitchFamily="18" charset="0"/>
                <a:cs typeface="Times New Roman" panose="02020603050405020304" pitchFamily="18" charset="0"/>
              </a:rPr>
              <a:t>, which will be created as DNA polymerase matches complementary nucleotides to the templates; the templates may be properly referred to as the leading strand template and the lagging strand template</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solidFill>
                  <a:srgbClr val="0070C0"/>
                </a:solidFill>
                <a:latin typeface="Times New Roman" panose="02020603050405020304" pitchFamily="18" charset="0"/>
                <a:cs typeface="Times New Roman" panose="02020603050405020304" pitchFamily="18" charset="0"/>
              </a:rPr>
              <a:t>DNA is always synthesized in the 5' to 3' direction</a:t>
            </a:r>
            <a:r>
              <a:rPr lang="en-US" sz="2400" dirty="0">
                <a:latin typeface="Times New Roman" panose="02020603050405020304" pitchFamily="18" charset="0"/>
                <a:cs typeface="Times New Roman" panose="02020603050405020304" pitchFamily="18" charset="0"/>
              </a:rPr>
              <a:t>. Since the leading and lagging strand templates are oriented in opposite directions at the replication fork, </a:t>
            </a:r>
            <a:r>
              <a:rPr lang="en-US" sz="2400" dirty="0">
                <a:solidFill>
                  <a:srgbClr val="7030A0"/>
                </a:solidFill>
                <a:latin typeface="Times New Roman" panose="02020603050405020304" pitchFamily="18" charset="0"/>
                <a:cs typeface="Times New Roman" panose="02020603050405020304" pitchFamily="18" charset="0"/>
              </a:rPr>
              <a:t>a major issue is how to achieve synthesis of nascent (new) lagging strand DNA, whose direction of synthesis is opposite to the direction of the growing replication fork</a:t>
            </a:r>
          </a:p>
        </p:txBody>
      </p:sp>
    </p:spTree>
    <p:extLst>
      <p:ext uri="{BB962C8B-B14F-4D97-AF65-F5344CB8AC3E}">
        <p14:creationId xmlns:p14="http://schemas.microsoft.com/office/powerpoint/2010/main" val="3417904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02D1E3-8F96-26A4-8E7D-8F6FA1A18F99}"/>
              </a:ext>
            </a:extLst>
          </p:cNvPr>
          <p:cNvSpPr txBox="1"/>
          <p:nvPr/>
        </p:nvSpPr>
        <p:spPr>
          <a:xfrm>
            <a:off x="524656" y="479686"/>
            <a:ext cx="10178321" cy="6001643"/>
          </a:xfrm>
          <a:prstGeom prst="rect">
            <a:avLst/>
          </a:prstGeom>
          <a:noFill/>
        </p:spPr>
        <p:txBody>
          <a:bodyPr wrap="square">
            <a:spAutoFit/>
          </a:bodyPr>
          <a:lstStyle/>
          <a:p>
            <a:pPr algn="just"/>
            <a:r>
              <a:rPr lang="en-US" sz="2400" dirty="0">
                <a:solidFill>
                  <a:srgbClr val="FF0000"/>
                </a:solidFill>
                <a:latin typeface="Times New Roman" panose="02020603050405020304" pitchFamily="18" charset="0"/>
                <a:cs typeface="Times New Roman" panose="02020603050405020304" pitchFamily="18" charset="0"/>
              </a:rPr>
              <a:t>Lagging strand </a:t>
            </a:r>
          </a:p>
          <a:p>
            <a:pPr algn="just"/>
            <a:r>
              <a:rPr lang="en-US" sz="2400" dirty="0">
                <a:latin typeface="Times New Roman" panose="02020603050405020304" pitchFamily="18" charset="0"/>
                <a:cs typeface="Times New Roman" panose="02020603050405020304" pitchFamily="18" charset="0"/>
              </a:rPr>
              <a:t>The lagging strand is the strand of nascent DNA whose direction of synthesis is opposite to the direction of the growing replication fork. Because of its orientation, replication of the lagging strand is more complicated as compared to that of the leading strand.</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The lagging strand is synthesized </a:t>
            </a:r>
            <a:r>
              <a:rPr lang="en-US" sz="2400" dirty="0">
                <a:solidFill>
                  <a:srgbClr val="FF0000"/>
                </a:solidFill>
                <a:latin typeface="Times New Roman" panose="02020603050405020304" pitchFamily="18" charset="0"/>
                <a:cs typeface="Times New Roman" panose="02020603050405020304" pitchFamily="18" charset="0"/>
              </a:rPr>
              <a:t>in short, separated segments</a:t>
            </a:r>
            <a:r>
              <a:rPr lang="en-US" sz="2400" dirty="0">
                <a:latin typeface="Times New Roman" panose="02020603050405020304" pitchFamily="18" charset="0"/>
                <a:cs typeface="Times New Roman" panose="02020603050405020304" pitchFamily="18" charset="0"/>
              </a:rPr>
              <a:t>. On the lagging strand template, a </a:t>
            </a:r>
            <a:r>
              <a:rPr lang="en-US" sz="2400" dirty="0">
                <a:solidFill>
                  <a:srgbClr val="7030A0"/>
                </a:solidFill>
                <a:latin typeface="Times New Roman" panose="02020603050405020304" pitchFamily="18" charset="0"/>
                <a:cs typeface="Times New Roman" panose="02020603050405020304" pitchFamily="18" charset="0"/>
              </a:rPr>
              <a:t>primase</a:t>
            </a:r>
            <a:r>
              <a:rPr lang="en-US" sz="2400" dirty="0">
                <a:latin typeface="Times New Roman" panose="02020603050405020304" pitchFamily="18" charset="0"/>
                <a:cs typeface="Times New Roman" panose="02020603050405020304" pitchFamily="18" charset="0"/>
              </a:rPr>
              <a:t> "reads" the template DNA and initiates synthesis of a short complementary RNA primer. A DNA polymerase extends the primed segments, forming </a:t>
            </a:r>
            <a:r>
              <a:rPr lang="en-US" sz="2400" dirty="0">
                <a:solidFill>
                  <a:srgbClr val="FF0000"/>
                </a:solidFill>
                <a:latin typeface="Times New Roman" panose="02020603050405020304" pitchFamily="18" charset="0"/>
                <a:cs typeface="Times New Roman" panose="02020603050405020304" pitchFamily="18" charset="0"/>
              </a:rPr>
              <a:t>Okazaki fragments</a:t>
            </a:r>
            <a:r>
              <a:rPr lang="en-US" sz="2400" dirty="0">
                <a:latin typeface="Times New Roman" panose="02020603050405020304" pitchFamily="18" charset="0"/>
                <a:cs typeface="Times New Roman" panose="02020603050405020304" pitchFamily="18" charset="0"/>
              </a:rPr>
              <a:t>. The RNA primers are then removed and replaced with DNA, and the fragments of DNA are joined together by </a:t>
            </a:r>
            <a:r>
              <a:rPr lang="en-US" sz="2400" dirty="0">
                <a:solidFill>
                  <a:srgbClr val="FF0000"/>
                </a:solidFill>
                <a:latin typeface="Times New Roman" panose="02020603050405020304" pitchFamily="18" charset="0"/>
                <a:cs typeface="Times New Roman" panose="02020603050405020304" pitchFamily="18" charset="0"/>
              </a:rPr>
              <a:t>DNA ligase</a:t>
            </a:r>
            <a:r>
              <a:rPr lang="en-US" sz="2400" dirty="0">
                <a:latin typeface="Times New Roman" panose="02020603050405020304" pitchFamily="18" charset="0"/>
                <a:cs typeface="Times New Roman" panose="02020603050405020304" pitchFamily="18" charset="0"/>
              </a:rPr>
              <a:t>.</a:t>
            </a:r>
          </a:p>
          <a:p>
            <a:pPr algn="just"/>
            <a:r>
              <a:rPr lang="en-US" sz="2400" dirty="0">
                <a:solidFill>
                  <a:srgbClr val="FF0000"/>
                </a:solidFill>
                <a:latin typeface="Times New Roman" panose="02020603050405020304" pitchFamily="18" charset="0"/>
                <a:cs typeface="Times New Roman" panose="02020603050405020304" pitchFamily="18" charset="0"/>
              </a:rPr>
              <a:t>DNA polymerase III </a:t>
            </a:r>
            <a:r>
              <a:rPr lang="en-US" sz="2400" dirty="0">
                <a:latin typeface="Times New Roman" panose="02020603050405020304" pitchFamily="18" charset="0"/>
                <a:cs typeface="Times New Roman" panose="02020603050405020304" pitchFamily="18" charset="0"/>
              </a:rPr>
              <a:t>is responsible for extension of the primers added during replication of the lagging strand. Primer removal is performed by </a:t>
            </a:r>
            <a:r>
              <a:rPr lang="en-US" sz="2400" dirty="0">
                <a:solidFill>
                  <a:srgbClr val="7030A0"/>
                </a:solidFill>
                <a:latin typeface="Times New Roman" panose="02020603050405020304" pitchFamily="18" charset="0"/>
                <a:cs typeface="Times New Roman" panose="02020603050405020304" pitchFamily="18" charset="0"/>
              </a:rPr>
              <a:t>DNA polymerase I.</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0891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1054</Words>
  <Application>Microsoft Office PowerPoint</Application>
  <PresentationFormat>Widescreen</PresentationFormat>
  <Paragraphs>59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Zeerak</dc:creator>
  <cp:lastModifiedBy>Zeerak</cp:lastModifiedBy>
  <cp:revision>5</cp:revision>
  <dcterms:created xsi:type="dcterms:W3CDTF">2023-11-06T19:09:35Z</dcterms:created>
  <dcterms:modified xsi:type="dcterms:W3CDTF">2023-11-06T22:07:40Z</dcterms:modified>
</cp:coreProperties>
</file>