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7" r:id="rId10"/>
    <p:sldId id="268" r:id="rId11"/>
    <p:sldId id="264" r:id="rId12"/>
    <p:sldId id="266"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87AF-89ED-4FA5-5BC8-E2B59BB204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A95ED1-7F91-C2E5-F403-5D86829B90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762BE0-56D6-5422-A4D6-3C85172B4883}"/>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100A45D0-E7EA-BEEA-EC3F-33811C5C2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E38A5-28D7-B467-05D0-C0431013E893}"/>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383693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FFF7-B3AF-9E56-7F40-00C9A0975C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C03D78-8543-BFAA-8E4B-D26C6BD151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DDDF97-CCAB-FEB7-FF7C-6BF9A8A585D7}"/>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1C2F9347-1640-5791-07E9-88ED1912F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D254C-E7A4-98A3-2723-82D44567722D}"/>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265992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1929E-90DF-898B-4345-0854C3757A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0697FA-81E4-95FA-DBBD-4CFC2362CD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DA55C-ED9B-81A4-4869-21D968BE02C6}"/>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F1377053-E7F2-6FA5-FF6D-6CA9C20EE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EB553-5D16-AFF3-7BCE-8596766C5716}"/>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289310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50A6-BA15-0413-7175-1993DDDADE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EF557-2B90-469F-4C67-CD8D101152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8732B-07F2-051B-9AFE-669CBC452FCF}"/>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75A4FC36-4A43-6F09-D9FA-51030C0D8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F94DC-6E10-2C55-005B-E5B3CF63DFA1}"/>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81108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2939B-5EC1-E555-FC28-3D65F3ED4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783CB4-BFD3-F905-BC0F-87AC879932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689BCB-D2AA-7EF7-55A7-4EDD1F80A66A}"/>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19CD7555-8B52-F9D4-A552-A474F710A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D86F9-F80D-7B0C-F42F-18DDA84CA07F}"/>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380926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43E6-40A7-EDF8-37F2-93E11F5DE6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C7ACAA-30C6-D1EF-1564-F06751574D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3F24D9-AC5C-C517-40C7-257AF76A99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ED679D-62F0-9597-8F78-6B334C02B958}"/>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6" name="Footer Placeholder 5">
            <a:extLst>
              <a:ext uri="{FF2B5EF4-FFF2-40B4-BE49-F238E27FC236}">
                <a16:creationId xmlns:a16="http://schemas.microsoft.com/office/drawing/2014/main" id="{9D98EE97-BDEC-A25C-55B5-18A2B1087E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0C0DB-F4D2-9D9F-3442-3B0766453A41}"/>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219040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DA4C-D237-85E0-FB45-B42D3B3562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9B290D-75D9-2CC3-B687-3627B08E20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A39BD1-2198-E416-E0E0-54BA0AC0E6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1AF19-391B-B4A8-8D83-FDF2492B21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A691AA-1514-8ED5-D966-BF5742BA40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4D4968-E796-3BA7-1564-6089EA42AB97}"/>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8" name="Footer Placeholder 7">
            <a:extLst>
              <a:ext uri="{FF2B5EF4-FFF2-40B4-BE49-F238E27FC236}">
                <a16:creationId xmlns:a16="http://schemas.microsoft.com/office/drawing/2014/main" id="{387F4C40-2B88-D2E2-5E7B-36B3C3D32E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9369BD-4BFC-FD5F-68E6-15201D5A034F}"/>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60420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B364E-A06B-2732-716B-649CC7CF82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B6949F-239C-A578-A8D3-A6DC2E882CD9}"/>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4" name="Footer Placeholder 3">
            <a:extLst>
              <a:ext uri="{FF2B5EF4-FFF2-40B4-BE49-F238E27FC236}">
                <a16:creationId xmlns:a16="http://schemas.microsoft.com/office/drawing/2014/main" id="{2A7E8FFE-C872-70EF-25E6-29C3E3B3A6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F1D966-62AB-274E-8149-6D7FBB95B51C}"/>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296418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B448E-1768-9926-9F4D-F291374D61E3}"/>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3" name="Footer Placeholder 2">
            <a:extLst>
              <a:ext uri="{FF2B5EF4-FFF2-40B4-BE49-F238E27FC236}">
                <a16:creationId xmlns:a16="http://schemas.microsoft.com/office/drawing/2014/main" id="{237C9110-9E3B-F8F8-561D-0B91434B17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2AACB5-CF98-988C-77F5-372A573843C2}"/>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40929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74A0-1DF5-FDFB-F205-F550EE6AB4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6BAE7C-FEB8-5998-14D9-41A91919CA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E8DA22-D7A8-C171-1590-DFC7A8C0C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0A117-FE8F-CAC9-C5F2-FE90EACC2BB9}"/>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6" name="Footer Placeholder 5">
            <a:extLst>
              <a:ext uri="{FF2B5EF4-FFF2-40B4-BE49-F238E27FC236}">
                <a16:creationId xmlns:a16="http://schemas.microsoft.com/office/drawing/2014/main" id="{FAE116DA-7738-943F-180F-6B034B599F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4D3E9-69C2-DA4E-765C-F8C24A7E87C9}"/>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205589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B0178-BDD7-8D19-5725-C06ECE12F5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25A2B9-06DD-DE8E-E19E-913143FAE3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728906-BEF7-351C-41BB-D35B464A4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03DA9-126F-695E-2C3C-A438C6CD0E42}"/>
              </a:ext>
            </a:extLst>
          </p:cNvPr>
          <p:cNvSpPr>
            <a:spLocks noGrp="1"/>
          </p:cNvSpPr>
          <p:nvPr>
            <p:ph type="dt" sz="half" idx="10"/>
          </p:nvPr>
        </p:nvSpPr>
        <p:spPr/>
        <p:txBody>
          <a:bodyPr/>
          <a:lstStyle/>
          <a:p>
            <a:fld id="{092BF372-8AF3-420E-AEAC-BC9F119D1CFF}" type="datetimeFigureOut">
              <a:rPr lang="en-US" smtClean="0"/>
              <a:t>3/11/2024</a:t>
            </a:fld>
            <a:endParaRPr lang="en-US"/>
          </a:p>
        </p:txBody>
      </p:sp>
      <p:sp>
        <p:nvSpPr>
          <p:cNvPr id="6" name="Footer Placeholder 5">
            <a:extLst>
              <a:ext uri="{FF2B5EF4-FFF2-40B4-BE49-F238E27FC236}">
                <a16:creationId xmlns:a16="http://schemas.microsoft.com/office/drawing/2014/main" id="{3C2B0F30-2900-D9C8-4B00-69AEC20F8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02C66C-34AE-E4AD-D676-D9158ED1FCAB}"/>
              </a:ext>
            </a:extLst>
          </p:cNvPr>
          <p:cNvSpPr>
            <a:spLocks noGrp="1"/>
          </p:cNvSpPr>
          <p:nvPr>
            <p:ph type="sldNum" sz="quarter" idx="12"/>
          </p:nvPr>
        </p:nvSpPr>
        <p:spPr/>
        <p:txBody>
          <a:bodyPr/>
          <a:lstStyle/>
          <a:p>
            <a:fld id="{C243B8AE-75D5-427D-ADD5-613D95F09D4F}" type="slidenum">
              <a:rPr lang="en-US" smtClean="0"/>
              <a:t>‹#›</a:t>
            </a:fld>
            <a:endParaRPr lang="en-US"/>
          </a:p>
        </p:txBody>
      </p:sp>
    </p:spTree>
    <p:extLst>
      <p:ext uri="{BB962C8B-B14F-4D97-AF65-F5344CB8AC3E}">
        <p14:creationId xmlns:p14="http://schemas.microsoft.com/office/powerpoint/2010/main" val="19056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43199E-1A6C-9F17-4A84-C860C4AF20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E81029-B7D6-2B23-8272-464C3949E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43D3E-3F52-1509-7171-C8052709D0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BF372-8AF3-420E-AEAC-BC9F119D1CFF}" type="datetimeFigureOut">
              <a:rPr lang="en-US" smtClean="0"/>
              <a:t>3/11/2024</a:t>
            </a:fld>
            <a:endParaRPr lang="en-US"/>
          </a:p>
        </p:txBody>
      </p:sp>
      <p:sp>
        <p:nvSpPr>
          <p:cNvPr id="5" name="Footer Placeholder 4">
            <a:extLst>
              <a:ext uri="{FF2B5EF4-FFF2-40B4-BE49-F238E27FC236}">
                <a16:creationId xmlns:a16="http://schemas.microsoft.com/office/drawing/2014/main" id="{43C6AC80-286B-3A83-95B9-1831A6448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290CF0-D1B2-A32A-6075-AE97F89EFE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3B8AE-75D5-427D-ADD5-613D95F09D4F}" type="slidenum">
              <a:rPr lang="en-US" smtClean="0"/>
              <a:t>‹#›</a:t>
            </a:fld>
            <a:endParaRPr lang="en-US"/>
          </a:p>
        </p:txBody>
      </p:sp>
    </p:spTree>
    <p:extLst>
      <p:ext uri="{BB962C8B-B14F-4D97-AF65-F5344CB8AC3E}">
        <p14:creationId xmlns:p14="http://schemas.microsoft.com/office/powerpoint/2010/main" val="3473391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byjus.com/biology/cell-organelle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1EEB7-BCAB-FE13-236B-B7A06B5443C5}"/>
              </a:ext>
            </a:extLst>
          </p:cNvPr>
          <p:cNvSpPr txBox="1"/>
          <p:nvPr/>
        </p:nvSpPr>
        <p:spPr>
          <a:xfrm>
            <a:off x="689811" y="417095"/>
            <a:ext cx="10078037" cy="5262979"/>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RNA in the Primeval World</a:t>
            </a:r>
          </a:p>
          <a:p>
            <a:pPr algn="just"/>
            <a:r>
              <a:rPr lang="en-US" sz="2800" dirty="0">
                <a:latin typeface="Times New Roman" panose="02020603050405020304" pitchFamily="18" charset="0"/>
                <a:cs typeface="Times New Roman" panose="02020603050405020304" pitchFamily="18" charset="0"/>
              </a:rPr>
              <a:t> Life requires two basic functions. First, living organisms must be able to store and faithfully transmit genetic information during reproduction. Second, they must have the ability to catalyze chemical transformations, to fire the reactions that drive life processes. </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It was long believed that the functions of information storage and chemical transformation are handled by two entirely different types of molecules. Genetic information is stored in nucleic acids. Catalysis of chemical transformations was held to be the exclusive domain of certain proteins that serve as biological catalysts or enzymes, making reactions take place rapidly within the cell.</a:t>
            </a:r>
          </a:p>
        </p:txBody>
      </p:sp>
    </p:spTree>
    <p:extLst>
      <p:ext uri="{BB962C8B-B14F-4D97-AF65-F5344CB8AC3E}">
        <p14:creationId xmlns:p14="http://schemas.microsoft.com/office/powerpoint/2010/main" val="2312239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NA - Structure, Functions and Types of RNA">
            <a:extLst>
              <a:ext uri="{FF2B5EF4-FFF2-40B4-BE49-F238E27FC236}">
                <a16:creationId xmlns:a16="http://schemas.microsoft.com/office/drawing/2014/main" id="{A701B2FC-EFB0-2A41-25D9-D500DA4333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6455" y="346841"/>
            <a:ext cx="7681420" cy="542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18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4975DB-F4D0-6088-448B-01A2C0E90D1A}"/>
              </a:ext>
            </a:extLst>
          </p:cNvPr>
          <p:cNvSpPr txBox="1"/>
          <p:nvPr/>
        </p:nvSpPr>
        <p:spPr>
          <a:xfrm>
            <a:off x="1056290" y="991218"/>
            <a:ext cx="9758854" cy="4401205"/>
          </a:xfrm>
          <a:prstGeom prst="rect">
            <a:avLst/>
          </a:prstGeom>
          <a:noFill/>
        </p:spPr>
        <p:txBody>
          <a:bodyPr wrap="square">
            <a:spAutoFit/>
          </a:bodyPr>
          <a:lstStyle/>
          <a:p>
            <a:pPr algn="just"/>
            <a:r>
              <a:rPr lang="en-US" sz="2800" b="1" i="0" dirty="0">
                <a:solidFill>
                  <a:srgbClr val="FF0000"/>
                </a:solidFill>
                <a:effectLst/>
                <a:latin typeface="Times New Roman" panose="02020603050405020304" pitchFamily="18" charset="0"/>
                <a:cs typeface="Times New Roman" panose="02020603050405020304" pitchFamily="18" charset="0"/>
              </a:rPr>
              <a:t>Functions of RNA</a:t>
            </a:r>
          </a:p>
          <a:p>
            <a:pPr algn="just"/>
            <a:r>
              <a:rPr lang="en-US" sz="2800" b="0" i="0" dirty="0">
                <a:solidFill>
                  <a:srgbClr val="444444"/>
                </a:solidFill>
                <a:effectLst/>
                <a:latin typeface="Times New Roman" panose="02020603050405020304" pitchFamily="18" charset="0"/>
                <a:cs typeface="Times New Roman" panose="02020603050405020304" pitchFamily="18" charset="0"/>
              </a:rPr>
              <a:t>The ribonucleic acid – RNA, which are mainly composed of nucleic acids, are involved in a variety of functions within the cell and are found in all living organisms including bacteria, viruses, plants, and animals. </a:t>
            </a:r>
          </a:p>
          <a:p>
            <a:pPr algn="just"/>
            <a:endParaRPr lang="en-US" sz="2800" dirty="0">
              <a:solidFill>
                <a:srgbClr val="444444"/>
              </a:solidFill>
              <a:latin typeface="Times New Roman" panose="02020603050405020304" pitchFamily="18" charset="0"/>
              <a:cs typeface="Times New Roman" panose="02020603050405020304" pitchFamily="18" charset="0"/>
            </a:endParaRPr>
          </a:p>
          <a:p>
            <a:pPr algn="just"/>
            <a:r>
              <a:rPr lang="en-US" sz="2800" b="0" i="0" dirty="0">
                <a:solidFill>
                  <a:srgbClr val="444444"/>
                </a:solidFill>
                <a:effectLst/>
                <a:latin typeface="Times New Roman" panose="02020603050405020304" pitchFamily="18" charset="0"/>
                <a:cs typeface="Times New Roman" panose="02020603050405020304" pitchFamily="18" charset="0"/>
              </a:rPr>
              <a:t>These nucleic acid functions as a structural molecule in </a:t>
            </a:r>
            <a:r>
              <a:rPr lang="en-US" sz="2800" b="0" i="0" u="none" strike="noStrike" dirty="0">
                <a:solidFill>
                  <a:srgbClr val="8C69FF"/>
                </a:solidFill>
                <a:effectLst/>
                <a:latin typeface="Times New Roman" panose="02020603050405020304" pitchFamily="18" charset="0"/>
                <a:cs typeface="Times New Roman" panose="02020603050405020304" pitchFamily="18" charset="0"/>
                <a:hlinkClick r:id="rId2"/>
              </a:rPr>
              <a:t>cell organelles</a:t>
            </a:r>
            <a:r>
              <a:rPr lang="en-US" sz="2800" b="0" i="0" dirty="0">
                <a:solidFill>
                  <a:srgbClr val="444444"/>
                </a:solidFill>
                <a:effectLst/>
                <a:latin typeface="Times New Roman" panose="02020603050405020304" pitchFamily="18" charset="0"/>
                <a:cs typeface="Times New Roman" panose="02020603050405020304" pitchFamily="18" charset="0"/>
              </a:rPr>
              <a:t> and are also involved in the catalysis of biochemical reactions. The different types of RNA are involved in various cellular process. The primary functions of RNA:</a:t>
            </a:r>
          </a:p>
        </p:txBody>
      </p:sp>
    </p:spTree>
    <p:extLst>
      <p:ext uri="{BB962C8B-B14F-4D97-AF65-F5344CB8AC3E}">
        <p14:creationId xmlns:p14="http://schemas.microsoft.com/office/powerpoint/2010/main" val="421063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5DAE8-6D30-3865-44DB-6554A3361D73}"/>
              </a:ext>
            </a:extLst>
          </p:cNvPr>
          <p:cNvSpPr txBox="1"/>
          <p:nvPr/>
        </p:nvSpPr>
        <p:spPr>
          <a:xfrm>
            <a:off x="1324303" y="1198179"/>
            <a:ext cx="9853449" cy="4401205"/>
          </a:xfrm>
          <a:prstGeom prst="rect">
            <a:avLst/>
          </a:prstGeom>
          <a:noFill/>
        </p:spPr>
        <p:txBody>
          <a:bodyPr wrap="square">
            <a:spAutoFit/>
          </a:bodyPr>
          <a:lstStyle/>
          <a:p>
            <a:pPr algn="just">
              <a:buFont typeface="Arial" panose="020B0604020202020204" pitchFamily="34" charset="0"/>
              <a:buChar char="•"/>
            </a:pPr>
            <a:r>
              <a:rPr lang="en-US" sz="2800" b="0" i="0" dirty="0">
                <a:solidFill>
                  <a:srgbClr val="444444"/>
                </a:solidFill>
                <a:effectLst/>
                <a:latin typeface="Times New Roman" panose="02020603050405020304" pitchFamily="18" charset="0"/>
                <a:cs typeface="Times New Roman" panose="02020603050405020304" pitchFamily="18" charset="0"/>
              </a:rPr>
              <a:t>Facilitate the translation of DNA into proteins</a:t>
            </a:r>
          </a:p>
          <a:p>
            <a:pPr algn="just">
              <a:buFont typeface="Arial" panose="020B0604020202020204" pitchFamily="34" charset="0"/>
              <a:buChar char="•"/>
            </a:pPr>
            <a:endParaRPr lang="en-US" sz="2800" b="0" i="0" dirty="0">
              <a:solidFill>
                <a:srgbClr val="444444"/>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444444"/>
                </a:solidFill>
                <a:effectLst/>
                <a:latin typeface="Times New Roman" panose="02020603050405020304" pitchFamily="18" charset="0"/>
                <a:cs typeface="Times New Roman" panose="02020603050405020304" pitchFamily="18" charset="0"/>
              </a:rPr>
              <a:t>Functions as an adapter molecule in  protein synthesis</a:t>
            </a:r>
          </a:p>
          <a:p>
            <a:pPr algn="just">
              <a:buFont typeface="Arial" panose="020B0604020202020204" pitchFamily="34" charset="0"/>
              <a:buChar char="•"/>
            </a:pPr>
            <a:endParaRPr lang="en-US" sz="2800" b="0" i="0" dirty="0">
              <a:solidFill>
                <a:srgbClr val="444444"/>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444444"/>
                </a:solidFill>
                <a:effectLst/>
                <a:latin typeface="Times New Roman" panose="02020603050405020304" pitchFamily="18" charset="0"/>
                <a:cs typeface="Times New Roman" panose="02020603050405020304" pitchFamily="18" charset="0"/>
              </a:rPr>
              <a:t>Serves as a messenger between the DNA and the ribosomes.</a:t>
            </a:r>
          </a:p>
          <a:p>
            <a:pPr algn="just">
              <a:buFont typeface="Arial" panose="020B0604020202020204" pitchFamily="34" charset="0"/>
              <a:buChar char="•"/>
            </a:pPr>
            <a:endParaRPr lang="en-US" sz="2800" b="0" i="0" dirty="0">
              <a:solidFill>
                <a:srgbClr val="444444"/>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444444"/>
                </a:solidFill>
                <a:effectLst/>
                <a:latin typeface="Times New Roman" panose="02020603050405020304" pitchFamily="18" charset="0"/>
                <a:cs typeface="Times New Roman" panose="02020603050405020304" pitchFamily="18" charset="0"/>
              </a:rPr>
              <a:t>They are the carrier of genetic information in </a:t>
            </a:r>
            <a:r>
              <a:rPr lang="en-US" sz="2800" dirty="0">
                <a:solidFill>
                  <a:srgbClr val="444444"/>
                </a:solidFill>
                <a:latin typeface="Times New Roman" panose="02020603050405020304" pitchFamily="18" charset="0"/>
                <a:cs typeface="Times New Roman" panose="02020603050405020304" pitchFamily="18" charset="0"/>
              </a:rPr>
              <a:t>the virus.</a:t>
            </a:r>
            <a:endParaRPr lang="en-US" sz="2800" b="0" i="0" dirty="0">
              <a:solidFill>
                <a:srgbClr val="444444"/>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2800" b="0" i="0" dirty="0">
              <a:solidFill>
                <a:srgbClr val="444444"/>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444444"/>
                </a:solidFill>
                <a:effectLst/>
                <a:latin typeface="Times New Roman" panose="02020603050405020304" pitchFamily="18" charset="0"/>
                <a:cs typeface="Times New Roman" panose="02020603050405020304" pitchFamily="18" charset="0"/>
              </a:rPr>
              <a:t>Promotes the ribosomes to choose the right amino acid which is required in building up of new proteins in the body.</a:t>
            </a:r>
          </a:p>
        </p:txBody>
      </p:sp>
    </p:spTree>
    <p:extLst>
      <p:ext uri="{BB962C8B-B14F-4D97-AF65-F5344CB8AC3E}">
        <p14:creationId xmlns:p14="http://schemas.microsoft.com/office/powerpoint/2010/main" val="85004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5C2D7F-AABB-FF3D-0B3F-D60DDEC4CCCD}"/>
              </a:ext>
            </a:extLst>
          </p:cNvPr>
          <p:cNvSpPr txBox="1"/>
          <p:nvPr/>
        </p:nvSpPr>
        <p:spPr>
          <a:xfrm>
            <a:off x="1713186" y="567559"/>
            <a:ext cx="8765628" cy="5201424"/>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RNA secondary structure</a:t>
            </a:r>
          </a:p>
          <a:p>
            <a:pPr algn="just"/>
            <a:r>
              <a:rPr lang="en-US" sz="2800" dirty="0">
                <a:latin typeface="Times New Roman" panose="02020603050405020304" pitchFamily="18" charset="0"/>
                <a:cs typeface="Times New Roman" panose="02020603050405020304" pitchFamily="18" charset="0"/>
              </a:rPr>
              <a:t>Although RNA is usually single stranded, short complementary regions within a nucleotide strand can pair and form secondary structures.</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These RNA secondary structures are often called hairpin-loops or stem-loop structures. When two regions within a single RNA molecule pair up, the strands in those regions must be antiparallel, with pairing between cytosine and guanine and between adenine and uracil (although occasionally guanine pairs with uracil).</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933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5ED606C-78CC-ABEC-9B83-D3B56EBA613E}"/>
              </a:ext>
            </a:extLst>
          </p:cNvPr>
          <p:cNvPicPr>
            <a:picLocks noChangeAspect="1"/>
          </p:cNvPicPr>
          <p:nvPr/>
        </p:nvPicPr>
        <p:blipFill>
          <a:blip r:embed="rId2"/>
          <a:stretch>
            <a:fillRect/>
          </a:stretch>
        </p:blipFill>
        <p:spPr>
          <a:xfrm>
            <a:off x="1970691" y="409903"/>
            <a:ext cx="8450316" cy="5628290"/>
          </a:xfrm>
          <a:prstGeom prst="rect">
            <a:avLst/>
          </a:prstGeom>
        </p:spPr>
      </p:pic>
    </p:spTree>
    <p:extLst>
      <p:ext uri="{BB962C8B-B14F-4D97-AF65-F5344CB8AC3E}">
        <p14:creationId xmlns:p14="http://schemas.microsoft.com/office/powerpoint/2010/main" val="268235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fferent types of RNA Secondary Structures. [1] First structure represents a stem with five paired bases. [2] Second structure represents Hairpin loop having three paired and six unpaired bases. [3] Third structure is of a HH type of pseudoknot which is one of the most common type in which unpaired base of two hairpins structure get paired with the other one. [4] In the first structure in the bottom row, we have shown a bulge of size one. There can be multiple unpaired bases in structures like this. [5] In fifth structrue we have shown internal loop which usually have double bulge like a structure. [6] In last image in the bottom right we have shown multiloop which joins multiple substructure. ">
            <a:extLst>
              <a:ext uri="{FF2B5EF4-FFF2-40B4-BE49-F238E27FC236}">
                <a16:creationId xmlns:a16="http://schemas.microsoft.com/office/drawing/2014/main" id="{FE6BDB34-43C4-6EA8-74DA-9B950BB74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517" y="571500"/>
            <a:ext cx="7835462"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25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A4C87B-344D-4D92-6F6A-D64BDCDF4490}"/>
              </a:ext>
            </a:extLst>
          </p:cNvPr>
          <p:cNvSpPr txBox="1"/>
          <p:nvPr/>
        </p:nvSpPr>
        <p:spPr>
          <a:xfrm>
            <a:off x="1623847" y="1135117"/>
            <a:ext cx="8607973" cy="4401205"/>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This biochemical dichotomy — nucleic acid for information, proteins for catalysts — revealed a dilemma in our understanding of the early stages in the evolution of life. Which came first: </a:t>
            </a:r>
            <a:r>
              <a:rPr lang="en-US" sz="2800" dirty="0">
                <a:solidFill>
                  <a:srgbClr val="FF0000"/>
                </a:solidFill>
                <a:latin typeface="Times New Roman" panose="02020603050405020304" pitchFamily="18" charset="0"/>
                <a:cs typeface="Times New Roman" panose="02020603050405020304" pitchFamily="18" charset="0"/>
              </a:rPr>
              <a:t>proteins or nucleic acids</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If nucleic acids carry the coding instructions for proteins, how could proteins be generated without them? Because nucleic acids are unable to copy themselves, how could they be generated without proteins? If DNA and proteins each require the other, how could life begin?</a:t>
            </a:r>
          </a:p>
        </p:txBody>
      </p:sp>
    </p:spTree>
    <p:extLst>
      <p:ext uri="{BB962C8B-B14F-4D97-AF65-F5344CB8AC3E}">
        <p14:creationId xmlns:p14="http://schemas.microsoft.com/office/powerpoint/2010/main" val="37629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66CAB-7506-D3F2-AE85-2F0B4E83A00C}"/>
              </a:ext>
            </a:extLst>
          </p:cNvPr>
          <p:cNvSpPr txBox="1"/>
          <p:nvPr/>
        </p:nvSpPr>
        <p:spPr>
          <a:xfrm>
            <a:off x="1026695" y="593558"/>
            <a:ext cx="9689432" cy="5693866"/>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This apparent paradox disappeared in 1981 when </a:t>
            </a:r>
            <a:r>
              <a:rPr lang="en-US" sz="2800" dirty="0">
                <a:solidFill>
                  <a:srgbClr val="FF0000"/>
                </a:solidFill>
                <a:latin typeface="Times New Roman" panose="02020603050405020304" pitchFamily="18" charset="0"/>
                <a:cs typeface="Times New Roman" panose="02020603050405020304" pitchFamily="18" charset="0"/>
              </a:rPr>
              <a:t>Thomas Cech </a:t>
            </a:r>
            <a:r>
              <a:rPr lang="en-US" sz="2800" dirty="0">
                <a:latin typeface="Times New Roman" panose="02020603050405020304" pitchFamily="18" charset="0"/>
                <a:cs typeface="Times New Roman" panose="02020603050405020304" pitchFamily="18" charset="0"/>
              </a:rPr>
              <a:t>and his colleagues discovered that RNA can serve as a biological catalyst. They found that RNA from the protozoan </a:t>
            </a:r>
            <a:r>
              <a:rPr lang="en-US" sz="2800" i="1" dirty="0">
                <a:solidFill>
                  <a:srgbClr val="FF0000"/>
                </a:solidFill>
                <a:latin typeface="Times New Roman" panose="02020603050405020304" pitchFamily="18" charset="0"/>
                <a:cs typeface="Times New Roman" panose="02020603050405020304" pitchFamily="18" charset="0"/>
              </a:rPr>
              <a:t>Tetrahymena </a:t>
            </a:r>
            <a:r>
              <a:rPr lang="en-US" sz="2800" i="1" dirty="0" err="1">
                <a:solidFill>
                  <a:srgbClr val="FF0000"/>
                </a:solidFill>
                <a:latin typeface="Times New Roman" panose="02020603050405020304" pitchFamily="18" charset="0"/>
                <a:cs typeface="Times New Roman" panose="02020603050405020304" pitchFamily="18" charset="0"/>
              </a:rPr>
              <a:t>thermophila</a:t>
            </a:r>
            <a:r>
              <a:rPr lang="en-US" sz="2800" i="1"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can excise 400 nucleotides from its RNA in the absence of any protein. </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Other examples of catalytic RNAs have now been discovered in different types of cells. Called </a:t>
            </a:r>
            <a:r>
              <a:rPr lang="en-US" sz="2800" dirty="0">
                <a:solidFill>
                  <a:srgbClr val="FF0000"/>
                </a:solidFill>
                <a:latin typeface="Times New Roman" panose="02020603050405020304" pitchFamily="18" charset="0"/>
                <a:cs typeface="Times New Roman" panose="02020603050405020304" pitchFamily="18" charset="0"/>
              </a:rPr>
              <a:t>ribozymes</a:t>
            </a:r>
            <a:r>
              <a:rPr lang="en-US" sz="2800" dirty="0">
                <a:latin typeface="Times New Roman" panose="02020603050405020304" pitchFamily="18" charset="0"/>
                <a:cs typeface="Times New Roman" panose="02020603050405020304" pitchFamily="18" charset="0"/>
              </a:rPr>
              <a:t>, these RNA molecules </a:t>
            </a:r>
            <a:r>
              <a:rPr lang="en-US" sz="2800" dirty="0">
                <a:solidFill>
                  <a:srgbClr val="002060"/>
                </a:solidFill>
                <a:latin typeface="Times New Roman" panose="02020603050405020304" pitchFamily="18" charset="0"/>
                <a:cs typeface="Times New Roman" panose="02020603050405020304" pitchFamily="18" charset="0"/>
              </a:rPr>
              <a:t>can cut out parts of their own sequences, connect some RNA molecules together, replicate others, and even catalyze the formation of peptide bonds between amino acids.</a:t>
            </a:r>
            <a:r>
              <a:rPr lang="en-US" sz="2800" dirty="0">
                <a:latin typeface="Times New Roman" panose="02020603050405020304" pitchFamily="18" charset="0"/>
                <a:cs typeface="Times New Roman" panose="02020603050405020304" pitchFamily="18" charset="0"/>
              </a:rPr>
              <a:t> The discovery of ribozymes complements other evidence suggesting that the original genetic material was RNA.</a:t>
            </a:r>
          </a:p>
        </p:txBody>
      </p:sp>
    </p:spTree>
    <p:extLst>
      <p:ext uri="{BB962C8B-B14F-4D97-AF65-F5344CB8AC3E}">
        <p14:creationId xmlns:p14="http://schemas.microsoft.com/office/powerpoint/2010/main" val="82456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BEFB18-DA11-CF78-B731-220279B02FF9}"/>
              </a:ext>
            </a:extLst>
          </p:cNvPr>
          <p:cNvSpPr txBox="1"/>
          <p:nvPr/>
        </p:nvSpPr>
        <p:spPr>
          <a:xfrm>
            <a:off x="802106" y="577516"/>
            <a:ext cx="10443410" cy="5262979"/>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Ribozymes that were self-replicating probably first arose between </a:t>
            </a:r>
            <a:r>
              <a:rPr lang="en-US" sz="2800" dirty="0">
                <a:solidFill>
                  <a:srgbClr val="FF0000"/>
                </a:solidFill>
                <a:latin typeface="Times New Roman" panose="02020603050405020304" pitchFamily="18" charset="0"/>
                <a:cs typeface="Times New Roman" panose="02020603050405020304" pitchFamily="18" charset="0"/>
              </a:rPr>
              <a:t>3.5 billion and 4 billion years ago </a:t>
            </a:r>
            <a:r>
              <a:rPr lang="en-US" sz="2800" dirty="0">
                <a:latin typeface="Times New Roman" panose="02020603050405020304" pitchFamily="18" charset="0"/>
                <a:cs typeface="Times New Roman" panose="02020603050405020304" pitchFamily="18" charset="0"/>
              </a:rPr>
              <a:t>and may have begun the evolution of life on Earth. Early life </a:t>
            </a:r>
            <a:r>
              <a:rPr lang="en-US" sz="2800" dirty="0">
                <a:solidFill>
                  <a:srgbClr val="FF0000"/>
                </a:solidFill>
                <a:latin typeface="Times New Roman" panose="02020603050405020304" pitchFamily="18" charset="0"/>
                <a:cs typeface="Times New Roman" panose="02020603050405020304" pitchFamily="18" charset="0"/>
              </a:rPr>
              <a:t>was an RNA world</a:t>
            </a:r>
            <a:r>
              <a:rPr lang="en-US" sz="2800" dirty="0">
                <a:latin typeface="Times New Roman" panose="02020603050405020304" pitchFamily="18" charset="0"/>
                <a:cs typeface="Times New Roman" panose="02020603050405020304" pitchFamily="18" charset="0"/>
              </a:rPr>
              <a:t>, with RNA molecules serving both as carriers of genetic information and as catalysts that drove the chemical reactions needed to sustain and perpetuate life. These catalytic RNAs may have acquired the ability to synthesize protein-based enzymes, and became relegated to the role of information storage and transfer.</a:t>
            </a:r>
          </a:p>
          <a:p>
            <a:pPr algn="just"/>
            <a:r>
              <a:rPr lang="en-US" sz="2800" dirty="0">
                <a:latin typeface="Times New Roman" panose="02020603050405020304" pitchFamily="18" charset="0"/>
                <a:cs typeface="Times New Roman" panose="02020603050405020304" pitchFamily="18" charset="0"/>
              </a:rPr>
              <a:t>DNA, with its chemical stability and faithful replication, eventually replaced RNA as the primary carrier of genetic information. In modern cells, RNA still plays a vital role in both DNA replication and protein synthesis.</a:t>
            </a:r>
          </a:p>
        </p:txBody>
      </p:sp>
    </p:spTree>
    <p:extLst>
      <p:ext uri="{BB962C8B-B14F-4D97-AF65-F5344CB8AC3E}">
        <p14:creationId xmlns:p14="http://schemas.microsoft.com/office/powerpoint/2010/main" val="70832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98ABA3-84D8-8529-DAF0-78A6B19BFB41}"/>
              </a:ext>
            </a:extLst>
          </p:cNvPr>
          <p:cNvSpPr txBox="1"/>
          <p:nvPr/>
        </p:nvSpPr>
        <p:spPr>
          <a:xfrm>
            <a:off x="304800" y="0"/>
            <a:ext cx="9946105" cy="6262740"/>
          </a:xfrm>
          <a:prstGeom prst="rect">
            <a:avLst/>
          </a:prstGeom>
          <a:noFill/>
        </p:spPr>
        <p:txBody>
          <a:bodyPr wrap="square">
            <a:spAutoFit/>
          </a:bodyPr>
          <a:lstStyle/>
          <a:p>
            <a:pPr marL="0" marR="0" algn="l" rtl="0">
              <a:spcBef>
                <a:spcPts val="0"/>
              </a:spcBef>
              <a:spcAft>
                <a:spcPts val="0"/>
              </a:spcAft>
            </a:pPr>
            <a:r>
              <a:rPr lang="en-US" sz="2800" dirty="0">
                <a:solidFill>
                  <a:srgbClr val="E1A506"/>
                </a:solidFill>
                <a:effectLst/>
                <a:latin typeface="Times New Roman" panose="02020603050405020304" pitchFamily="18" charset="0"/>
                <a:ea typeface="Times New Roman" panose="02020603050405020304" pitchFamily="18" charset="0"/>
                <a:cs typeface="Times New Roman" panose="02020603050405020304" pitchFamily="18" charset="0"/>
              </a:rPr>
              <a:t>RNA as Genetic Material</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rtl="0">
              <a:lnSpc>
                <a:spcPct val="150000"/>
              </a:lnSpc>
              <a:spcBef>
                <a:spcPts val="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most organisms, DNA carries the genetic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information.However</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few viruses utilize RNA, not DNA, as their genetic material. This fact was demonstrated in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1956 by Heinz Fraenkel-</a:t>
            </a:r>
            <a:r>
              <a:rPr lang="en-US" sz="28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Conrat</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and Bea Singer</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who worked with tobacco mosaic virus (TMV), a virus that infects and causes disease in tobacco plants. The tobacco mosaic virus possesses a single molecule of RNA surrounded by a helically arranged cylinder of protein molecules.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Fraenkal-Conrat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found that, after separating the RNA and protein of TMV, he could remix them and obtain intact, infectious viral particles.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53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4D1A7A-F09F-44AC-69C8-62CC2654143D}"/>
              </a:ext>
            </a:extLst>
          </p:cNvPr>
          <p:cNvSpPr txBox="1"/>
          <p:nvPr/>
        </p:nvSpPr>
        <p:spPr>
          <a:xfrm>
            <a:off x="1090863" y="1106904"/>
            <a:ext cx="9962147" cy="5539978"/>
          </a:xfrm>
          <a:prstGeom prst="rect">
            <a:avLst/>
          </a:prstGeom>
          <a:noFill/>
        </p:spPr>
        <p:txBody>
          <a:bodyPr wrap="square">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With Singer, </a:t>
            </a:r>
            <a:r>
              <a:rPr lang="en-US" sz="2800" dirty="0" err="1">
                <a:solidFill>
                  <a:srgbClr val="000000"/>
                </a:solidFill>
                <a:effectLst/>
                <a:latin typeface="Times New Roman" panose="02020603050405020304" pitchFamily="18" charset="0"/>
                <a:ea typeface="Times New Roman" panose="02020603050405020304" pitchFamily="18" charset="0"/>
              </a:rPr>
              <a:t>Fraenkal-Conrat</a:t>
            </a:r>
            <a:r>
              <a:rPr lang="en-US" sz="2800" dirty="0">
                <a:solidFill>
                  <a:srgbClr val="000000"/>
                </a:solidFill>
                <a:effectLst/>
                <a:latin typeface="Times New Roman" panose="02020603050405020304" pitchFamily="18" charset="0"/>
                <a:ea typeface="Times New Roman" panose="02020603050405020304" pitchFamily="18" charset="0"/>
              </a:rPr>
              <a:t> then created hybrid viruses by mixing RNA and protein from different strains of TMV </a:t>
            </a:r>
            <a:r>
              <a:rPr lang="en-US" sz="2800" b="1" dirty="0">
                <a:solidFill>
                  <a:srgbClr val="318ACA"/>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When these hybrid viruses infected tobacco leaves, new viral particles were produced. The new viral progeny were identical to the strain from which the RNA had been isolated and did not exhibit the characteristics of the strain that donated the protein.</a:t>
            </a:r>
          </a:p>
          <a:p>
            <a:pPr algn="just"/>
            <a:endParaRPr lang="en-US" sz="2800" dirty="0">
              <a:solidFill>
                <a:srgbClr val="000000"/>
              </a:solidFill>
              <a:latin typeface="Times New Roman" panose="02020603050405020304" pitchFamily="18" charset="0"/>
            </a:endParaRPr>
          </a:p>
          <a:p>
            <a:pPr algn="just"/>
            <a:r>
              <a:rPr lang="en-US" sz="2800" dirty="0">
                <a:solidFill>
                  <a:srgbClr val="000000"/>
                </a:solidFill>
                <a:effectLst/>
                <a:latin typeface="Times New Roman" panose="02020603050405020304" pitchFamily="18" charset="0"/>
                <a:ea typeface="Times New Roman" panose="02020603050405020304" pitchFamily="18" charset="0"/>
              </a:rPr>
              <a:t>These results showed that RNA carries the genetic information in TMV. Also in 1956, </a:t>
            </a:r>
            <a:r>
              <a:rPr lang="en-US" sz="2800" dirty="0">
                <a:solidFill>
                  <a:srgbClr val="FF0000"/>
                </a:solidFill>
                <a:effectLst/>
                <a:latin typeface="Times New Roman" panose="02020603050405020304" pitchFamily="18" charset="0"/>
                <a:ea typeface="Times New Roman" panose="02020603050405020304" pitchFamily="18" charset="0"/>
              </a:rPr>
              <a:t>Alfred </a:t>
            </a:r>
            <a:r>
              <a:rPr lang="en-US" sz="2800" dirty="0" err="1">
                <a:solidFill>
                  <a:srgbClr val="FF0000"/>
                </a:solidFill>
                <a:effectLst/>
                <a:latin typeface="Times New Roman" panose="02020603050405020304" pitchFamily="18" charset="0"/>
                <a:ea typeface="Times New Roman" panose="02020603050405020304" pitchFamily="18" charset="0"/>
              </a:rPr>
              <a:t>Gierer</a:t>
            </a:r>
            <a:r>
              <a:rPr lang="en-US" sz="2800" dirty="0">
                <a:solidFill>
                  <a:srgbClr val="FF0000"/>
                </a:solidFill>
                <a:effectLst/>
                <a:latin typeface="Times New Roman" panose="02020603050405020304" pitchFamily="18" charset="0"/>
                <a:ea typeface="Times New Roman" panose="02020603050405020304" pitchFamily="18" charset="0"/>
              </a:rPr>
              <a:t> and Gerhard Schramm </a:t>
            </a:r>
            <a:r>
              <a:rPr lang="en-US" sz="2800" dirty="0">
                <a:solidFill>
                  <a:srgbClr val="000000"/>
                </a:solidFill>
                <a:effectLst/>
                <a:latin typeface="Times New Roman" panose="02020603050405020304" pitchFamily="18" charset="0"/>
                <a:ea typeface="Times New Roman" panose="02020603050405020304" pitchFamily="18" charset="0"/>
              </a:rPr>
              <a:t>demonstrated that RNA isolated from TMV is sufficient to infect tobacco plants and direct the production of new TMV particles, confirming that RNA carries genetic instructions.</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35939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hapter 10 – DNA: The Chemical Nature of the Gene. - ppt download">
            <a:extLst>
              <a:ext uri="{FF2B5EF4-FFF2-40B4-BE49-F238E27FC236}">
                <a16:creationId xmlns:a16="http://schemas.microsoft.com/office/drawing/2014/main" id="{B6180C32-03BA-EF36-9D41-C22C6AB9E4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75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388FCB-3364-7E2D-88DB-855FA26EE1DA}"/>
              </a:ext>
            </a:extLst>
          </p:cNvPr>
          <p:cNvSpPr txBox="1"/>
          <p:nvPr/>
        </p:nvSpPr>
        <p:spPr>
          <a:xfrm>
            <a:off x="331077" y="474345"/>
            <a:ext cx="11004330" cy="4401205"/>
          </a:xfrm>
          <a:prstGeom prst="rect">
            <a:avLst/>
          </a:prstGeom>
          <a:noFill/>
        </p:spPr>
        <p:txBody>
          <a:bodyPr wrap="square">
            <a:spAutoFit/>
          </a:bodyPr>
          <a:lstStyle/>
          <a:p>
            <a:pPr algn="just"/>
            <a:r>
              <a:rPr lang="en-US" sz="2800" b="1" i="0" dirty="0">
                <a:solidFill>
                  <a:srgbClr val="000000"/>
                </a:solidFill>
                <a:effectLst/>
                <a:latin typeface="Times New Roman" panose="02020603050405020304" pitchFamily="18" charset="0"/>
                <a:cs typeface="Times New Roman" panose="02020603050405020304" pitchFamily="18" charset="0"/>
              </a:rPr>
              <a:t>Properties of RNA</a:t>
            </a:r>
            <a:endParaRPr lang="en-US" sz="2800" b="0" i="0" dirty="0">
              <a:solidFill>
                <a:srgbClr val="000000"/>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RNA is a single-stranded molecule and not a double helix, one of the consequences of this, is that RNA can form a variety of three-dimensional molecular complexes than DNA.</a:t>
            </a:r>
          </a:p>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RNA has ribose sugar in its nucleotides, rather than deoxyribose. These two sugars differ from each other in the presence or absence of an Oxygen atom.</a:t>
            </a:r>
          </a:p>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Ribose sugar is also a cyclical structure consisting of 5 Carbon and one Oxygen just like DNA. But the major difference is the presence of extra OH group in 2’ Carbon of ribose which is absent in deoxyribose sugar. </a:t>
            </a:r>
          </a:p>
        </p:txBody>
      </p:sp>
    </p:spTree>
    <p:extLst>
      <p:ext uri="{BB962C8B-B14F-4D97-AF65-F5344CB8AC3E}">
        <p14:creationId xmlns:p14="http://schemas.microsoft.com/office/powerpoint/2010/main" val="2394150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BB6393-EBDE-37CE-AD4C-143B6CD8A1ED}"/>
              </a:ext>
            </a:extLst>
          </p:cNvPr>
          <p:cNvSpPr txBox="1"/>
          <p:nvPr/>
        </p:nvSpPr>
        <p:spPr>
          <a:xfrm>
            <a:off x="614856" y="457200"/>
            <a:ext cx="11083158" cy="5693866"/>
          </a:xfrm>
          <a:prstGeom prst="rect">
            <a:avLst/>
          </a:prstGeom>
          <a:noFill/>
        </p:spPr>
        <p:txBody>
          <a:bodyPr wrap="square">
            <a:spAutoFit/>
          </a:bodyPr>
          <a:lstStyle/>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The OH group in 2’ Carbon makes the RNA molecule prone to hydrolysis.</a:t>
            </a:r>
          </a:p>
          <a:p>
            <a:pPr algn="just">
              <a:buFont typeface="Arial" panose="020B0604020202020204" pitchFamily="34" charset="0"/>
              <a:buChar char="•"/>
            </a:pPr>
            <a:endParaRPr lang="en-US" sz="2800" b="0" i="0" dirty="0">
              <a:solidFill>
                <a:srgbClr val="000000"/>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Some studies have also concluded that this chemical liability of RNA due to extra OH- the group has led to DNA being the genetic storehouse as it lacks OH group in 2’Carbon making it more stable to hold information.</a:t>
            </a:r>
          </a:p>
          <a:p>
            <a:pPr algn="just">
              <a:buFont typeface="Arial" panose="020B0604020202020204" pitchFamily="34" charset="0"/>
              <a:buChar char="•"/>
            </a:pPr>
            <a:endParaRPr lang="en-US" sz="2800" b="0" i="0" dirty="0">
              <a:solidFill>
                <a:srgbClr val="000000"/>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b="0" i="0" dirty="0">
                <a:solidFill>
                  <a:srgbClr val="000000"/>
                </a:solidFill>
                <a:effectLst/>
                <a:latin typeface="Times New Roman" panose="02020603050405020304" pitchFamily="18" charset="0"/>
                <a:cs typeface="Times New Roman" panose="02020603050405020304" pitchFamily="18" charset="0"/>
              </a:rPr>
              <a:t>RNA nucleotides carry the nitrogenous bases, Purines, and Pyrimidines. But in RNA in place of Pyrimidine Thymine, Uracil is present which too forms hydrogen bonding with Adenine just as Thymine does in DNA molecule.</a:t>
            </a:r>
          </a:p>
          <a:p>
            <a:pPr algn="just">
              <a:buFont typeface="Arial" panose="020B0604020202020204" pitchFamily="34" charset="0"/>
              <a:buChar char="•"/>
            </a:pPr>
            <a:r>
              <a:rPr lang="en-US" sz="2800" b="0" i="0" dirty="0">
                <a:solidFill>
                  <a:srgbClr val="1F1F1F"/>
                </a:solidFill>
                <a:effectLst/>
                <a:latin typeface="Google Sans"/>
              </a:rPr>
              <a:t> </a:t>
            </a:r>
            <a:r>
              <a:rPr lang="en-US" sz="2800" dirty="0">
                <a:solidFill>
                  <a:srgbClr val="000000"/>
                </a:solidFill>
                <a:latin typeface="Times New Roman" panose="02020603050405020304" pitchFamily="18" charset="0"/>
                <a:cs typeface="Times New Roman" panose="02020603050405020304" pitchFamily="18" charset="0"/>
              </a:rPr>
              <a:t>Thymine is easily oxidized. So it is protected from oxygen in the nucleus. Outside of the nucleus, it is quickly destroyed. Uracil is resistant to oxidation and is utilized in RNA, which exists outside of the nucleus</a:t>
            </a:r>
            <a:r>
              <a:rPr lang="en-US" sz="2800" b="0" i="0" dirty="0">
                <a:solidFill>
                  <a:srgbClr val="1F1F1F"/>
                </a:solidFill>
                <a:effectLst/>
                <a:latin typeface="Google Sans"/>
              </a:rPr>
              <a:t>.</a:t>
            </a:r>
            <a:endParaRPr lang="en-US" sz="28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353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1116</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Google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6</cp:revision>
  <dcterms:created xsi:type="dcterms:W3CDTF">2024-03-11T14:35:37Z</dcterms:created>
  <dcterms:modified xsi:type="dcterms:W3CDTF">2024-03-11T20:55:16Z</dcterms:modified>
</cp:coreProperties>
</file>