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62" r:id="rId4"/>
    <p:sldId id="261" r:id="rId5"/>
    <p:sldId id="257" r:id="rId6"/>
    <p:sldId id="259" r:id="rId7"/>
    <p:sldId id="260" r:id="rId8"/>
    <p:sldId id="263" r:id="rId9"/>
    <p:sldId id="264" r:id="rId10"/>
    <p:sldId id="265" r:id="rId11"/>
    <p:sldId id="266" r:id="rId12"/>
    <p:sldId id="267" r:id="rId13"/>
    <p:sldId id="268" r:id="rId14"/>
    <p:sldId id="270" r:id="rId15"/>
    <p:sldId id="271" r:id="rId16"/>
    <p:sldId id="272" r:id="rId17"/>
    <p:sldId id="280" r:id="rId18"/>
    <p:sldId id="279" r:id="rId19"/>
    <p:sldId id="281" r:id="rId20"/>
    <p:sldId id="274" r:id="rId21"/>
    <p:sldId id="275" r:id="rId22"/>
    <p:sldId id="277"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1" d="100"/>
          <a:sy n="61" d="100"/>
        </p:scale>
        <p:origin x="10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6717CF-0B00-49F0-BF53-FB6451BD46CF}" type="datetimeFigureOut">
              <a:rPr lang="en-US" smtClean="0"/>
              <a:t>4/29/2024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E4AC5B-8633-47A6-A4B7-DB8EC0DB4AC5}" type="slidenum">
              <a:rPr lang="en-US" smtClean="0"/>
              <a:t>‹#›</a:t>
            </a:fld>
            <a:endParaRPr lang="en-US"/>
          </a:p>
        </p:txBody>
      </p:sp>
    </p:spTree>
    <p:extLst>
      <p:ext uri="{BB962C8B-B14F-4D97-AF65-F5344CB8AC3E}">
        <p14:creationId xmlns:p14="http://schemas.microsoft.com/office/powerpoint/2010/main" val="400753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4AC5B-8633-47A6-A4B7-DB8EC0DB4AC5}" type="slidenum">
              <a:rPr lang="en-US" smtClean="0"/>
              <a:t>9</a:t>
            </a:fld>
            <a:endParaRPr lang="en-US"/>
          </a:p>
        </p:txBody>
      </p:sp>
    </p:spTree>
    <p:extLst>
      <p:ext uri="{BB962C8B-B14F-4D97-AF65-F5344CB8AC3E}">
        <p14:creationId xmlns:p14="http://schemas.microsoft.com/office/powerpoint/2010/main" val="227003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71AFE-9ED9-FECF-FCE3-836F716CFC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63BE19-A81C-8970-2E14-B02DC06592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2E5DC4-7CDA-D072-A477-9087C076792E}"/>
              </a:ext>
            </a:extLst>
          </p:cNvPr>
          <p:cNvSpPr>
            <a:spLocks noGrp="1"/>
          </p:cNvSpPr>
          <p:nvPr>
            <p:ph type="dt" sz="half" idx="10"/>
          </p:nvPr>
        </p:nvSpPr>
        <p:spPr/>
        <p:txBody>
          <a:bodyPr/>
          <a:lstStyle/>
          <a:p>
            <a:fld id="{DDEAAAA0-0088-4FEC-B02D-D930B9DA53E3}" type="datetimeFigureOut">
              <a:rPr lang="en-US" smtClean="0"/>
              <a:t>4/29/2024</a:t>
            </a:fld>
            <a:endParaRPr lang="en-US"/>
          </a:p>
        </p:txBody>
      </p:sp>
      <p:sp>
        <p:nvSpPr>
          <p:cNvPr id="5" name="Footer Placeholder 4">
            <a:extLst>
              <a:ext uri="{FF2B5EF4-FFF2-40B4-BE49-F238E27FC236}">
                <a16:creationId xmlns:a16="http://schemas.microsoft.com/office/drawing/2014/main" id="{5C41F241-7F02-7BEA-BD77-9981C06BB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2ED71-CD26-A80A-53EF-3144111172AF}"/>
              </a:ext>
            </a:extLst>
          </p:cNvPr>
          <p:cNvSpPr>
            <a:spLocks noGrp="1"/>
          </p:cNvSpPr>
          <p:nvPr>
            <p:ph type="sldNum" sz="quarter" idx="12"/>
          </p:nvPr>
        </p:nvSpPr>
        <p:spPr/>
        <p:txBody>
          <a:bodyPr/>
          <a:lstStyle/>
          <a:p>
            <a:fld id="{C99FAD22-B9CE-43E9-89AC-D888B6B15623}" type="slidenum">
              <a:rPr lang="en-US" smtClean="0"/>
              <a:t>‹#›</a:t>
            </a:fld>
            <a:endParaRPr lang="en-US"/>
          </a:p>
        </p:txBody>
      </p:sp>
    </p:spTree>
    <p:extLst>
      <p:ext uri="{BB962C8B-B14F-4D97-AF65-F5344CB8AC3E}">
        <p14:creationId xmlns:p14="http://schemas.microsoft.com/office/powerpoint/2010/main" val="324999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D3008-12C6-28CB-A35E-B6F7D8AB03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CAB84B-A9FA-444D-06A7-6465A8A10C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EA1B1B-9657-1E5C-6861-786C5BCD1996}"/>
              </a:ext>
            </a:extLst>
          </p:cNvPr>
          <p:cNvSpPr>
            <a:spLocks noGrp="1"/>
          </p:cNvSpPr>
          <p:nvPr>
            <p:ph type="dt" sz="half" idx="10"/>
          </p:nvPr>
        </p:nvSpPr>
        <p:spPr/>
        <p:txBody>
          <a:bodyPr/>
          <a:lstStyle/>
          <a:p>
            <a:fld id="{DDEAAAA0-0088-4FEC-B02D-D930B9DA53E3}" type="datetimeFigureOut">
              <a:rPr lang="en-US" smtClean="0"/>
              <a:t>4/29/2024</a:t>
            </a:fld>
            <a:endParaRPr lang="en-US"/>
          </a:p>
        </p:txBody>
      </p:sp>
      <p:sp>
        <p:nvSpPr>
          <p:cNvPr id="5" name="Footer Placeholder 4">
            <a:extLst>
              <a:ext uri="{FF2B5EF4-FFF2-40B4-BE49-F238E27FC236}">
                <a16:creationId xmlns:a16="http://schemas.microsoft.com/office/drawing/2014/main" id="{ED44D841-3D85-A65B-1A34-A057BD383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E0D90-FBBB-4AA7-64E3-9844A46876B6}"/>
              </a:ext>
            </a:extLst>
          </p:cNvPr>
          <p:cNvSpPr>
            <a:spLocks noGrp="1"/>
          </p:cNvSpPr>
          <p:nvPr>
            <p:ph type="sldNum" sz="quarter" idx="12"/>
          </p:nvPr>
        </p:nvSpPr>
        <p:spPr/>
        <p:txBody>
          <a:bodyPr/>
          <a:lstStyle/>
          <a:p>
            <a:fld id="{C99FAD22-B9CE-43E9-89AC-D888B6B15623}" type="slidenum">
              <a:rPr lang="en-US" smtClean="0"/>
              <a:t>‹#›</a:t>
            </a:fld>
            <a:endParaRPr lang="en-US"/>
          </a:p>
        </p:txBody>
      </p:sp>
    </p:spTree>
    <p:extLst>
      <p:ext uri="{BB962C8B-B14F-4D97-AF65-F5344CB8AC3E}">
        <p14:creationId xmlns:p14="http://schemas.microsoft.com/office/powerpoint/2010/main" val="282459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AB49D4-C7E5-D95F-3B59-80F425BE7A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B0EF3D-485C-C46F-4BDB-70F3CA356D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CE1E01-ACB4-4743-2423-E50AB78AF130}"/>
              </a:ext>
            </a:extLst>
          </p:cNvPr>
          <p:cNvSpPr>
            <a:spLocks noGrp="1"/>
          </p:cNvSpPr>
          <p:nvPr>
            <p:ph type="dt" sz="half" idx="10"/>
          </p:nvPr>
        </p:nvSpPr>
        <p:spPr/>
        <p:txBody>
          <a:bodyPr/>
          <a:lstStyle/>
          <a:p>
            <a:fld id="{DDEAAAA0-0088-4FEC-B02D-D930B9DA53E3}" type="datetimeFigureOut">
              <a:rPr lang="en-US" smtClean="0"/>
              <a:t>4/29/2024</a:t>
            </a:fld>
            <a:endParaRPr lang="en-US"/>
          </a:p>
        </p:txBody>
      </p:sp>
      <p:sp>
        <p:nvSpPr>
          <p:cNvPr id="5" name="Footer Placeholder 4">
            <a:extLst>
              <a:ext uri="{FF2B5EF4-FFF2-40B4-BE49-F238E27FC236}">
                <a16:creationId xmlns:a16="http://schemas.microsoft.com/office/drawing/2014/main" id="{1B39B492-4310-59A9-3071-8611152E0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B06960-A449-7D3D-9211-48F717F12BAC}"/>
              </a:ext>
            </a:extLst>
          </p:cNvPr>
          <p:cNvSpPr>
            <a:spLocks noGrp="1"/>
          </p:cNvSpPr>
          <p:nvPr>
            <p:ph type="sldNum" sz="quarter" idx="12"/>
          </p:nvPr>
        </p:nvSpPr>
        <p:spPr/>
        <p:txBody>
          <a:bodyPr/>
          <a:lstStyle/>
          <a:p>
            <a:fld id="{C99FAD22-B9CE-43E9-89AC-D888B6B15623}" type="slidenum">
              <a:rPr lang="en-US" smtClean="0"/>
              <a:t>‹#›</a:t>
            </a:fld>
            <a:endParaRPr lang="en-US"/>
          </a:p>
        </p:txBody>
      </p:sp>
    </p:spTree>
    <p:extLst>
      <p:ext uri="{BB962C8B-B14F-4D97-AF65-F5344CB8AC3E}">
        <p14:creationId xmlns:p14="http://schemas.microsoft.com/office/powerpoint/2010/main" val="406929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E7710-4FBF-3D6C-20F8-C972DBA185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750628-8E1E-34BF-CADB-1A35502A73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79E28B-8B6D-6594-650C-E2C0C95016C5}"/>
              </a:ext>
            </a:extLst>
          </p:cNvPr>
          <p:cNvSpPr>
            <a:spLocks noGrp="1"/>
          </p:cNvSpPr>
          <p:nvPr>
            <p:ph type="dt" sz="half" idx="10"/>
          </p:nvPr>
        </p:nvSpPr>
        <p:spPr/>
        <p:txBody>
          <a:bodyPr/>
          <a:lstStyle/>
          <a:p>
            <a:fld id="{DDEAAAA0-0088-4FEC-B02D-D930B9DA53E3}" type="datetimeFigureOut">
              <a:rPr lang="en-US" smtClean="0"/>
              <a:t>4/29/2024</a:t>
            </a:fld>
            <a:endParaRPr lang="en-US"/>
          </a:p>
        </p:txBody>
      </p:sp>
      <p:sp>
        <p:nvSpPr>
          <p:cNvPr id="5" name="Footer Placeholder 4">
            <a:extLst>
              <a:ext uri="{FF2B5EF4-FFF2-40B4-BE49-F238E27FC236}">
                <a16:creationId xmlns:a16="http://schemas.microsoft.com/office/drawing/2014/main" id="{C27997F1-527A-141C-8E9B-C5ABB78BE0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06E04E-E20B-458A-EAF8-CEDD9581B95D}"/>
              </a:ext>
            </a:extLst>
          </p:cNvPr>
          <p:cNvSpPr>
            <a:spLocks noGrp="1"/>
          </p:cNvSpPr>
          <p:nvPr>
            <p:ph type="sldNum" sz="quarter" idx="12"/>
          </p:nvPr>
        </p:nvSpPr>
        <p:spPr/>
        <p:txBody>
          <a:bodyPr/>
          <a:lstStyle/>
          <a:p>
            <a:fld id="{C99FAD22-B9CE-43E9-89AC-D888B6B15623}" type="slidenum">
              <a:rPr lang="en-US" smtClean="0"/>
              <a:t>‹#›</a:t>
            </a:fld>
            <a:endParaRPr lang="en-US"/>
          </a:p>
        </p:txBody>
      </p:sp>
    </p:spTree>
    <p:extLst>
      <p:ext uri="{BB962C8B-B14F-4D97-AF65-F5344CB8AC3E}">
        <p14:creationId xmlns:p14="http://schemas.microsoft.com/office/powerpoint/2010/main" val="1734326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B2EFA-1387-9C21-5237-89E7780963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087700-C5B1-85F8-8A43-3FB896F710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E62077-BBB5-635A-161B-C1E366927255}"/>
              </a:ext>
            </a:extLst>
          </p:cNvPr>
          <p:cNvSpPr>
            <a:spLocks noGrp="1"/>
          </p:cNvSpPr>
          <p:nvPr>
            <p:ph type="dt" sz="half" idx="10"/>
          </p:nvPr>
        </p:nvSpPr>
        <p:spPr/>
        <p:txBody>
          <a:bodyPr/>
          <a:lstStyle/>
          <a:p>
            <a:fld id="{DDEAAAA0-0088-4FEC-B02D-D930B9DA53E3}" type="datetimeFigureOut">
              <a:rPr lang="en-US" smtClean="0"/>
              <a:t>4/29/2024</a:t>
            </a:fld>
            <a:endParaRPr lang="en-US"/>
          </a:p>
        </p:txBody>
      </p:sp>
      <p:sp>
        <p:nvSpPr>
          <p:cNvPr id="5" name="Footer Placeholder 4">
            <a:extLst>
              <a:ext uri="{FF2B5EF4-FFF2-40B4-BE49-F238E27FC236}">
                <a16:creationId xmlns:a16="http://schemas.microsoft.com/office/drawing/2014/main" id="{27B711DB-DFB1-C0BB-B363-E1D081DF0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F1D4A5-EB2A-E830-08C2-9CBD2C610601}"/>
              </a:ext>
            </a:extLst>
          </p:cNvPr>
          <p:cNvSpPr>
            <a:spLocks noGrp="1"/>
          </p:cNvSpPr>
          <p:nvPr>
            <p:ph type="sldNum" sz="quarter" idx="12"/>
          </p:nvPr>
        </p:nvSpPr>
        <p:spPr/>
        <p:txBody>
          <a:bodyPr/>
          <a:lstStyle/>
          <a:p>
            <a:fld id="{C99FAD22-B9CE-43E9-89AC-D888B6B15623}" type="slidenum">
              <a:rPr lang="en-US" smtClean="0"/>
              <a:t>‹#›</a:t>
            </a:fld>
            <a:endParaRPr lang="en-US"/>
          </a:p>
        </p:txBody>
      </p:sp>
    </p:spTree>
    <p:extLst>
      <p:ext uri="{BB962C8B-B14F-4D97-AF65-F5344CB8AC3E}">
        <p14:creationId xmlns:p14="http://schemas.microsoft.com/office/powerpoint/2010/main" val="4155105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01FCB-34E5-E84B-0839-2C3808FA8F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38232F-5335-7675-57BE-5898D6ABE6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F83789-9AA6-2DAE-FD38-2363915CC8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F74DFA-C597-CAD7-9378-387848626556}"/>
              </a:ext>
            </a:extLst>
          </p:cNvPr>
          <p:cNvSpPr>
            <a:spLocks noGrp="1"/>
          </p:cNvSpPr>
          <p:nvPr>
            <p:ph type="dt" sz="half" idx="10"/>
          </p:nvPr>
        </p:nvSpPr>
        <p:spPr/>
        <p:txBody>
          <a:bodyPr/>
          <a:lstStyle/>
          <a:p>
            <a:fld id="{DDEAAAA0-0088-4FEC-B02D-D930B9DA53E3}" type="datetimeFigureOut">
              <a:rPr lang="en-US" smtClean="0"/>
              <a:t>4/29/2024</a:t>
            </a:fld>
            <a:endParaRPr lang="en-US"/>
          </a:p>
        </p:txBody>
      </p:sp>
      <p:sp>
        <p:nvSpPr>
          <p:cNvPr id="6" name="Footer Placeholder 5">
            <a:extLst>
              <a:ext uri="{FF2B5EF4-FFF2-40B4-BE49-F238E27FC236}">
                <a16:creationId xmlns:a16="http://schemas.microsoft.com/office/drawing/2014/main" id="{A32ED2C9-3147-6CF2-8D7F-5EEBD559B8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B1966B-2446-1140-B9A3-D229E978B59F}"/>
              </a:ext>
            </a:extLst>
          </p:cNvPr>
          <p:cNvSpPr>
            <a:spLocks noGrp="1"/>
          </p:cNvSpPr>
          <p:nvPr>
            <p:ph type="sldNum" sz="quarter" idx="12"/>
          </p:nvPr>
        </p:nvSpPr>
        <p:spPr/>
        <p:txBody>
          <a:bodyPr/>
          <a:lstStyle/>
          <a:p>
            <a:fld id="{C99FAD22-B9CE-43E9-89AC-D888B6B15623}" type="slidenum">
              <a:rPr lang="en-US" smtClean="0"/>
              <a:t>‹#›</a:t>
            </a:fld>
            <a:endParaRPr lang="en-US"/>
          </a:p>
        </p:txBody>
      </p:sp>
    </p:spTree>
    <p:extLst>
      <p:ext uri="{BB962C8B-B14F-4D97-AF65-F5344CB8AC3E}">
        <p14:creationId xmlns:p14="http://schemas.microsoft.com/office/powerpoint/2010/main" val="2694871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134B4-F36A-4CC5-A7C2-2F8FC7056A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403B43-6A65-61FB-2DB6-4E29206CD6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72DA3C-6B3B-B51E-3241-E68B0D6995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F49203-E91B-55C1-C890-A147B20722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9BA9AC-30D5-14CB-308A-85FBC3BDC4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DA86AF-471C-A240-7D1F-07C491CA44BD}"/>
              </a:ext>
            </a:extLst>
          </p:cNvPr>
          <p:cNvSpPr>
            <a:spLocks noGrp="1"/>
          </p:cNvSpPr>
          <p:nvPr>
            <p:ph type="dt" sz="half" idx="10"/>
          </p:nvPr>
        </p:nvSpPr>
        <p:spPr/>
        <p:txBody>
          <a:bodyPr/>
          <a:lstStyle/>
          <a:p>
            <a:fld id="{DDEAAAA0-0088-4FEC-B02D-D930B9DA53E3}" type="datetimeFigureOut">
              <a:rPr lang="en-US" smtClean="0"/>
              <a:t>4/29/2024</a:t>
            </a:fld>
            <a:endParaRPr lang="en-US"/>
          </a:p>
        </p:txBody>
      </p:sp>
      <p:sp>
        <p:nvSpPr>
          <p:cNvPr id="8" name="Footer Placeholder 7">
            <a:extLst>
              <a:ext uri="{FF2B5EF4-FFF2-40B4-BE49-F238E27FC236}">
                <a16:creationId xmlns:a16="http://schemas.microsoft.com/office/drawing/2014/main" id="{9EB898AC-AACC-729C-A65A-536C032630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4D3F99-17AD-4C62-4584-47F13B3E1A16}"/>
              </a:ext>
            </a:extLst>
          </p:cNvPr>
          <p:cNvSpPr>
            <a:spLocks noGrp="1"/>
          </p:cNvSpPr>
          <p:nvPr>
            <p:ph type="sldNum" sz="quarter" idx="12"/>
          </p:nvPr>
        </p:nvSpPr>
        <p:spPr/>
        <p:txBody>
          <a:bodyPr/>
          <a:lstStyle/>
          <a:p>
            <a:fld id="{C99FAD22-B9CE-43E9-89AC-D888B6B15623}" type="slidenum">
              <a:rPr lang="en-US" smtClean="0"/>
              <a:t>‹#›</a:t>
            </a:fld>
            <a:endParaRPr lang="en-US"/>
          </a:p>
        </p:txBody>
      </p:sp>
    </p:spTree>
    <p:extLst>
      <p:ext uri="{BB962C8B-B14F-4D97-AF65-F5344CB8AC3E}">
        <p14:creationId xmlns:p14="http://schemas.microsoft.com/office/powerpoint/2010/main" val="109402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13300-CA57-8011-B139-640934DB2E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CA5743-31EB-AC2D-A63A-09F977409323}"/>
              </a:ext>
            </a:extLst>
          </p:cNvPr>
          <p:cNvSpPr>
            <a:spLocks noGrp="1"/>
          </p:cNvSpPr>
          <p:nvPr>
            <p:ph type="dt" sz="half" idx="10"/>
          </p:nvPr>
        </p:nvSpPr>
        <p:spPr/>
        <p:txBody>
          <a:bodyPr/>
          <a:lstStyle/>
          <a:p>
            <a:fld id="{DDEAAAA0-0088-4FEC-B02D-D930B9DA53E3}" type="datetimeFigureOut">
              <a:rPr lang="en-US" smtClean="0"/>
              <a:t>4/29/2024</a:t>
            </a:fld>
            <a:endParaRPr lang="en-US"/>
          </a:p>
        </p:txBody>
      </p:sp>
      <p:sp>
        <p:nvSpPr>
          <p:cNvPr id="4" name="Footer Placeholder 3">
            <a:extLst>
              <a:ext uri="{FF2B5EF4-FFF2-40B4-BE49-F238E27FC236}">
                <a16:creationId xmlns:a16="http://schemas.microsoft.com/office/drawing/2014/main" id="{F3A5BFFD-D0C7-FA7B-9F1E-2ED9A9D2FB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196C64-7F3E-44AF-3EA2-02E42660C152}"/>
              </a:ext>
            </a:extLst>
          </p:cNvPr>
          <p:cNvSpPr>
            <a:spLocks noGrp="1"/>
          </p:cNvSpPr>
          <p:nvPr>
            <p:ph type="sldNum" sz="quarter" idx="12"/>
          </p:nvPr>
        </p:nvSpPr>
        <p:spPr/>
        <p:txBody>
          <a:bodyPr/>
          <a:lstStyle/>
          <a:p>
            <a:fld id="{C99FAD22-B9CE-43E9-89AC-D888B6B15623}" type="slidenum">
              <a:rPr lang="en-US" smtClean="0"/>
              <a:t>‹#›</a:t>
            </a:fld>
            <a:endParaRPr lang="en-US"/>
          </a:p>
        </p:txBody>
      </p:sp>
    </p:spTree>
    <p:extLst>
      <p:ext uri="{BB962C8B-B14F-4D97-AF65-F5344CB8AC3E}">
        <p14:creationId xmlns:p14="http://schemas.microsoft.com/office/powerpoint/2010/main" val="67647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80FFC5-7EC9-7A8D-DFB6-40C0EB722D72}"/>
              </a:ext>
            </a:extLst>
          </p:cNvPr>
          <p:cNvSpPr>
            <a:spLocks noGrp="1"/>
          </p:cNvSpPr>
          <p:nvPr>
            <p:ph type="dt" sz="half" idx="10"/>
          </p:nvPr>
        </p:nvSpPr>
        <p:spPr/>
        <p:txBody>
          <a:bodyPr/>
          <a:lstStyle/>
          <a:p>
            <a:fld id="{DDEAAAA0-0088-4FEC-B02D-D930B9DA53E3}" type="datetimeFigureOut">
              <a:rPr lang="en-US" smtClean="0"/>
              <a:t>4/29/2024</a:t>
            </a:fld>
            <a:endParaRPr lang="en-US"/>
          </a:p>
        </p:txBody>
      </p:sp>
      <p:sp>
        <p:nvSpPr>
          <p:cNvPr id="3" name="Footer Placeholder 2">
            <a:extLst>
              <a:ext uri="{FF2B5EF4-FFF2-40B4-BE49-F238E27FC236}">
                <a16:creationId xmlns:a16="http://schemas.microsoft.com/office/drawing/2014/main" id="{4D493637-8B23-A869-2242-86D3342108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525D5B-3F37-0323-78E9-683A72447531}"/>
              </a:ext>
            </a:extLst>
          </p:cNvPr>
          <p:cNvSpPr>
            <a:spLocks noGrp="1"/>
          </p:cNvSpPr>
          <p:nvPr>
            <p:ph type="sldNum" sz="quarter" idx="12"/>
          </p:nvPr>
        </p:nvSpPr>
        <p:spPr/>
        <p:txBody>
          <a:bodyPr/>
          <a:lstStyle/>
          <a:p>
            <a:fld id="{C99FAD22-B9CE-43E9-89AC-D888B6B15623}" type="slidenum">
              <a:rPr lang="en-US" smtClean="0"/>
              <a:t>‹#›</a:t>
            </a:fld>
            <a:endParaRPr lang="en-US"/>
          </a:p>
        </p:txBody>
      </p:sp>
    </p:spTree>
    <p:extLst>
      <p:ext uri="{BB962C8B-B14F-4D97-AF65-F5344CB8AC3E}">
        <p14:creationId xmlns:p14="http://schemas.microsoft.com/office/powerpoint/2010/main" val="416695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D1954-6F2D-6C63-2821-7EF7F107B2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FF9D64-9434-2B33-C56F-0F333AEFAF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8DB0B6-8D55-1598-9571-2B41943BBA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6F959-A541-8F19-97A8-0F6F883D2BB7}"/>
              </a:ext>
            </a:extLst>
          </p:cNvPr>
          <p:cNvSpPr>
            <a:spLocks noGrp="1"/>
          </p:cNvSpPr>
          <p:nvPr>
            <p:ph type="dt" sz="half" idx="10"/>
          </p:nvPr>
        </p:nvSpPr>
        <p:spPr/>
        <p:txBody>
          <a:bodyPr/>
          <a:lstStyle/>
          <a:p>
            <a:fld id="{DDEAAAA0-0088-4FEC-B02D-D930B9DA53E3}" type="datetimeFigureOut">
              <a:rPr lang="en-US" smtClean="0"/>
              <a:t>4/29/2024</a:t>
            </a:fld>
            <a:endParaRPr lang="en-US"/>
          </a:p>
        </p:txBody>
      </p:sp>
      <p:sp>
        <p:nvSpPr>
          <p:cNvPr id="6" name="Footer Placeholder 5">
            <a:extLst>
              <a:ext uri="{FF2B5EF4-FFF2-40B4-BE49-F238E27FC236}">
                <a16:creationId xmlns:a16="http://schemas.microsoft.com/office/drawing/2014/main" id="{ACE83649-F1B3-C6F8-9619-0EB547E051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6FC4D5-F6FE-C873-253A-1C343DF0B5C7}"/>
              </a:ext>
            </a:extLst>
          </p:cNvPr>
          <p:cNvSpPr>
            <a:spLocks noGrp="1"/>
          </p:cNvSpPr>
          <p:nvPr>
            <p:ph type="sldNum" sz="quarter" idx="12"/>
          </p:nvPr>
        </p:nvSpPr>
        <p:spPr/>
        <p:txBody>
          <a:bodyPr/>
          <a:lstStyle/>
          <a:p>
            <a:fld id="{C99FAD22-B9CE-43E9-89AC-D888B6B15623}" type="slidenum">
              <a:rPr lang="en-US" smtClean="0"/>
              <a:t>‹#›</a:t>
            </a:fld>
            <a:endParaRPr lang="en-US"/>
          </a:p>
        </p:txBody>
      </p:sp>
    </p:spTree>
    <p:extLst>
      <p:ext uri="{BB962C8B-B14F-4D97-AF65-F5344CB8AC3E}">
        <p14:creationId xmlns:p14="http://schemas.microsoft.com/office/powerpoint/2010/main" val="623530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5A7DB-57DF-04DE-EF61-B2376EE8D8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EB40EA-430B-7521-BBEF-34252FD71B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22C634-F0FA-DC82-6971-249A5E0E83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B0D10D-6EA5-AFAB-663B-C6180B306CBC}"/>
              </a:ext>
            </a:extLst>
          </p:cNvPr>
          <p:cNvSpPr>
            <a:spLocks noGrp="1"/>
          </p:cNvSpPr>
          <p:nvPr>
            <p:ph type="dt" sz="half" idx="10"/>
          </p:nvPr>
        </p:nvSpPr>
        <p:spPr/>
        <p:txBody>
          <a:bodyPr/>
          <a:lstStyle/>
          <a:p>
            <a:fld id="{DDEAAAA0-0088-4FEC-B02D-D930B9DA53E3}" type="datetimeFigureOut">
              <a:rPr lang="en-US" smtClean="0"/>
              <a:t>4/29/2024</a:t>
            </a:fld>
            <a:endParaRPr lang="en-US"/>
          </a:p>
        </p:txBody>
      </p:sp>
      <p:sp>
        <p:nvSpPr>
          <p:cNvPr id="6" name="Footer Placeholder 5">
            <a:extLst>
              <a:ext uri="{FF2B5EF4-FFF2-40B4-BE49-F238E27FC236}">
                <a16:creationId xmlns:a16="http://schemas.microsoft.com/office/drawing/2014/main" id="{12B078F2-0AE3-C9B4-4F2E-14C24EC014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15E5BB-DC83-B0A2-FB5F-F83FA3A0298C}"/>
              </a:ext>
            </a:extLst>
          </p:cNvPr>
          <p:cNvSpPr>
            <a:spLocks noGrp="1"/>
          </p:cNvSpPr>
          <p:nvPr>
            <p:ph type="sldNum" sz="quarter" idx="12"/>
          </p:nvPr>
        </p:nvSpPr>
        <p:spPr/>
        <p:txBody>
          <a:bodyPr/>
          <a:lstStyle/>
          <a:p>
            <a:fld id="{C99FAD22-B9CE-43E9-89AC-D888B6B15623}" type="slidenum">
              <a:rPr lang="en-US" smtClean="0"/>
              <a:t>‹#›</a:t>
            </a:fld>
            <a:endParaRPr lang="en-US"/>
          </a:p>
        </p:txBody>
      </p:sp>
    </p:spTree>
    <p:extLst>
      <p:ext uri="{BB962C8B-B14F-4D97-AF65-F5344CB8AC3E}">
        <p14:creationId xmlns:p14="http://schemas.microsoft.com/office/powerpoint/2010/main" val="265532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BE45C9-6F26-FEBE-D4FB-B285E1A8EF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1A419C-A8E3-5696-E17E-2F6C5EC9D9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CC5A6-8518-BEE2-37A5-D327C5D7B3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AAAA0-0088-4FEC-B02D-D930B9DA53E3}" type="datetimeFigureOut">
              <a:rPr lang="en-US" smtClean="0"/>
              <a:t>4/29/2024</a:t>
            </a:fld>
            <a:endParaRPr lang="en-US"/>
          </a:p>
        </p:txBody>
      </p:sp>
      <p:sp>
        <p:nvSpPr>
          <p:cNvPr id="5" name="Footer Placeholder 4">
            <a:extLst>
              <a:ext uri="{FF2B5EF4-FFF2-40B4-BE49-F238E27FC236}">
                <a16:creationId xmlns:a16="http://schemas.microsoft.com/office/drawing/2014/main" id="{C742A8B5-CF5F-5760-8120-02A51F6E3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2F48AF-FA97-6167-EDEA-63C3103665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FAD22-B9CE-43E9-89AC-D888B6B15623}" type="slidenum">
              <a:rPr lang="en-US" smtClean="0"/>
              <a:t>‹#›</a:t>
            </a:fld>
            <a:endParaRPr lang="en-US"/>
          </a:p>
        </p:txBody>
      </p:sp>
    </p:spTree>
    <p:extLst>
      <p:ext uri="{BB962C8B-B14F-4D97-AF65-F5344CB8AC3E}">
        <p14:creationId xmlns:p14="http://schemas.microsoft.com/office/powerpoint/2010/main" val="1717190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lcc.pressbooks.pub/collegebiology1/chapter/eukaryotic-transcription/#term_618_688"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slcc.pressbooks.pub/collegebiology1/chapter/eukaryotic-transcription/#term_618_689"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D6C123-3CA2-D1E0-82C9-8DC671184298}"/>
              </a:ext>
            </a:extLst>
          </p:cNvPr>
          <p:cNvSpPr txBox="1"/>
          <p:nvPr/>
        </p:nvSpPr>
        <p:spPr>
          <a:xfrm>
            <a:off x="252248" y="268015"/>
            <a:ext cx="10342179" cy="5262979"/>
          </a:xfrm>
          <a:prstGeom prst="rect">
            <a:avLst/>
          </a:prstGeom>
          <a:noFill/>
        </p:spPr>
        <p:txBody>
          <a:bodyPr wrap="square">
            <a:spAutoFit/>
          </a:bodyPr>
          <a:lstStyle/>
          <a:p>
            <a:pPr algn="just"/>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Eukaryotic promoters</a:t>
            </a:r>
          </a:p>
          <a:p>
            <a:pPr algn="just"/>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Eukaryotic promoters are much larger and more intricate than prokaryotic promoters. However, both have a sequence similar to the -10 sequence of prokaryotes. In eukaryotes, this sequence is called the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TATA box (core promoter)</a:t>
            </a:r>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 and has the consensus sequence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TATAAA</a:t>
            </a:r>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 on the coding strand. It is located at -25 to -35 bases relative to the </a:t>
            </a:r>
            <a:r>
              <a:rPr lang="en-US" sz="2800" b="0" i="0" u="none" strike="noStrike" dirty="0">
                <a:effectLst/>
                <a:highlight>
                  <a:srgbClr val="FFFFFF"/>
                </a:highlight>
                <a:latin typeface="Times New Roman" panose="02020603050405020304" pitchFamily="18" charset="0"/>
                <a:cs typeface="Times New Roman" panose="02020603050405020304" pitchFamily="18" charset="0"/>
                <a:hlinkClick r:id="rId2"/>
              </a:rPr>
              <a:t>initiation (+1) site</a:t>
            </a:r>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a:t>
            </a:r>
          </a:p>
          <a:p>
            <a:pPr algn="just"/>
            <a:endParaRPr lang="en-US" sz="2800" dirty="0">
              <a:solidFill>
                <a:srgbClr val="373D3F"/>
              </a:solidFill>
              <a:highlight>
                <a:srgbClr val="FFFFFF"/>
              </a:highlight>
              <a:latin typeface="Times New Roman" panose="02020603050405020304" pitchFamily="18" charset="0"/>
              <a:cs typeface="Times New Roman" panose="02020603050405020304" pitchFamily="18" charset="0"/>
            </a:endParaRPr>
          </a:p>
          <a:p>
            <a:pPr algn="just"/>
            <a:r>
              <a:rPr lang="en-US" sz="2800" b="0" i="0" dirty="0">
                <a:solidFill>
                  <a:srgbClr val="333333"/>
                </a:solidFill>
                <a:effectLst/>
                <a:highlight>
                  <a:srgbClr val="FFFFFF"/>
                </a:highlight>
                <a:latin typeface="Times New Roman" panose="02020603050405020304" pitchFamily="18" charset="0"/>
                <a:cs typeface="Times New Roman" panose="02020603050405020304" pitchFamily="18" charset="0"/>
              </a:rPr>
              <a:t>This sequence is not identical to the </a:t>
            </a:r>
            <a:r>
              <a:rPr lang="en-US" sz="2800" b="0" i="1" dirty="0">
                <a:solidFill>
                  <a:srgbClr val="333333"/>
                </a:solidFill>
                <a:effectLst/>
                <a:highlight>
                  <a:srgbClr val="FFFFFF"/>
                </a:highlight>
                <a:latin typeface="Times New Roman" panose="02020603050405020304" pitchFamily="18" charset="0"/>
                <a:cs typeface="Times New Roman" panose="02020603050405020304" pitchFamily="18" charset="0"/>
              </a:rPr>
              <a:t>E. coli</a:t>
            </a:r>
            <a:r>
              <a:rPr lang="en-US" sz="2800" b="0" i="0" dirty="0">
                <a:solidFill>
                  <a:srgbClr val="333333"/>
                </a:solidFill>
                <a:effectLst/>
                <a:highlight>
                  <a:srgbClr val="FFFFFF"/>
                </a:highlight>
                <a:latin typeface="Times New Roman" panose="02020603050405020304" pitchFamily="18" charset="0"/>
                <a:cs typeface="Times New Roman" panose="02020603050405020304" pitchFamily="18" charset="0"/>
              </a:rPr>
              <a:t> TATA box, but it conserves the A–T rich element. The thermostability of A–T bonds is low and this helps the DNA template to locally unwind in preparation for transcription.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5159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C07D6F-0458-9216-77DB-D2BA75214783}"/>
              </a:ext>
            </a:extLst>
          </p:cNvPr>
          <p:cNvSpPr txBox="1"/>
          <p:nvPr/>
        </p:nvSpPr>
        <p:spPr>
          <a:xfrm>
            <a:off x="882869" y="409903"/>
            <a:ext cx="10263352" cy="4401205"/>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The </a:t>
            </a:r>
            <a:r>
              <a:rPr lang="en-US" sz="2800" dirty="0">
                <a:solidFill>
                  <a:srgbClr val="FF0000"/>
                </a:solidFill>
                <a:latin typeface="Times New Roman" panose="02020603050405020304" pitchFamily="18" charset="0"/>
                <a:cs typeface="Times New Roman" panose="02020603050405020304" pitchFamily="18" charset="0"/>
              </a:rPr>
              <a:t>mediator</a:t>
            </a:r>
            <a:r>
              <a:rPr lang="en-US" sz="2800" dirty="0">
                <a:latin typeface="Times New Roman" panose="02020603050405020304" pitchFamily="18" charset="0"/>
                <a:cs typeface="Times New Roman" panose="02020603050405020304" pitchFamily="18" charset="0"/>
              </a:rPr>
              <a:t> plays a role in communication between the basal transcription apparatus and </a:t>
            </a:r>
            <a:r>
              <a:rPr lang="en-US" sz="2800" dirty="0">
                <a:solidFill>
                  <a:srgbClr val="0070C0"/>
                </a:solidFill>
                <a:latin typeface="Times New Roman" panose="02020603050405020304" pitchFamily="18" charset="0"/>
                <a:cs typeface="Times New Roman" panose="02020603050405020304" pitchFamily="18" charset="0"/>
              </a:rPr>
              <a:t>transcriptional activator proteins </a:t>
            </a:r>
            <a:r>
              <a:rPr lang="en-US" sz="2800" dirty="0">
                <a:latin typeface="Times New Roman" panose="02020603050405020304" pitchFamily="18" charset="0"/>
                <a:cs typeface="Times New Roman" panose="02020603050405020304" pitchFamily="18" charset="0"/>
              </a:rPr>
              <a:t>through </a:t>
            </a:r>
            <a:r>
              <a:rPr lang="en-US" sz="2800" dirty="0">
                <a:solidFill>
                  <a:srgbClr val="FF0000"/>
                </a:solidFill>
                <a:latin typeface="Times New Roman" panose="02020603050405020304" pitchFamily="18" charset="0"/>
                <a:cs typeface="Times New Roman" panose="02020603050405020304" pitchFamily="18" charset="0"/>
              </a:rPr>
              <a:t>coactivator.</a:t>
            </a:r>
          </a:p>
          <a:p>
            <a:pPr algn="just"/>
            <a:r>
              <a:rPr lang="en-US" sz="2800" dirty="0">
                <a:solidFill>
                  <a:srgbClr val="FF0000"/>
                </a:solidFill>
                <a:latin typeface="Times New Roman" panose="02020603050405020304" pitchFamily="18" charset="0"/>
                <a:cs typeface="Times New Roman" panose="02020603050405020304" pitchFamily="18" charset="0"/>
              </a:rPr>
              <a:t>Regulatory promoter </a:t>
            </a:r>
          </a:p>
          <a:p>
            <a:pPr algn="just"/>
            <a:r>
              <a:rPr lang="en-US" sz="2800" dirty="0">
                <a:latin typeface="Times New Roman" panose="02020603050405020304" pitchFamily="18" charset="0"/>
                <a:cs typeface="Times New Roman" panose="02020603050405020304" pitchFamily="18" charset="0"/>
              </a:rPr>
              <a:t>The regulatory promoter is located immediately upstream of the core promoter. </a:t>
            </a:r>
            <a:r>
              <a:rPr lang="en-US" sz="2800" dirty="0">
                <a:solidFill>
                  <a:srgbClr val="FF0000"/>
                </a:solidFill>
                <a:latin typeface="Times New Roman" panose="02020603050405020304" pitchFamily="18" charset="0"/>
                <a:cs typeface="Times New Roman" panose="02020603050405020304" pitchFamily="18" charset="0"/>
              </a:rPr>
              <a:t>Transcriptional activator proteins </a:t>
            </a:r>
            <a:r>
              <a:rPr lang="en-US" sz="2800" dirty="0">
                <a:latin typeface="Times New Roman" panose="02020603050405020304" pitchFamily="18" charset="0"/>
                <a:cs typeface="Times New Roman" panose="02020603050405020304" pitchFamily="18" charset="0"/>
              </a:rPr>
              <a:t>bind to these sequences and, make contact with the mediator in the basal transcription apparatus and affect the rate at which transcription is initiated. Some regulatory promoters also contain </a:t>
            </a:r>
            <a:r>
              <a:rPr lang="en-US" sz="2800" dirty="0">
                <a:solidFill>
                  <a:srgbClr val="FF0000"/>
                </a:solidFill>
                <a:latin typeface="Times New Roman" panose="02020603050405020304" pitchFamily="18" charset="0"/>
                <a:cs typeface="Times New Roman" panose="02020603050405020304" pitchFamily="18" charset="0"/>
              </a:rPr>
              <a:t>repressing sequences</a:t>
            </a:r>
            <a:r>
              <a:rPr lang="en-US" sz="2800" dirty="0">
                <a:latin typeface="Times New Roman" panose="02020603050405020304" pitchFamily="18" charset="0"/>
                <a:cs typeface="Times New Roman" panose="02020603050405020304" pitchFamily="18" charset="0"/>
              </a:rPr>
              <a:t>, which are bound by proteins that lower the rate of transcription .</a:t>
            </a:r>
          </a:p>
        </p:txBody>
      </p:sp>
    </p:spTree>
    <p:extLst>
      <p:ext uri="{BB962C8B-B14F-4D97-AF65-F5344CB8AC3E}">
        <p14:creationId xmlns:p14="http://schemas.microsoft.com/office/powerpoint/2010/main" val="3698119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C64AA2-6483-4119-2AB3-985B37A263B4}"/>
              </a:ext>
            </a:extLst>
          </p:cNvPr>
          <p:cNvSpPr txBox="1"/>
          <p:nvPr/>
        </p:nvSpPr>
        <p:spPr>
          <a:xfrm>
            <a:off x="331076" y="441434"/>
            <a:ext cx="10846676" cy="6986528"/>
          </a:xfrm>
          <a:prstGeom prst="rect">
            <a:avLst/>
          </a:prstGeom>
          <a:noFill/>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Enhancers DNA </a:t>
            </a:r>
          </a:p>
          <a:p>
            <a:pPr algn="just"/>
            <a:r>
              <a:rPr lang="en-US" sz="2800" dirty="0">
                <a:latin typeface="Times New Roman" panose="02020603050405020304" pitchFamily="18" charset="0"/>
                <a:cs typeface="Times New Roman" panose="02020603050405020304" pitchFamily="18" charset="0"/>
              </a:rPr>
              <a:t>sequences that increase the rate of transcription at distant genes are called enhancers. Furthermore, the precise position of an enhancer relative to a gene’s transcriptional start site is not critical; most enhancers can stimulate any promoter in their vicinities, and an enhancer may be upstream or downstream from the affected gene.</a:t>
            </a:r>
          </a:p>
          <a:p>
            <a:pPr algn="just"/>
            <a:r>
              <a:rPr lang="en-US" sz="2800" dirty="0">
                <a:latin typeface="Times New Roman" panose="02020603050405020304" pitchFamily="18" charset="0"/>
                <a:cs typeface="Times New Roman" panose="02020603050405020304" pitchFamily="18" charset="0"/>
              </a:rPr>
              <a:t>Enhancers contain sequences that are recognized by </a:t>
            </a:r>
            <a:r>
              <a:rPr lang="en-US" sz="2800" dirty="0">
                <a:solidFill>
                  <a:srgbClr val="FF0000"/>
                </a:solidFill>
                <a:latin typeface="Times New Roman" panose="02020603050405020304" pitchFamily="18" charset="0"/>
                <a:cs typeface="Times New Roman" panose="02020603050405020304" pitchFamily="18" charset="0"/>
              </a:rPr>
              <a:t>transcriptional activator proteins.</a:t>
            </a:r>
            <a:r>
              <a:rPr lang="en-US" sz="2800" dirty="0">
                <a:latin typeface="Times New Roman" panose="02020603050405020304" pitchFamily="18" charset="0"/>
                <a:cs typeface="Times New Roman" panose="02020603050405020304" pitchFamily="18" charset="0"/>
              </a:rPr>
              <a:t> How does the binding of a transcriptional activator protein to an enhancer affect the initiation of transcription at a gene thousands of nucleotides away? The answer is that the DNA between the enhancer and the promoter loops out by </a:t>
            </a:r>
            <a:r>
              <a:rPr lang="en-US" sz="2800" dirty="0">
                <a:solidFill>
                  <a:srgbClr val="FF0000"/>
                </a:solidFill>
                <a:latin typeface="Times New Roman" panose="02020603050405020304" pitchFamily="18" charset="0"/>
                <a:cs typeface="Times New Roman" panose="02020603050405020304" pitchFamily="18" charset="0"/>
              </a:rPr>
              <a:t>DNA bending protein</a:t>
            </a:r>
            <a:r>
              <a:rPr lang="en-US" sz="2800" dirty="0">
                <a:latin typeface="Times New Roman" panose="02020603050405020304" pitchFamily="18" charset="0"/>
                <a:cs typeface="Times New Roman" panose="02020603050405020304" pitchFamily="18" charset="0"/>
              </a:rPr>
              <a:t>, allowing the enhancer and the promoter to lie close to each other.</a:t>
            </a:r>
          </a:p>
          <a:p>
            <a:pPr algn="just"/>
            <a:r>
              <a:rPr lang="en-US" sz="2800" dirty="0">
                <a:latin typeface="Times New Roman" panose="02020603050405020304" pitchFamily="18" charset="0"/>
                <a:cs typeface="Times New Roman" panose="02020603050405020304" pitchFamily="18" charset="0"/>
              </a:rPr>
              <a:t>Transcriptional activator proteins bound to the enhancer interact with transcriptional factors bound to the promoter and stimulate the transcription of the adjacent gene.</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503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0607270-A77D-526D-7DE9-B40BD6021A2B}"/>
              </a:ext>
            </a:extLst>
          </p:cNvPr>
          <p:cNvPicPr>
            <a:picLocks noChangeAspect="1"/>
          </p:cNvPicPr>
          <p:nvPr/>
        </p:nvPicPr>
        <p:blipFill>
          <a:blip r:embed="rId2"/>
          <a:stretch>
            <a:fillRect/>
          </a:stretch>
        </p:blipFill>
        <p:spPr>
          <a:xfrm>
            <a:off x="157656" y="0"/>
            <a:ext cx="11556124" cy="6700345"/>
          </a:xfrm>
          <a:prstGeom prst="rect">
            <a:avLst/>
          </a:prstGeom>
        </p:spPr>
      </p:pic>
    </p:spTree>
    <p:extLst>
      <p:ext uri="{BB962C8B-B14F-4D97-AF65-F5344CB8AC3E}">
        <p14:creationId xmlns:p14="http://schemas.microsoft.com/office/powerpoint/2010/main" val="3681823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Eukaryotic gene expression is controlled by a promoter immediately adjacent to the gene, and an enhancer far upstream. The DNA folds over itself, bringing the enhancer next to the promoter. Transcription factors and mediator proteins are sandwiched between the promoter and the enhancer. Short DNA sequences within the enhancer called distal control elements bind activators, which in turn bind transcription factors and mediator proteins bound to the promoter. RNA polymerase binds the complex, allowing transcription to begin. Different genes have enhancers with different distal control elements, allowing differential regulation of transcription.">
            <a:extLst>
              <a:ext uri="{FF2B5EF4-FFF2-40B4-BE49-F238E27FC236}">
                <a16:creationId xmlns:a16="http://schemas.microsoft.com/office/drawing/2014/main" id="{2A3CE41A-E734-EA10-E7DE-E3CB3846C89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Eukaryotic gene expression is controlled by a promoter immediately adjacent to the gene, and an enhancer far upstream. The DNA folds over itself, bringing the enhancer next to the promoter. Transcription factors and mediator proteins are sandwiched between the promoter and the enhancer. Short DNA sequences within the enhancer called distal control elements bind activators, which in turn bind transcription factors and mediator proteins bound to the promoter. RNA polymerase binds the complex, allowing transcription to begin. Different genes have enhancers with different distal control elements, allowing differential regulation of transcription.">
            <a:extLst>
              <a:ext uri="{FF2B5EF4-FFF2-40B4-BE49-F238E27FC236}">
                <a16:creationId xmlns:a16="http://schemas.microsoft.com/office/drawing/2014/main" id="{DC1402D1-077D-1B89-1B55-85CCC1A74A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869" y="395288"/>
            <a:ext cx="9569669" cy="606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742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46E9BC-D535-1821-2FA7-6CE9EDB4DE3D}"/>
              </a:ext>
            </a:extLst>
          </p:cNvPr>
          <p:cNvSpPr txBox="1"/>
          <p:nvPr/>
        </p:nvSpPr>
        <p:spPr>
          <a:xfrm>
            <a:off x="1224116" y="545690"/>
            <a:ext cx="8745794" cy="6001643"/>
          </a:xfrm>
          <a:prstGeom prst="rect">
            <a:avLst/>
          </a:prstGeom>
          <a:noFill/>
        </p:spPr>
        <p:txBody>
          <a:bodyPr wrap="square">
            <a:spAutoFit/>
          </a:bodyPr>
          <a:lstStyle/>
          <a:p>
            <a:pPr algn="just"/>
            <a:r>
              <a:rPr lang="en-US" sz="2400" b="1" i="0" dirty="0">
                <a:solidFill>
                  <a:srgbClr val="000000"/>
                </a:solidFill>
                <a:effectLst/>
                <a:latin typeface="Times New Roman" panose="02020603050405020304" pitchFamily="18" charset="0"/>
                <a:cs typeface="Times New Roman" panose="02020603050405020304" pitchFamily="18" charset="0"/>
              </a:rPr>
              <a:t>Elongation Phase</a:t>
            </a:r>
            <a:endParaRPr lang="en-US" sz="2400" b="0" i="0" dirty="0">
              <a:solidFill>
                <a:srgbClr val="000000"/>
              </a:solidFill>
              <a:effectLst/>
              <a:latin typeface="Times New Roman" panose="02020603050405020304" pitchFamily="18" charset="0"/>
              <a:cs typeface="Times New Roman" panose="02020603050405020304" pitchFamily="18" charset="0"/>
            </a:endParaRPr>
          </a:p>
          <a:p>
            <a:pPr algn="just"/>
            <a:r>
              <a:rPr lang="en-US" sz="2400" b="0" i="0" dirty="0">
                <a:solidFill>
                  <a:srgbClr val="FF0000"/>
                </a:solidFill>
                <a:effectLst/>
                <a:latin typeface="Times New Roman" panose="02020603050405020304" pitchFamily="18" charset="0"/>
                <a:cs typeface="Times New Roman" panose="02020603050405020304" pitchFamily="18" charset="0"/>
              </a:rPr>
              <a:t>TFIIH </a:t>
            </a:r>
            <a:r>
              <a:rPr lang="en-US" sz="2400" b="0" i="0" dirty="0">
                <a:solidFill>
                  <a:srgbClr val="000000"/>
                </a:solidFill>
                <a:effectLst/>
                <a:latin typeface="Times New Roman" panose="02020603050405020304" pitchFamily="18" charset="0"/>
                <a:cs typeface="Times New Roman" panose="02020603050405020304" pitchFamily="18" charset="0"/>
              </a:rPr>
              <a:t>has two functions:</a:t>
            </a:r>
          </a:p>
          <a:p>
            <a:pPr algn="just">
              <a:buFont typeface="+mj-lt"/>
              <a:buAutoNum type="arabicPeriod"/>
            </a:pPr>
            <a:r>
              <a:rPr lang="en-US" sz="2400" b="0" i="0" dirty="0">
                <a:solidFill>
                  <a:srgbClr val="000000"/>
                </a:solidFill>
                <a:effectLst/>
                <a:latin typeface="Times New Roman" panose="02020603050405020304" pitchFamily="18" charset="0"/>
                <a:cs typeface="Times New Roman" panose="02020603050405020304" pitchFamily="18" charset="0"/>
              </a:rPr>
              <a:t>It is a helicase, which means that it can use ATP to unwind the DNA helix, allowing transcription to begin.</a:t>
            </a:r>
          </a:p>
          <a:p>
            <a:pPr algn="just">
              <a:buFont typeface="+mj-lt"/>
              <a:buAutoNum type="arabicPeriod"/>
            </a:pPr>
            <a:endParaRPr lang="en-US" sz="2400" b="0" i="0" dirty="0">
              <a:solidFill>
                <a:srgbClr val="000000"/>
              </a:solidFill>
              <a:effectLst/>
              <a:latin typeface="Times New Roman" panose="02020603050405020304" pitchFamily="18" charset="0"/>
              <a:cs typeface="Times New Roman" panose="02020603050405020304" pitchFamily="18" charset="0"/>
            </a:endParaRPr>
          </a:p>
          <a:p>
            <a:pPr algn="just">
              <a:buFont typeface="+mj-lt"/>
              <a:buAutoNum type="arabicPeriod"/>
            </a:pPr>
            <a:r>
              <a:rPr lang="en-US" sz="2400" b="0" i="0" dirty="0">
                <a:solidFill>
                  <a:srgbClr val="000000"/>
                </a:solidFill>
                <a:effectLst/>
                <a:latin typeface="Times New Roman" panose="02020603050405020304" pitchFamily="18" charset="0"/>
                <a:cs typeface="Times New Roman" panose="02020603050405020304" pitchFamily="18" charset="0"/>
              </a:rPr>
              <a:t>In addition, it phosphorylates RNA polymerase II which causes this enzyme to change its conformation and dissociate from other proteins in the initiation complex.</a:t>
            </a:r>
          </a:p>
          <a:p>
            <a:pPr algn="just">
              <a:buFont typeface="+mj-lt"/>
              <a:buAutoNum type="arabicPeriod"/>
            </a:pPr>
            <a:endParaRPr lang="en-US" sz="2400" b="0" i="0" dirty="0">
              <a:solidFill>
                <a:srgbClr val="000000"/>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RNA synthesis occurs in the 5’ → 3’ direction with the RNA polymerase catalyzing a nucleophilic attack by the 3-OH of the growing RNA chain on the alpha-phosphorus atom on an incoming ribonucleoside 5-triphosphate.</a:t>
            </a:r>
          </a:p>
          <a:p>
            <a:pPr algn="just">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The RNA molecule made from a protein-coding gene by RNA polymerase II is called a </a:t>
            </a:r>
            <a:r>
              <a:rPr lang="en-US" sz="2400" b="0" i="0" dirty="0">
                <a:solidFill>
                  <a:srgbClr val="FF0000"/>
                </a:solidFill>
                <a:effectLst/>
                <a:latin typeface="Times New Roman" panose="02020603050405020304" pitchFamily="18" charset="0"/>
                <a:cs typeface="Times New Roman" panose="02020603050405020304" pitchFamily="18" charset="0"/>
              </a:rPr>
              <a:t>primary transcript.</a:t>
            </a:r>
          </a:p>
          <a:p>
            <a:pPr algn="just">
              <a:buFont typeface="+mj-lt"/>
              <a:buAutoNum type="arabicPeriod"/>
            </a:pPr>
            <a:endParaRPr lang="en-US" sz="24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518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IOC 302] TRANSCRIPTION Flashcards | Quizlet">
            <a:extLst>
              <a:ext uri="{FF2B5EF4-FFF2-40B4-BE49-F238E27FC236}">
                <a16:creationId xmlns:a16="http://schemas.microsoft.com/office/drawing/2014/main" id="{6454B9F2-D790-FB61-BF94-B9365E6852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2323" y="324465"/>
            <a:ext cx="8642554" cy="5722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085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BBCBDE-1015-E546-A6B9-BACAB757F39D}"/>
              </a:ext>
            </a:extLst>
          </p:cNvPr>
          <p:cNvSpPr txBox="1"/>
          <p:nvPr/>
        </p:nvSpPr>
        <p:spPr>
          <a:xfrm>
            <a:off x="1327355" y="678426"/>
            <a:ext cx="9851922" cy="4893647"/>
          </a:xfrm>
          <a:prstGeom prst="rect">
            <a:avLst/>
          </a:prstGeom>
          <a:noFill/>
        </p:spPr>
        <p:txBody>
          <a:bodyPr wrap="square">
            <a:spAutoFit/>
          </a:bodyPr>
          <a:lstStyle/>
          <a:p>
            <a:pPr algn="just"/>
            <a:r>
              <a:rPr lang="en-US" sz="2400" b="0" i="0" dirty="0">
                <a:solidFill>
                  <a:srgbClr val="FF0000"/>
                </a:solidFill>
                <a:effectLst/>
                <a:latin typeface="Times New Roman" panose="02020603050405020304" pitchFamily="18" charset="0"/>
                <a:cs typeface="Times New Roman" panose="02020603050405020304" pitchFamily="18" charset="0"/>
              </a:rPr>
              <a:t>Termination ( several model proposed for termination)</a:t>
            </a:r>
          </a:p>
          <a:p>
            <a:pPr algn="just">
              <a:buFont typeface="+mj-lt"/>
              <a:buAutoNum type="arabicPeriod"/>
            </a:pPr>
            <a:r>
              <a:rPr lang="en-US" sz="2400" b="1" i="0" dirty="0">
                <a:solidFill>
                  <a:srgbClr val="0D0D0D"/>
                </a:solidFill>
                <a:effectLst/>
                <a:highlight>
                  <a:srgbClr val="FFFFFF"/>
                </a:highlight>
                <a:latin typeface="Times New Roman" panose="02020603050405020304" pitchFamily="18" charset="0"/>
                <a:cs typeface="Times New Roman" panose="02020603050405020304" pitchFamily="18" charset="0"/>
              </a:rPr>
              <a:t>Polyadenylation-mediated termination</a:t>
            </a:r>
            <a:r>
              <a:rPr lang="en-US" sz="2400" b="0" i="0" dirty="0">
                <a:solidFill>
                  <a:srgbClr val="0D0D0D"/>
                </a:solidFill>
                <a:effectLst/>
                <a:highlight>
                  <a:srgbClr val="FFFFFF"/>
                </a:highlight>
                <a:latin typeface="Times New Roman" panose="02020603050405020304" pitchFamily="18" charset="0"/>
                <a:cs typeface="Times New Roman" panose="02020603050405020304" pitchFamily="18" charset="0"/>
              </a:rPr>
              <a:t>: This is the most common mechanism of transcription termination in eukaryotes. It involves the cleavage of the nascent RNA transcript downstream of a specific sequence motif called the polyadenylation signal (AAUAAA) and the addition of a polyadenylate [poly(A)] tail to the 3' end of the RNA. This polyadenylation event triggers termination and dissociation of RNA polymerase II from the DNA template.</a:t>
            </a:r>
          </a:p>
          <a:p>
            <a:pPr algn="just">
              <a:buFont typeface="+mj-lt"/>
              <a:buAutoNum type="arabicPeriod"/>
            </a:pPr>
            <a:endParaRPr lang="en-US" sz="2400" b="0" i="0" dirty="0">
              <a:solidFill>
                <a:srgbClr val="0D0D0D"/>
              </a:solidFill>
              <a:effectLst/>
              <a:highlight>
                <a:srgbClr val="FFFFFF"/>
              </a:highlight>
              <a:latin typeface="Times New Roman" panose="02020603050405020304" pitchFamily="18" charset="0"/>
              <a:cs typeface="Times New Roman" panose="02020603050405020304" pitchFamily="18" charset="0"/>
            </a:endParaRPr>
          </a:p>
          <a:p>
            <a:pPr algn="just">
              <a:buFont typeface="+mj-lt"/>
              <a:buAutoNum type="arabicPeriod"/>
            </a:pPr>
            <a:r>
              <a:rPr lang="en-US" sz="2400" b="1" i="0" dirty="0">
                <a:solidFill>
                  <a:srgbClr val="0D0D0D"/>
                </a:solidFill>
                <a:effectLst/>
                <a:highlight>
                  <a:srgbClr val="FFFFFF"/>
                </a:highlight>
                <a:latin typeface="Times New Roman" panose="02020603050405020304" pitchFamily="18" charset="0"/>
                <a:cs typeface="Times New Roman" panose="02020603050405020304" pitchFamily="18" charset="0"/>
              </a:rPr>
              <a:t>Torpedo model</a:t>
            </a:r>
            <a:r>
              <a:rPr lang="en-US" sz="2400" b="0" i="0" dirty="0">
                <a:solidFill>
                  <a:srgbClr val="0D0D0D"/>
                </a:solidFill>
                <a:effectLst/>
                <a:highlight>
                  <a:srgbClr val="FFFFFF"/>
                </a:highlight>
                <a:latin typeface="Times New Roman" panose="02020603050405020304" pitchFamily="18" charset="0"/>
                <a:cs typeface="Times New Roman" panose="02020603050405020304" pitchFamily="18" charset="0"/>
              </a:rPr>
              <a:t>: In this model, a 5' to 3' exonuclease called </a:t>
            </a:r>
            <a:r>
              <a:rPr lang="en-US" sz="2400" b="0" i="0" dirty="0">
                <a:solidFill>
                  <a:srgbClr val="FF0000"/>
                </a:solidFill>
                <a:effectLst/>
                <a:highlight>
                  <a:srgbClr val="FFFFFF"/>
                </a:highlight>
                <a:latin typeface="Times New Roman" panose="02020603050405020304" pitchFamily="18" charset="0"/>
                <a:cs typeface="Times New Roman" panose="02020603050405020304" pitchFamily="18" charset="0"/>
              </a:rPr>
              <a:t>Xrn2</a:t>
            </a:r>
            <a:r>
              <a:rPr lang="en-US" sz="2400" b="0" i="0" dirty="0">
                <a:solidFill>
                  <a:srgbClr val="0D0D0D"/>
                </a:solidFill>
                <a:effectLst/>
                <a:highlight>
                  <a:srgbClr val="FFFFFF"/>
                </a:highlight>
                <a:latin typeface="Times New Roman" panose="02020603050405020304" pitchFamily="18" charset="0"/>
                <a:cs typeface="Times New Roman" panose="02020603050405020304" pitchFamily="18" charset="0"/>
              </a:rPr>
              <a:t> (also known as </a:t>
            </a:r>
            <a:r>
              <a:rPr lang="en-US" sz="2400" b="0" i="0" dirty="0">
                <a:solidFill>
                  <a:srgbClr val="FF0000"/>
                </a:solidFill>
                <a:effectLst/>
                <a:highlight>
                  <a:srgbClr val="FFFFFF"/>
                </a:highlight>
                <a:latin typeface="Times New Roman" panose="02020603050405020304" pitchFamily="18" charset="0"/>
                <a:cs typeface="Times New Roman" panose="02020603050405020304" pitchFamily="18" charset="0"/>
              </a:rPr>
              <a:t>Rat1</a:t>
            </a:r>
            <a:r>
              <a:rPr lang="en-US" sz="2400" b="0" i="0" dirty="0">
                <a:solidFill>
                  <a:srgbClr val="0D0D0D"/>
                </a:solidFill>
                <a:effectLst/>
                <a:highlight>
                  <a:srgbClr val="FFFFFF"/>
                </a:highlight>
                <a:latin typeface="Times New Roman" panose="02020603050405020304" pitchFamily="18" charset="0"/>
                <a:cs typeface="Times New Roman" panose="02020603050405020304" pitchFamily="18" charset="0"/>
              </a:rPr>
              <a:t> in yeast) degrades the RNA strand that remains attached to RNA polymerase II after polyadenylation. This degradation process creates a "torpedo" that eventually catches up to the polymerase, leading to its dissociation from the DNA template.</a:t>
            </a:r>
            <a:endParaRPr lang="en-US" sz="2400" dirty="0">
              <a:solidFill>
                <a:srgbClr val="0D0D0D"/>
              </a:solidFill>
              <a:highlight>
                <a:srgbClr val="FFFF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1973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GT Education">
            <a:extLst>
              <a:ext uri="{FF2B5EF4-FFF2-40B4-BE49-F238E27FC236}">
                <a16:creationId xmlns:a16="http://schemas.microsoft.com/office/drawing/2014/main" id="{948FF9FA-E15D-5184-3C56-E27971D15E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7172" y="220718"/>
            <a:ext cx="7662042" cy="4908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461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 end in sight? Xrn2 and transcriptional termination by RNA polymerase II.  - Abstract - Europe PMC">
            <a:extLst>
              <a:ext uri="{FF2B5EF4-FFF2-40B4-BE49-F238E27FC236}">
                <a16:creationId xmlns:a16="http://schemas.microsoft.com/office/drawing/2014/main" id="{918C9C25-8295-ED11-72DB-6435C03C93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462" y="599090"/>
            <a:ext cx="10452538" cy="5155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737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3DA53A-9E94-BF6F-BA7D-7FC0810DE73B}"/>
              </a:ext>
            </a:extLst>
          </p:cNvPr>
          <p:cNvSpPr txBox="1"/>
          <p:nvPr/>
        </p:nvSpPr>
        <p:spPr>
          <a:xfrm>
            <a:off x="236483" y="236483"/>
            <a:ext cx="11225047" cy="6401753"/>
          </a:xfrm>
          <a:prstGeom prst="rect">
            <a:avLst/>
          </a:prstGeom>
          <a:noFill/>
        </p:spPr>
        <p:txBody>
          <a:bodyPr wrap="square">
            <a:spAutoFit/>
          </a:bodyPr>
          <a:lstStyle/>
          <a:p>
            <a:pPr algn="just">
              <a:buFont typeface="+mj-lt"/>
              <a:buAutoNum type="arabicPeriod"/>
            </a:pPr>
            <a:r>
              <a:rPr lang="en-US" sz="2800" b="1" i="0" dirty="0">
                <a:solidFill>
                  <a:srgbClr val="FF0000"/>
                </a:solidFill>
                <a:effectLst/>
                <a:highlight>
                  <a:srgbClr val="FFFFFF"/>
                </a:highlight>
                <a:latin typeface="Times New Roman" panose="02020603050405020304" pitchFamily="18" charset="0"/>
                <a:cs typeface="Times New Roman" panose="02020603050405020304" pitchFamily="18" charset="0"/>
              </a:rPr>
              <a:t>Pause/release mechanism</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In some cases, transcription termination may involve a pausing of RNA polymerase II followed by its release from the DNA template. Factors involved in this process include the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transcription termination factor TTF-I (Terminator-specific transcription factor I) and the RNA helicase Aquarius.</a:t>
            </a:r>
            <a:endParaRPr lang="en-US" sz="2800" dirty="0">
              <a:solidFill>
                <a:srgbClr val="FF0000"/>
              </a:solidFill>
              <a:highlight>
                <a:srgbClr val="FFFFFF"/>
              </a:highlight>
              <a:latin typeface="Times New Roman" panose="02020603050405020304" pitchFamily="18" charset="0"/>
              <a:cs typeface="Times New Roman" panose="02020603050405020304" pitchFamily="18" charset="0"/>
            </a:endParaRPr>
          </a:p>
          <a:p>
            <a:pPr algn="just">
              <a:buFont typeface="+mj-lt"/>
              <a:buAutoNum type="arabicPeriod"/>
            </a:pPr>
            <a:endPar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endParaRPr>
          </a:p>
          <a:p>
            <a:pPr algn="just">
              <a:buFont typeface="+mj-lt"/>
              <a:buAutoNum type="arabicPeriod"/>
            </a:pPr>
            <a:r>
              <a:rPr lang="en-US" sz="2800" b="0" i="0" dirty="0">
                <a:solidFill>
                  <a:srgbClr val="333333"/>
                </a:solidFill>
                <a:effectLst/>
                <a:latin typeface="Times New Roman" panose="02020603050405020304" pitchFamily="18" charset="0"/>
                <a:cs typeface="Times New Roman" panose="02020603050405020304" pitchFamily="18" charset="0"/>
              </a:rPr>
              <a:t>On the other hand, RNA polymerases I and III require termination signals. Genes transcribed by RNA polymerase I contain a specific 18-nucleotide sequence that is recognized by a termination protein resemble to rho dependent.</a:t>
            </a:r>
            <a:endParaRPr lang="en-US" sz="2800" dirty="0">
              <a:solidFill>
                <a:srgbClr val="333333"/>
              </a:solidFill>
              <a:latin typeface="Times New Roman" panose="02020603050405020304" pitchFamily="18" charset="0"/>
              <a:cs typeface="Times New Roman" panose="02020603050405020304" pitchFamily="18" charset="0"/>
            </a:endParaRPr>
          </a:p>
          <a:p>
            <a:pPr algn="just"/>
            <a:endParaRPr lang="en-US" sz="2800" b="0" i="0" dirty="0">
              <a:solidFill>
                <a:srgbClr val="333333"/>
              </a:solidFill>
              <a:effectLst/>
              <a:latin typeface="Times New Roman" panose="02020603050405020304" pitchFamily="18" charset="0"/>
              <a:cs typeface="Times New Roman" panose="02020603050405020304" pitchFamily="18" charset="0"/>
            </a:endParaRPr>
          </a:p>
          <a:p>
            <a:pPr algn="just"/>
            <a:r>
              <a:rPr lang="en-US" sz="2800" b="0" i="0" dirty="0">
                <a:solidFill>
                  <a:srgbClr val="333333"/>
                </a:solidFill>
                <a:effectLst/>
                <a:latin typeface="Times New Roman" panose="02020603050405020304" pitchFamily="18" charset="0"/>
                <a:cs typeface="Times New Roman" panose="02020603050405020304" pitchFamily="18" charset="0"/>
              </a:rPr>
              <a:t> The process of termination in RNA polymerase III involves an mRNA hairpin similar to the rho-independent termination of transcription in prokaryotes.</a:t>
            </a:r>
            <a:endParaRPr lang="en-US" sz="2800" dirty="0">
              <a:latin typeface="Times New Roman" panose="02020603050405020304" pitchFamily="18" charset="0"/>
              <a:cs typeface="Times New Roman" panose="02020603050405020304" pitchFamily="18" charset="0"/>
            </a:endParaRPr>
          </a:p>
          <a:p>
            <a:pPr algn="l">
              <a:buFont typeface="+mj-lt"/>
              <a:buAutoNum type="arabicPeriod"/>
            </a:pPr>
            <a:endParaRPr lang="en-US" b="0" i="0" dirty="0">
              <a:solidFill>
                <a:srgbClr val="0D0D0D"/>
              </a:solidFill>
              <a:effectLst/>
              <a:highlight>
                <a:srgbClr val="FFFFFF"/>
              </a:highlight>
              <a:latin typeface="Söhne"/>
            </a:endParaRPr>
          </a:p>
        </p:txBody>
      </p:sp>
    </p:spTree>
    <p:extLst>
      <p:ext uri="{BB962C8B-B14F-4D97-AF65-F5344CB8AC3E}">
        <p14:creationId xmlns:p14="http://schemas.microsoft.com/office/powerpoint/2010/main" val="175675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CD4DB3-2D3A-3C6C-F0AE-85ADA956300B}"/>
              </a:ext>
            </a:extLst>
          </p:cNvPr>
          <p:cNvSpPr txBox="1"/>
          <p:nvPr/>
        </p:nvSpPr>
        <p:spPr>
          <a:xfrm>
            <a:off x="1135117" y="630621"/>
            <a:ext cx="9790385" cy="6124754"/>
          </a:xfrm>
          <a:prstGeom prst="rect">
            <a:avLst/>
          </a:prstGeom>
          <a:noFill/>
        </p:spPr>
        <p:txBody>
          <a:bodyPr wrap="square">
            <a:spAutoFit/>
          </a:bodyPr>
          <a:lstStyle/>
          <a:p>
            <a:pPr algn="just"/>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in addition to the TATA box, other binding sites are found in some promoters. Some biologists prefer to restrict the range of the eukaryotic promoter to the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core promoter, or polymerase binding site, </a:t>
            </a:r>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and refer to these additional sites as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promoter-proximal elements,</a:t>
            </a:r>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 because they are usually found within a few hundred base pairs upstream of the transcriptional start site. </a:t>
            </a:r>
          </a:p>
          <a:p>
            <a:pPr algn="just"/>
            <a:endParaRPr lang="en-US" sz="2800" dirty="0">
              <a:solidFill>
                <a:srgbClr val="373D3F"/>
              </a:solidFill>
              <a:highlight>
                <a:srgbClr val="FFFFFF"/>
              </a:highlight>
              <a:latin typeface="Times New Roman" panose="02020603050405020304" pitchFamily="18" charset="0"/>
              <a:cs typeface="Times New Roman" panose="02020603050405020304" pitchFamily="18" charset="0"/>
            </a:endParaRPr>
          </a:p>
          <a:p>
            <a:pPr algn="just"/>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Examples of these elements are the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CAAT box</a:t>
            </a:r>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 with the consensus sequence 5’-CCAAT-3’ and the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GC box</a:t>
            </a:r>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 with the consensus sequence 5’-GGGCGG-3</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a:t>
            </a:r>
            <a:r>
              <a:rPr lang="en-US" sz="2800" b="1" i="0" dirty="0">
                <a:solidFill>
                  <a:srgbClr val="FF0000"/>
                </a:solidFill>
                <a:effectLst/>
                <a:highlight>
                  <a:srgbClr val="FFFFFF"/>
                </a:highlight>
                <a:latin typeface="Tinos"/>
              </a:rPr>
              <a:t> </a:t>
            </a:r>
            <a:r>
              <a:rPr lang="en-US" sz="2800" dirty="0">
                <a:solidFill>
                  <a:srgbClr val="FF0000"/>
                </a:solidFill>
                <a:highlight>
                  <a:srgbClr val="FFFFFF"/>
                </a:highlight>
                <a:latin typeface="Times New Roman" panose="02020603050405020304" pitchFamily="18" charset="0"/>
                <a:cs typeface="Times New Roman" panose="02020603050405020304" pitchFamily="18" charset="0"/>
              </a:rPr>
              <a:t>octamer boxes </a:t>
            </a:r>
            <a:r>
              <a:rPr lang="en-US" sz="2800" dirty="0">
                <a:solidFill>
                  <a:srgbClr val="373D3F"/>
                </a:solidFill>
                <a:highlight>
                  <a:srgbClr val="FFFFFF"/>
                </a:highlight>
                <a:latin typeface="Times New Roman" panose="02020603050405020304" pitchFamily="18" charset="0"/>
                <a:cs typeface="Times New Roman" panose="02020603050405020304" pitchFamily="18" charset="0"/>
              </a:rPr>
              <a:t>(ATTTGCAT). These elements bind cellular factors that increase the efficiency of transcription initiation and are often identified in more “active” genes that are constantly being expressed by the cell.</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8411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E4F20C-619E-E835-5F62-CE10804A6834}"/>
              </a:ext>
            </a:extLst>
          </p:cNvPr>
          <p:cNvSpPr txBox="1"/>
          <p:nvPr/>
        </p:nvSpPr>
        <p:spPr>
          <a:xfrm>
            <a:off x="1504335" y="353961"/>
            <a:ext cx="9335730" cy="5393912"/>
          </a:xfrm>
          <a:prstGeom prst="rect">
            <a:avLst/>
          </a:prstGeom>
          <a:noFill/>
        </p:spPr>
        <p:txBody>
          <a:bodyPr wrap="square">
            <a:spAutoFit/>
          </a:bodyPr>
          <a:lstStyle/>
          <a:p>
            <a:pPr marL="342900" marR="0" indent="-342900">
              <a:lnSpc>
                <a:spcPct val="107000"/>
              </a:lnSpc>
              <a:spcBef>
                <a:spcPts val="0"/>
              </a:spcBef>
              <a:spcAft>
                <a:spcPts val="0"/>
              </a:spcAft>
              <a:buFont typeface="Wingdings" panose="05000000000000000000" pitchFamily="2" charset="2"/>
              <a:buChar char="§"/>
            </a:pP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Transcription in eukaryotic cells is fundamentally the same as that process in prokaryotic cells. Here we will point out some more key differences between the two. </a:t>
            </a:r>
          </a:p>
          <a:p>
            <a:pPr marL="0" marR="0">
              <a:lnSpc>
                <a:spcPct val="107000"/>
              </a:lnSpc>
              <a:spcBef>
                <a:spcPts val="0"/>
              </a:spcBef>
              <a:spcAft>
                <a:spcPts val="0"/>
              </a:spcAft>
            </a:pPr>
            <a:endParaRPr lang="en-US" sz="2400" kern="0" dirty="0">
              <a:solidFill>
                <a:srgbClr val="000838"/>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Eukaryotic DNA is packaged into </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chromatin</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which in the condensed state (default state) results in a promoter that is inaccessible to RNA polymerase. Transcription can only occur when DNA is </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decondensed</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and dissociated from the </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histones</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around which it is wound.</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Transcription and translation </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cannot occur</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at the same time because eukaryotes have a separate compartment for the DNA (nucleus).</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Prokaryotic cells: genes with common function are arranged linearly and are transcribed together on a single mRNA (</a:t>
            </a:r>
            <a:r>
              <a:rPr lang="en-US" sz="2400" b="1" kern="0" dirty="0">
                <a:solidFill>
                  <a:srgbClr val="FF6700"/>
                </a:solidFill>
                <a:effectLst/>
                <a:latin typeface="Times New Roman" panose="02020603050405020304" pitchFamily="18" charset="0"/>
                <a:ea typeface="Times New Roman" panose="02020603050405020304" pitchFamily="18" charset="0"/>
                <a:cs typeface="Times New Roman" panose="02020603050405020304" pitchFamily="18" charset="0"/>
              </a:rPr>
              <a:t>polycistronic</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8785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5C1FC4-2EDD-31EE-522D-88151E38D7A3}"/>
              </a:ext>
            </a:extLst>
          </p:cNvPr>
          <p:cNvSpPr txBox="1"/>
          <p:nvPr/>
        </p:nvSpPr>
        <p:spPr>
          <a:xfrm>
            <a:off x="648929" y="744515"/>
            <a:ext cx="10043652" cy="5921108"/>
          </a:xfrm>
          <a:prstGeom prst="rect">
            <a:avLst/>
          </a:prstGeom>
          <a:noFill/>
        </p:spPr>
        <p:txBody>
          <a:bodyPr wrap="square">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Eukaryotic mRNA is always </a:t>
            </a:r>
            <a:r>
              <a:rPr lang="en-US" sz="2400" b="1" kern="0" dirty="0" err="1">
                <a:solidFill>
                  <a:srgbClr val="FF6700"/>
                </a:solidFill>
                <a:effectLst/>
                <a:latin typeface="Times New Roman" panose="02020603050405020304" pitchFamily="18" charset="0"/>
                <a:ea typeface="Times New Roman" panose="02020603050405020304" pitchFamily="18" charset="0"/>
                <a:cs typeface="Times New Roman" panose="02020603050405020304" pitchFamily="18" charset="0"/>
              </a:rPr>
              <a:t>monocistronic</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one mRNA = one protein.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Eukaryotes have three types of </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RNA polymerase: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400" b="1" kern="0" dirty="0">
                <a:solidFill>
                  <a:srgbClr val="FF6700"/>
                </a:solidFill>
                <a:effectLst/>
                <a:latin typeface="Times New Roman" panose="02020603050405020304" pitchFamily="18" charset="0"/>
                <a:ea typeface="Times New Roman" panose="02020603050405020304" pitchFamily="18" charset="0"/>
                <a:cs typeface="Times New Roman" panose="02020603050405020304" pitchFamily="18" charset="0"/>
              </a:rPr>
              <a:t>RNAP I</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transcribes</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rRNA</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400" b="1" kern="0" dirty="0">
                <a:solidFill>
                  <a:srgbClr val="FF6700"/>
                </a:solidFill>
                <a:effectLst/>
                <a:latin typeface="Times New Roman" panose="02020603050405020304" pitchFamily="18" charset="0"/>
                <a:ea typeface="Times New Roman" panose="02020603050405020304" pitchFamily="18" charset="0"/>
                <a:cs typeface="Times New Roman" panose="02020603050405020304" pitchFamily="18" charset="0"/>
              </a:rPr>
              <a:t>RNAP II</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transcribes </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mRNA</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400" b="1" kern="0" dirty="0">
                <a:solidFill>
                  <a:srgbClr val="FF6700"/>
                </a:solidFill>
                <a:effectLst/>
                <a:latin typeface="Times New Roman" panose="02020603050405020304" pitchFamily="18" charset="0"/>
                <a:ea typeface="Times New Roman" panose="02020603050405020304" pitchFamily="18" charset="0"/>
                <a:cs typeface="Times New Roman" panose="02020603050405020304" pitchFamily="18" charset="0"/>
              </a:rPr>
              <a:t>RNAP III</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transcribes </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tRNA</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Messenger RNA requires extensive </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modification</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before being translated into protein (maturing of RNA).</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Promoters are more complex but also have a </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consensus sequence</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similar to that in prokaryotes. This is called the </a:t>
            </a:r>
            <a:r>
              <a:rPr lang="en-US" sz="2400" b="1" kern="0" dirty="0">
                <a:solidFill>
                  <a:srgbClr val="FF6700"/>
                </a:solidFill>
                <a:effectLst/>
                <a:latin typeface="Times New Roman" panose="02020603050405020304" pitchFamily="18" charset="0"/>
                <a:ea typeface="Times New Roman" panose="02020603050405020304" pitchFamily="18" charset="0"/>
                <a:cs typeface="Times New Roman" panose="02020603050405020304" pitchFamily="18" charset="0"/>
              </a:rPr>
              <a:t>TATA box </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and is located about </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-30 nucleotides</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upstream of the transcriptional start site.</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RNA polymerase needs the help of </a:t>
            </a:r>
            <a:r>
              <a:rPr lang="en-US" sz="2400" b="1" kern="0" dirty="0">
                <a:solidFill>
                  <a:srgbClr val="FF6700"/>
                </a:solidFill>
                <a:effectLst/>
                <a:latin typeface="Times New Roman" panose="02020603050405020304" pitchFamily="18" charset="0"/>
                <a:ea typeface="Times New Roman" panose="02020603050405020304" pitchFamily="18" charset="0"/>
                <a:cs typeface="Times New Roman" panose="02020603050405020304" pitchFamily="18" charset="0"/>
              </a:rPr>
              <a:t>transcription factors</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to bind to DNA and start transcribing. Instead of a simple sigma factor, several </a:t>
            </a:r>
            <a:r>
              <a:rPr lang="en-US" sz="2400" b="1"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transcription factors (TFs)</a:t>
            </a:r>
            <a:r>
              <a:rPr lang="en-US" sz="2400" kern="0" dirty="0">
                <a:solidFill>
                  <a:srgbClr val="000838"/>
                </a:solidFill>
                <a:effectLst/>
                <a:latin typeface="Times New Roman" panose="02020603050405020304" pitchFamily="18" charset="0"/>
                <a:ea typeface="Times New Roman" panose="02020603050405020304" pitchFamily="18" charset="0"/>
                <a:cs typeface="Times New Roman" panose="02020603050405020304" pitchFamily="18" charset="0"/>
              </a:rPr>
              <a:t> bind to the promoter to recruit RNA Polymerase II</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148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fference Between Monocistronic and Polycistronic mRNA - Pediaa.Com | Rna  splicing, Plant science, Prokaryotes">
            <a:extLst>
              <a:ext uri="{FF2B5EF4-FFF2-40B4-BE49-F238E27FC236}">
                <a16:creationId xmlns:a16="http://schemas.microsoft.com/office/drawing/2014/main" id="{43A74A70-86D5-A141-E736-D7751226F9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9254" y="441434"/>
            <a:ext cx="9175531" cy="5975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270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4E121C-FA2B-7E48-B53B-91955CC720B6}"/>
              </a:ext>
            </a:extLst>
          </p:cNvPr>
          <p:cNvSpPr txBox="1"/>
          <p:nvPr/>
        </p:nvSpPr>
        <p:spPr>
          <a:xfrm>
            <a:off x="819807" y="646387"/>
            <a:ext cx="9758856" cy="5693866"/>
          </a:xfrm>
          <a:prstGeom prst="rect">
            <a:avLst/>
          </a:prstGeom>
          <a:noFill/>
        </p:spPr>
        <p:txBody>
          <a:bodyPr wrap="square">
            <a:spAutoFit/>
          </a:bodyPr>
          <a:lstStyle/>
          <a:p>
            <a:pPr algn="just"/>
            <a:r>
              <a:rPr lang="en-US" sz="2800" b="0" i="0" dirty="0">
                <a:solidFill>
                  <a:srgbClr val="FF0000"/>
                </a:solidFill>
                <a:effectLst/>
                <a:latin typeface="Times New Roman" panose="02020603050405020304" pitchFamily="18" charset="0"/>
                <a:cs typeface="Times New Roman" panose="02020603050405020304" pitchFamily="18" charset="0"/>
              </a:rPr>
              <a:t>Post transcriptional modification</a:t>
            </a:r>
          </a:p>
          <a:p>
            <a:pPr algn="just"/>
            <a:r>
              <a:rPr lang="en-US" sz="2800" b="0" i="0" dirty="0">
                <a:effectLst/>
                <a:latin typeface="Times New Roman" panose="02020603050405020304" pitchFamily="18" charset="0"/>
                <a:cs typeface="Times New Roman" panose="02020603050405020304" pitchFamily="18" charset="0"/>
              </a:rPr>
              <a:t>Post transcriptional modification, or </a:t>
            </a:r>
            <a:r>
              <a:rPr lang="en-US" sz="2800" b="0" i="0" dirty="0">
                <a:solidFill>
                  <a:srgbClr val="FF0000"/>
                </a:solidFill>
                <a:effectLst/>
                <a:latin typeface="Times New Roman" panose="02020603050405020304" pitchFamily="18" charset="0"/>
                <a:cs typeface="Times New Roman" panose="02020603050405020304" pitchFamily="18" charset="0"/>
              </a:rPr>
              <a:t>co-transcriptional modification</a:t>
            </a:r>
            <a:r>
              <a:rPr lang="en-US" sz="2800" b="0" i="0" dirty="0">
                <a:effectLst/>
                <a:latin typeface="Times New Roman" panose="02020603050405020304" pitchFamily="18" charset="0"/>
                <a:cs typeface="Times New Roman" panose="02020603050405020304" pitchFamily="18" charset="0"/>
              </a:rPr>
              <a:t>, is a series of biological processes common to most eukaryotic cells in which, following transcription from a gene, </a:t>
            </a:r>
            <a:r>
              <a:rPr lang="en-US" sz="2800" b="0" i="0" dirty="0">
                <a:solidFill>
                  <a:srgbClr val="7030A0"/>
                </a:solidFill>
                <a:effectLst/>
                <a:latin typeface="Times New Roman" panose="02020603050405020304" pitchFamily="18" charset="0"/>
                <a:cs typeface="Times New Roman" panose="02020603050405020304" pitchFamily="18" charset="0"/>
              </a:rPr>
              <a:t>the primary RNA transcript</a:t>
            </a:r>
            <a:r>
              <a:rPr lang="en-US" sz="2800" b="0" i="0" dirty="0">
                <a:effectLst/>
                <a:latin typeface="Times New Roman" panose="02020603050405020304" pitchFamily="18" charset="0"/>
                <a:cs typeface="Times New Roman" panose="02020603050405020304" pitchFamily="18" charset="0"/>
              </a:rPr>
              <a:t> is chemically altered to produce </a:t>
            </a:r>
            <a:r>
              <a:rPr lang="en-US" sz="2800" b="0" i="0" dirty="0">
                <a:solidFill>
                  <a:srgbClr val="C00000"/>
                </a:solidFill>
                <a:effectLst/>
                <a:latin typeface="Times New Roman" panose="02020603050405020304" pitchFamily="18" charset="0"/>
                <a:cs typeface="Times New Roman" panose="02020603050405020304" pitchFamily="18" charset="0"/>
              </a:rPr>
              <a:t>mature, functional RNA</a:t>
            </a:r>
            <a:r>
              <a:rPr lang="en-US" sz="2800" b="0" i="0" dirty="0">
                <a:effectLst/>
                <a:latin typeface="Times New Roman" panose="02020603050405020304" pitchFamily="18" charset="0"/>
                <a:cs typeface="Times New Roman" panose="02020603050405020304" pitchFamily="18" charset="0"/>
              </a:rPr>
              <a:t>. </a:t>
            </a:r>
          </a:p>
          <a:p>
            <a:pPr algn="just"/>
            <a:r>
              <a:rPr lang="en-US" sz="2800" b="0" i="0" dirty="0">
                <a:effectLst/>
                <a:latin typeface="Times New Roman" panose="02020603050405020304" pitchFamily="18" charset="0"/>
                <a:cs typeface="Times New Roman" panose="02020603050405020304" pitchFamily="18" charset="0"/>
              </a:rPr>
              <a:t>There are many types of post-transcriptional modifications achieved through diverse classes of molecular machinery. </a:t>
            </a:r>
          </a:p>
          <a:p>
            <a:pPr algn="just"/>
            <a:r>
              <a:rPr lang="en-US" sz="2800" b="0" i="0" dirty="0">
                <a:effectLst/>
                <a:latin typeface="Times New Roman" panose="02020603050405020304" pitchFamily="18" charset="0"/>
                <a:cs typeface="Times New Roman" panose="02020603050405020304" pitchFamily="18" charset="0"/>
              </a:rPr>
              <a:t>One example is the conversion of a </a:t>
            </a:r>
            <a:r>
              <a:rPr lang="en-US" sz="2800" b="0" i="0" dirty="0">
                <a:solidFill>
                  <a:srgbClr val="C00000"/>
                </a:solidFill>
                <a:effectLst/>
                <a:latin typeface="Times New Roman" panose="02020603050405020304" pitchFamily="18" charset="0"/>
                <a:cs typeface="Times New Roman" panose="02020603050405020304" pitchFamily="18" charset="0"/>
              </a:rPr>
              <a:t>precursor messenger RNA transcript </a:t>
            </a:r>
            <a:r>
              <a:rPr lang="en-US" sz="2800" b="0" i="0" dirty="0">
                <a:effectLst/>
                <a:latin typeface="Times New Roman" panose="02020603050405020304" pitchFamily="18" charset="0"/>
                <a:cs typeface="Times New Roman" panose="02020603050405020304" pitchFamily="18" charset="0"/>
              </a:rPr>
              <a:t>into a mature messenger RNA that can then be translated into protein. This process involves three major steps that drastically alter the chemical structure of the RNA molecule: </a:t>
            </a:r>
            <a:r>
              <a:rPr lang="en-US" sz="2800" b="0" i="0" dirty="0">
                <a:solidFill>
                  <a:srgbClr val="FF0000"/>
                </a:solidFill>
                <a:effectLst/>
                <a:latin typeface="Times New Roman" panose="02020603050405020304" pitchFamily="18" charset="0"/>
                <a:cs typeface="Times New Roman" panose="02020603050405020304" pitchFamily="18" charset="0"/>
              </a:rPr>
              <a:t>capping</a:t>
            </a:r>
            <a:r>
              <a:rPr lang="en-US" sz="2800" b="0" i="0" dirty="0">
                <a:effectLst/>
                <a:latin typeface="Times New Roman" panose="02020603050405020304" pitchFamily="18" charset="0"/>
                <a:cs typeface="Times New Roman" panose="02020603050405020304" pitchFamily="18" charset="0"/>
              </a:rPr>
              <a:t> , </a:t>
            </a:r>
            <a:r>
              <a:rPr lang="en-US" sz="2800" b="0" i="0" dirty="0">
                <a:solidFill>
                  <a:srgbClr val="0070C0"/>
                </a:solidFill>
                <a:effectLst/>
                <a:latin typeface="Times New Roman" panose="02020603050405020304" pitchFamily="18" charset="0"/>
                <a:cs typeface="Times New Roman" panose="02020603050405020304" pitchFamily="18" charset="0"/>
              </a:rPr>
              <a:t>tailing</a:t>
            </a:r>
            <a:r>
              <a:rPr lang="en-US" sz="2800" b="0" i="0" dirty="0">
                <a:effectLst/>
                <a:latin typeface="Times New Roman" panose="02020603050405020304" pitchFamily="18" charset="0"/>
                <a:cs typeface="Times New Roman" panose="02020603050405020304" pitchFamily="18" charset="0"/>
              </a:rPr>
              <a:t> , and </a:t>
            </a:r>
            <a:r>
              <a:rPr lang="en-US" sz="2800" b="0" i="0" dirty="0">
                <a:solidFill>
                  <a:srgbClr val="FF0000"/>
                </a:solidFill>
                <a:effectLst/>
                <a:latin typeface="Times New Roman" panose="02020603050405020304" pitchFamily="18" charset="0"/>
                <a:cs typeface="Times New Roman" panose="02020603050405020304" pitchFamily="18" charset="0"/>
              </a:rPr>
              <a:t>RNA splicing</a:t>
            </a:r>
            <a:r>
              <a:rPr lang="en-US" sz="2800" b="0" i="0" dirty="0">
                <a:effectLst/>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455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5ED33D-66D3-3243-2FD7-926D822A9A03}"/>
              </a:ext>
            </a:extLst>
          </p:cNvPr>
          <p:cNvSpPr txBox="1"/>
          <p:nvPr/>
        </p:nvSpPr>
        <p:spPr>
          <a:xfrm>
            <a:off x="756745" y="961697"/>
            <a:ext cx="10878208" cy="4832092"/>
          </a:xfrm>
          <a:prstGeom prst="rect">
            <a:avLst/>
          </a:prstGeom>
          <a:noFill/>
        </p:spPr>
        <p:txBody>
          <a:bodyPr wrap="square">
            <a:spAutoFit/>
          </a:bodyPr>
          <a:lstStyle/>
          <a:p>
            <a:pPr algn="just"/>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Specific transcription factors can bind to these promoter-proximal elements to regulate gene transcription. A given gene may have its own combination of these specific transcription-factor binding sites. There are hundreds of transcription factors in a cell, each of which binds specifically to a particular DNA sequence motif. </a:t>
            </a:r>
          </a:p>
          <a:p>
            <a:pPr algn="just"/>
            <a:endParaRPr lang="en-US" sz="2800" dirty="0">
              <a:solidFill>
                <a:srgbClr val="373D3F"/>
              </a:solidFill>
              <a:highlight>
                <a:srgbClr val="FFFFFF"/>
              </a:highlight>
              <a:latin typeface="Times New Roman" panose="02020603050405020304" pitchFamily="18" charset="0"/>
              <a:cs typeface="Times New Roman" panose="02020603050405020304" pitchFamily="18" charset="0"/>
            </a:endParaRPr>
          </a:p>
          <a:p>
            <a:pPr algn="just"/>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When transcription factors bind to the promoter just upstream of the encoded gene, it is referred to as a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cis-acting element, because it is on the same chromosome just next to the gene. </a:t>
            </a:r>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Transcription factors respond to environmental stimuli that cause the proteins to find their binding sites and initiate transcription of the gene that is needed.</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5194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ATA and the CAAT Box, In R (Initiator Region) plus and DPE (Downstream Promoter Element) Containing Promoters">
            <a:extLst>
              <a:ext uri="{FF2B5EF4-FFF2-40B4-BE49-F238E27FC236}">
                <a16:creationId xmlns:a16="http://schemas.microsoft.com/office/drawing/2014/main" id="{57D74A9E-BB56-6A89-9F34-B647CEDBA0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8538" y="346841"/>
            <a:ext cx="8411725" cy="5754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38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A87C7E-2A9A-BD0B-93E2-1659CBAD267C}"/>
              </a:ext>
            </a:extLst>
          </p:cNvPr>
          <p:cNvSpPr txBox="1"/>
          <p:nvPr/>
        </p:nvSpPr>
        <p:spPr>
          <a:xfrm>
            <a:off x="488731" y="819806"/>
            <a:ext cx="10547131" cy="5693866"/>
          </a:xfrm>
          <a:prstGeom prst="rect">
            <a:avLst/>
          </a:prstGeom>
          <a:noFill/>
        </p:spPr>
        <p:txBody>
          <a:bodyPr wrap="square">
            <a:spAutoFit/>
          </a:bodyPr>
          <a:lstStyle/>
          <a:p>
            <a:pPr algn="just"/>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Like prokaryotic cells, the transcription of genes in eukaryotes requires the action of an RNA polymerase to bind to a DNA sequence upstream of a gene in order to initiate transcription of that gene.</a:t>
            </a:r>
          </a:p>
          <a:p>
            <a:pPr algn="just"/>
            <a:endParaRPr lang="en-US" sz="2800" dirty="0">
              <a:solidFill>
                <a:srgbClr val="373D3F"/>
              </a:solidFill>
              <a:highlight>
                <a:srgbClr val="FFFFFF"/>
              </a:highlight>
              <a:latin typeface="Times New Roman" panose="02020603050405020304" pitchFamily="18" charset="0"/>
              <a:cs typeface="Times New Roman" panose="02020603050405020304" pitchFamily="18" charset="0"/>
            </a:endParaRPr>
          </a:p>
          <a:p>
            <a:pPr algn="just"/>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 However, unlike prokaryotic cells, the eukaryotic RNA polymerase requires other proteins, or </a:t>
            </a:r>
            <a:r>
              <a:rPr lang="en-US" sz="2800" b="0" i="0" u="none" strike="noStrike" dirty="0">
                <a:effectLst/>
                <a:highlight>
                  <a:srgbClr val="FFFFFF"/>
                </a:highlight>
                <a:latin typeface="Times New Roman" panose="02020603050405020304" pitchFamily="18" charset="0"/>
                <a:cs typeface="Times New Roman" panose="02020603050405020304" pitchFamily="18" charset="0"/>
                <a:hlinkClick r:id="rId2"/>
              </a:rPr>
              <a:t>transcription factors</a:t>
            </a:r>
            <a:r>
              <a:rPr lang="en-US" sz="2800" b="0" i="0" u="none" strike="noStrike" dirty="0">
                <a:effectLst/>
                <a:highlight>
                  <a:srgbClr val="FFFFFF"/>
                </a:highlight>
                <a:latin typeface="Times New Roman" panose="02020603050405020304" pitchFamily="18" charset="0"/>
                <a:cs typeface="Times New Roman" panose="02020603050405020304" pitchFamily="18" charset="0"/>
              </a:rPr>
              <a:t>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a protein that binds to DNA and regulates gene expression by either promoting or suppressing transcription</a:t>
            </a:r>
            <a:r>
              <a:rPr lang="en-US" sz="2800" b="0" i="0" dirty="0">
                <a:solidFill>
                  <a:srgbClr val="222222"/>
                </a:solidFill>
                <a:effectLst/>
                <a:highlight>
                  <a:srgbClr val="FFFFFF"/>
                </a:highlight>
                <a:latin typeface="Times New Roman" panose="02020603050405020304" pitchFamily="18" charset="0"/>
                <a:cs typeface="Times New Roman" panose="02020603050405020304" pitchFamily="18" charset="0"/>
              </a:rPr>
              <a:t>) </a:t>
            </a:r>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to facilitate transcription initiation.</a:t>
            </a:r>
          </a:p>
          <a:p>
            <a:pPr algn="just"/>
            <a:endParaRPr lang="en-US" sz="2800" dirty="0">
              <a:solidFill>
                <a:srgbClr val="373D3F"/>
              </a:solidFill>
              <a:highlight>
                <a:srgbClr val="FFFFFF"/>
              </a:highlight>
              <a:latin typeface="Times New Roman" panose="02020603050405020304" pitchFamily="18" charset="0"/>
              <a:cs typeface="Times New Roman" panose="02020603050405020304" pitchFamily="18" charset="0"/>
            </a:endParaRPr>
          </a:p>
          <a:p>
            <a:pPr algn="just"/>
            <a:r>
              <a:rPr lang="en-US" sz="2800" b="0" i="0" dirty="0">
                <a:solidFill>
                  <a:srgbClr val="373D3F"/>
                </a:solidFill>
                <a:effectLst/>
                <a:highlight>
                  <a:srgbClr val="FFFFFF"/>
                </a:highlight>
                <a:latin typeface="Source Sans Pro" panose="020B0503030403020204" pitchFamily="34" charset="0"/>
              </a:rPr>
              <a:t> </a:t>
            </a:r>
            <a:r>
              <a:rPr lang="en-US" sz="2800" dirty="0">
                <a:solidFill>
                  <a:srgbClr val="373D3F"/>
                </a:solidFill>
                <a:highlight>
                  <a:srgbClr val="FFFFFF"/>
                </a:highlight>
                <a:latin typeface="Times New Roman" panose="02020603050405020304" pitchFamily="18" charset="0"/>
                <a:cs typeface="Times New Roman" panose="02020603050405020304" pitchFamily="18" charset="0"/>
              </a:rPr>
              <a:t>RNA polymerase by itself cannot initiate transcription in eukaryotic cells without the aid of transcriptional factors .</a:t>
            </a:r>
          </a:p>
          <a:p>
            <a:pPr algn="just"/>
            <a:endParaRPr lang="en-US" sz="2800" dirty="0">
              <a:solidFill>
                <a:srgbClr val="373D3F"/>
              </a:solidFill>
              <a:highlight>
                <a:srgbClr val="FFFFFF"/>
              </a:highlight>
              <a:latin typeface="Times New Roman" panose="02020603050405020304" pitchFamily="18" charset="0"/>
              <a:cs typeface="Times New Roman" panose="02020603050405020304" pitchFamily="18" charset="0"/>
            </a:endParaRPr>
          </a:p>
          <a:p>
            <a:pPr algn="just"/>
            <a:endParaRPr lang="en-US" sz="2800" dirty="0">
              <a:solidFill>
                <a:srgbClr val="373D3F"/>
              </a:solidFill>
              <a:highlight>
                <a:srgbClr val="FFFF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8098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FFDDEA-535B-287A-3753-36B6E9E0B953}"/>
              </a:ext>
            </a:extLst>
          </p:cNvPr>
          <p:cNvSpPr txBox="1"/>
          <p:nvPr/>
        </p:nvSpPr>
        <p:spPr>
          <a:xfrm>
            <a:off x="204953" y="299545"/>
            <a:ext cx="11020096" cy="6555641"/>
          </a:xfrm>
          <a:prstGeom prst="rect">
            <a:avLst/>
          </a:prstGeom>
          <a:noFill/>
        </p:spPr>
        <p:txBody>
          <a:bodyPr wrap="square">
            <a:spAutoFit/>
          </a:bodyPr>
          <a:lstStyle/>
          <a:p>
            <a:pPr algn="just"/>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There are two types of transcription factors that regulate eukaryotic transcription: </a:t>
            </a:r>
          </a:p>
          <a:p>
            <a:pPr algn="just"/>
            <a:endPar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endParaRPr>
          </a:p>
          <a:p>
            <a:pPr algn="just"/>
            <a:r>
              <a:rPr lang="en-US" sz="2800" b="0" i="1" dirty="0">
                <a:solidFill>
                  <a:srgbClr val="FF0000"/>
                </a:solidFill>
                <a:effectLst/>
                <a:highlight>
                  <a:srgbClr val="FFFFFF"/>
                </a:highlight>
                <a:latin typeface="Times New Roman" panose="02020603050405020304" pitchFamily="18" charset="0"/>
                <a:cs typeface="Times New Roman" panose="02020603050405020304" pitchFamily="18" charset="0"/>
              </a:rPr>
              <a:t>General (or basal) transcription factors</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 </a:t>
            </a:r>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bind to the core promoter region to assist the binding of RNA polymerase. </a:t>
            </a:r>
          </a:p>
          <a:p>
            <a:pPr algn="just"/>
            <a:r>
              <a:rPr lang="en-US" sz="2800" dirty="0">
                <a:solidFill>
                  <a:srgbClr val="373D3F"/>
                </a:solidFill>
                <a:highlight>
                  <a:srgbClr val="FFFFFF"/>
                </a:highlight>
                <a:latin typeface="Times New Roman" panose="02020603050405020304" pitchFamily="18" charset="0"/>
                <a:cs typeface="Times New Roman" panose="02020603050405020304" pitchFamily="18" charset="0"/>
              </a:rPr>
              <a:t>. </a:t>
            </a:r>
            <a:r>
              <a:rPr lang="en-US" sz="2800" b="0" i="1" dirty="0">
                <a:solidFill>
                  <a:srgbClr val="FF0000"/>
                </a:solidFill>
                <a:effectLst/>
                <a:highlight>
                  <a:srgbClr val="FFFFFF"/>
                </a:highlight>
                <a:latin typeface="Times New Roman" panose="02020603050405020304" pitchFamily="18" charset="0"/>
                <a:cs typeface="Times New Roman" panose="02020603050405020304" pitchFamily="18" charset="0"/>
              </a:rPr>
              <a:t>Specific transcription factors</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 </a:t>
            </a:r>
            <a:r>
              <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rPr>
              <a:t>bind to various regions outside of the core promoter region and interact with the proteins at the core promoter to enhance or repress the activity of the polymerase.</a:t>
            </a:r>
          </a:p>
          <a:p>
            <a:pPr algn="just"/>
            <a:endParaRPr lang="en-US" sz="2800" b="0" i="0" dirty="0">
              <a:solidFill>
                <a:srgbClr val="373D3F"/>
              </a:solidFill>
              <a:effectLst/>
              <a:highlight>
                <a:srgbClr val="FFFFFF"/>
              </a:highlight>
              <a:latin typeface="Times New Roman" panose="02020603050405020304" pitchFamily="18" charset="0"/>
              <a:cs typeface="Times New Roman" panose="02020603050405020304" pitchFamily="18" charset="0"/>
            </a:endParaRPr>
          </a:p>
          <a:p>
            <a:pPr algn="just"/>
            <a:r>
              <a:rPr lang="en-US" sz="2800" dirty="0">
                <a:solidFill>
                  <a:srgbClr val="373D3F"/>
                </a:solidFill>
                <a:highlight>
                  <a:srgbClr val="FFFFFF"/>
                </a:highlight>
                <a:latin typeface="Times New Roman" panose="02020603050405020304" pitchFamily="18" charset="0"/>
                <a:cs typeface="Times New Roman" panose="02020603050405020304" pitchFamily="18" charset="0"/>
              </a:rPr>
              <a:t>The names of the basal transcription factors begin with “</a:t>
            </a:r>
            <a:r>
              <a:rPr lang="en-US" sz="2800" dirty="0">
                <a:solidFill>
                  <a:srgbClr val="FF0000"/>
                </a:solidFill>
                <a:highlight>
                  <a:srgbClr val="FFFFFF"/>
                </a:highlight>
                <a:latin typeface="Times New Roman" panose="02020603050405020304" pitchFamily="18" charset="0"/>
                <a:cs typeface="Times New Roman" panose="02020603050405020304" pitchFamily="18" charset="0"/>
              </a:rPr>
              <a:t>TFII”</a:t>
            </a:r>
            <a:r>
              <a:rPr lang="en-US" sz="2800" dirty="0">
                <a:solidFill>
                  <a:srgbClr val="373D3F"/>
                </a:solidFill>
                <a:highlight>
                  <a:srgbClr val="FFFFFF"/>
                </a:highlight>
                <a:latin typeface="Times New Roman" panose="02020603050405020304" pitchFamily="18" charset="0"/>
                <a:cs typeface="Times New Roman" panose="02020603050405020304" pitchFamily="18" charset="0"/>
              </a:rPr>
              <a:t> (this is the transcription factor for </a:t>
            </a:r>
            <a:r>
              <a:rPr lang="en-US" sz="2800" dirty="0">
                <a:solidFill>
                  <a:srgbClr val="FF0000"/>
                </a:solidFill>
                <a:highlight>
                  <a:srgbClr val="FFFFFF"/>
                </a:highlight>
                <a:latin typeface="Times New Roman" panose="02020603050405020304" pitchFamily="18" charset="0"/>
                <a:cs typeface="Times New Roman" panose="02020603050405020304" pitchFamily="18" charset="0"/>
              </a:rPr>
              <a:t>RNA polymerase II</a:t>
            </a:r>
            <a:r>
              <a:rPr lang="en-US" sz="2800" dirty="0">
                <a:solidFill>
                  <a:srgbClr val="373D3F"/>
                </a:solidFill>
                <a:highlight>
                  <a:srgbClr val="FFFFFF"/>
                </a:highlight>
                <a:latin typeface="Times New Roman" panose="02020603050405020304" pitchFamily="18" charset="0"/>
                <a:cs typeface="Times New Roman" panose="02020603050405020304" pitchFamily="18" charset="0"/>
              </a:rPr>
              <a:t>) and are specified with the letters A–J. The transcription factors systematically fall into place on the DNA template, with each one further stabilizing the preinitiation complex and contributing to the recruitment of RNA polymerase II.</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993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BA32CB-A036-DC4E-2765-8BB2F352B6AE}"/>
              </a:ext>
            </a:extLst>
          </p:cNvPr>
          <p:cNvSpPr txBox="1"/>
          <p:nvPr/>
        </p:nvSpPr>
        <p:spPr>
          <a:xfrm>
            <a:off x="1100667" y="677334"/>
            <a:ext cx="10024533" cy="2677656"/>
          </a:xfrm>
          <a:prstGeom prst="rect">
            <a:avLst/>
          </a:prstGeom>
          <a:noFill/>
        </p:spPr>
        <p:txBody>
          <a:bodyPr wrap="square">
            <a:spAutoFit/>
          </a:bodyPr>
          <a:lstStyle/>
          <a:p>
            <a:pPr algn="just"/>
            <a:r>
              <a:rPr lang="en-US" sz="2800" b="1" i="0" dirty="0">
                <a:solidFill>
                  <a:srgbClr val="333333"/>
                </a:solidFill>
                <a:effectLst/>
                <a:highlight>
                  <a:srgbClr val="FFFFFF"/>
                </a:highlight>
                <a:latin typeface="Times New Roman" panose="02020603050405020304" pitchFamily="18" charset="0"/>
                <a:cs typeface="Times New Roman" panose="02020603050405020304" pitchFamily="18" charset="0"/>
              </a:rPr>
              <a:t>Turning Genes Off: Transcriptional Repressors</a:t>
            </a:r>
          </a:p>
          <a:p>
            <a:pPr algn="just"/>
            <a:r>
              <a:rPr lang="en-US" sz="2800" b="0" i="0" dirty="0">
                <a:solidFill>
                  <a:srgbClr val="424242"/>
                </a:solidFill>
                <a:effectLst/>
                <a:highlight>
                  <a:srgbClr val="FFFFFF"/>
                </a:highlight>
                <a:latin typeface="Times New Roman" panose="02020603050405020304" pitchFamily="18" charset="0"/>
                <a:cs typeface="Times New Roman" panose="02020603050405020304" pitchFamily="18" charset="0"/>
              </a:rPr>
              <a:t>Like prokaryotic cells, eukaryotic cells also have mechanisms to prevent transcription. Transcriptional repressors can bind to regulatory promoter or enhancer regions and block transcription. Like the transcriptional activators, repressors respond to external stimuli to prevent the binding of activating transcription factors.</a:t>
            </a:r>
          </a:p>
        </p:txBody>
      </p:sp>
    </p:spTree>
    <p:extLst>
      <p:ext uri="{BB962C8B-B14F-4D97-AF65-F5344CB8AC3E}">
        <p14:creationId xmlns:p14="http://schemas.microsoft.com/office/powerpoint/2010/main" val="339205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E4FFD5-D21D-CECC-84A3-FC0D707EC7C4}"/>
              </a:ext>
            </a:extLst>
          </p:cNvPr>
          <p:cNvSpPr txBox="1"/>
          <p:nvPr/>
        </p:nvSpPr>
        <p:spPr>
          <a:xfrm>
            <a:off x="1182413" y="646386"/>
            <a:ext cx="9963807" cy="4832092"/>
          </a:xfrm>
          <a:prstGeom prst="rect">
            <a:avLst/>
          </a:prstGeom>
          <a:noFill/>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Initiation of transcription</a:t>
            </a:r>
          </a:p>
          <a:p>
            <a:pPr algn="just"/>
            <a:r>
              <a:rPr lang="en-US" sz="2800" dirty="0">
                <a:solidFill>
                  <a:srgbClr val="FF0000"/>
                </a:solidFill>
                <a:latin typeface="Times New Roman" panose="02020603050405020304" pitchFamily="18" charset="0"/>
                <a:cs typeface="Times New Roman" panose="02020603050405020304" pitchFamily="18" charset="0"/>
              </a:rPr>
              <a:t>Assembly of the basal transcription apparatus </a:t>
            </a:r>
          </a:p>
          <a:p>
            <a:pPr algn="just"/>
            <a:r>
              <a:rPr lang="en-US" sz="2800" dirty="0">
                <a:latin typeface="Times New Roman" panose="02020603050405020304" pitchFamily="18" charset="0"/>
                <a:cs typeface="Times New Roman" panose="02020603050405020304" pitchFamily="18" charset="0"/>
              </a:rPr>
              <a:t>The basic transcriptional machinery that binds to DNA at the start site is called the </a:t>
            </a:r>
            <a:r>
              <a:rPr lang="en-US" sz="2800" dirty="0">
                <a:solidFill>
                  <a:srgbClr val="7030A0"/>
                </a:solidFill>
                <a:latin typeface="Times New Roman" panose="02020603050405020304" pitchFamily="18" charset="0"/>
                <a:cs typeface="Times New Roman" panose="02020603050405020304" pitchFamily="18" charset="0"/>
              </a:rPr>
              <a:t>basal transcription apparatus </a:t>
            </a:r>
            <a:r>
              <a:rPr lang="en-US" sz="2800" dirty="0">
                <a:latin typeface="Times New Roman" panose="02020603050405020304" pitchFamily="18" charset="0"/>
                <a:cs typeface="Times New Roman" panose="02020603050405020304" pitchFamily="18" charset="0"/>
              </a:rPr>
              <a:t>and is required to initiate minimal levels of transcription. It consists of RNA polymerase, a series of general transcription factors, and a complex of proteins known as the </a:t>
            </a:r>
            <a:r>
              <a:rPr lang="en-US" sz="2800" dirty="0">
                <a:solidFill>
                  <a:srgbClr val="FF0000"/>
                </a:solidFill>
                <a:latin typeface="Times New Roman" panose="02020603050405020304" pitchFamily="18" charset="0"/>
                <a:cs typeface="Times New Roman" panose="02020603050405020304" pitchFamily="18" charset="0"/>
              </a:rPr>
              <a:t>mediator.</a:t>
            </a:r>
          </a:p>
          <a:p>
            <a:pPr algn="just"/>
            <a:r>
              <a:rPr lang="en-US" sz="2800" dirty="0">
                <a:latin typeface="Times New Roman" panose="02020603050405020304" pitchFamily="18" charset="0"/>
                <a:cs typeface="Times New Roman" panose="02020603050405020304" pitchFamily="18" charset="0"/>
              </a:rPr>
              <a:t>The general transcription factors include TFIIA, TFIIB, TFIID, TFIIE, TFIIF, and TFIIH, in which TFII stands for transcription factor for RNA polymerase II and the letter designates the individual factor.</a:t>
            </a:r>
          </a:p>
        </p:txBody>
      </p:sp>
    </p:spTree>
    <p:extLst>
      <p:ext uri="{BB962C8B-B14F-4D97-AF65-F5344CB8AC3E}">
        <p14:creationId xmlns:p14="http://schemas.microsoft.com/office/powerpoint/2010/main" val="1632302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8AE3A6-1571-93D1-2CBF-C6C099FE2EB1}"/>
              </a:ext>
            </a:extLst>
          </p:cNvPr>
          <p:cNvSpPr txBox="1"/>
          <p:nvPr/>
        </p:nvSpPr>
        <p:spPr>
          <a:xfrm>
            <a:off x="725215" y="425669"/>
            <a:ext cx="10767848" cy="5262979"/>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TFIID binds to the TATA box and positions the active site of RNA polymerase II so that it begins transcription at the correct place. </a:t>
            </a:r>
            <a:r>
              <a:rPr lang="en-US" sz="2800" dirty="0">
                <a:solidFill>
                  <a:srgbClr val="FF0000"/>
                </a:solidFill>
                <a:latin typeface="Times New Roman" panose="02020603050405020304" pitchFamily="18" charset="0"/>
                <a:cs typeface="Times New Roman" panose="02020603050405020304" pitchFamily="18" charset="0"/>
              </a:rPr>
              <a:t>TFIID</a:t>
            </a:r>
            <a:r>
              <a:rPr lang="en-US" sz="2800" dirty="0">
                <a:latin typeface="Times New Roman" panose="02020603050405020304" pitchFamily="18" charset="0"/>
                <a:cs typeface="Times New Roman" panose="02020603050405020304" pitchFamily="18" charset="0"/>
              </a:rPr>
              <a:t> consists of at least </a:t>
            </a:r>
            <a:r>
              <a:rPr lang="en-US" sz="2800" dirty="0">
                <a:solidFill>
                  <a:srgbClr val="FF0000"/>
                </a:solidFill>
                <a:latin typeface="Times New Roman" panose="02020603050405020304" pitchFamily="18" charset="0"/>
                <a:cs typeface="Times New Roman" panose="02020603050405020304" pitchFamily="18" charset="0"/>
              </a:rPr>
              <a:t>nine polypeptides</a:t>
            </a:r>
            <a:r>
              <a:rPr lang="en-US" sz="2800" dirty="0">
                <a:latin typeface="Times New Roman" panose="02020603050405020304" pitchFamily="18" charset="0"/>
                <a:cs typeface="Times New Roman" panose="02020603050405020304" pitchFamily="18" charset="0"/>
              </a:rPr>
              <a:t>. One of them is the TATA-binding protein (TBP), which recognizes and binds to the TATA box on the DNA template.</a:t>
            </a:r>
          </a:p>
          <a:p>
            <a:pPr algn="just"/>
            <a:r>
              <a:rPr lang="en-US" sz="2800" dirty="0">
                <a:latin typeface="Times New Roman" panose="02020603050405020304" pitchFamily="18" charset="0"/>
                <a:cs typeface="Times New Roman" panose="02020603050405020304" pitchFamily="18" charset="0"/>
              </a:rPr>
              <a:t>Other proteins, called </a:t>
            </a:r>
            <a:r>
              <a:rPr lang="en-US" sz="2800" dirty="0">
                <a:solidFill>
                  <a:srgbClr val="FF0000"/>
                </a:solidFill>
                <a:latin typeface="Times New Roman" panose="02020603050405020304" pitchFamily="18" charset="0"/>
                <a:cs typeface="Times New Roman" panose="02020603050405020304" pitchFamily="18" charset="0"/>
              </a:rPr>
              <a:t>TBP-associated factors (TAFs) </a:t>
            </a:r>
            <a:r>
              <a:rPr lang="en-US" sz="2800" dirty="0">
                <a:latin typeface="Times New Roman" panose="02020603050405020304" pitchFamily="18" charset="0"/>
                <a:cs typeface="Times New Roman" panose="02020603050405020304" pitchFamily="18" charset="0"/>
              </a:rPr>
              <a:t>combine with TBP to form the complete TFIID transcription factor. The large holoenzyme consisting of RNA polymerase, additional transcription factors, and the mediator are thought to preassemble and bind as a unit to TFIID. The other transcription factors provide additional functions: </a:t>
            </a:r>
            <a:r>
              <a:rPr lang="en-US" sz="2800" dirty="0">
                <a:solidFill>
                  <a:srgbClr val="FF0000"/>
                </a:solidFill>
                <a:latin typeface="Times New Roman" panose="02020603050405020304" pitchFamily="18" charset="0"/>
                <a:cs typeface="Times New Roman" panose="02020603050405020304" pitchFamily="18" charset="0"/>
              </a:rPr>
              <a:t>TFIIA</a:t>
            </a:r>
            <a:r>
              <a:rPr lang="en-US" sz="2800" dirty="0">
                <a:latin typeface="Times New Roman" panose="02020603050405020304" pitchFamily="18" charset="0"/>
                <a:cs typeface="Times New Roman" panose="02020603050405020304" pitchFamily="18" charset="0"/>
              </a:rPr>
              <a:t> </a:t>
            </a:r>
            <a:r>
              <a:rPr lang="en-US" sz="2800" dirty="0">
                <a:solidFill>
                  <a:srgbClr val="7030A0"/>
                </a:solidFill>
                <a:latin typeface="Times New Roman" panose="02020603050405020304" pitchFamily="18" charset="0"/>
                <a:cs typeface="Times New Roman" panose="02020603050405020304" pitchFamily="18" charset="0"/>
              </a:rPr>
              <a:t>helps to stabilize the interaction between TBP and DNA</a:t>
            </a: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TFIIB</a:t>
            </a:r>
            <a:r>
              <a:rPr lang="en-US" sz="2800" dirty="0">
                <a:latin typeface="Times New Roman" panose="02020603050405020304" pitchFamily="18" charset="0"/>
                <a:cs typeface="Times New Roman" panose="02020603050405020304" pitchFamily="18" charset="0"/>
              </a:rPr>
              <a:t> plays a role in the </a:t>
            </a:r>
            <a:r>
              <a:rPr lang="en-US" sz="2800" dirty="0">
                <a:solidFill>
                  <a:srgbClr val="FF0000"/>
                </a:solidFill>
                <a:latin typeface="Times New Roman" panose="02020603050405020304" pitchFamily="18" charset="0"/>
                <a:cs typeface="Times New Roman" panose="02020603050405020304" pitchFamily="18" charset="0"/>
              </a:rPr>
              <a:t>selection of the start site</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64484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1818</Words>
  <Application>Microsoft Office PowerPoint</Application>
  <PresentationFormat>Widescreen</PresentationFormat>
  <Paragraphs>71</Paragraphs>
  <Slides>23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Calibri Light</vt:lpstr>
      <vt:lpstr>Söhne</vt:lpstr>
      <vt:lpstr>Source Sans Pro</vt:lpstr>
      <vt:lpstr>Symbol</vt:lpstr>
      <vt:lpstr>Times New Roman</vt:lpstr>
      <vt:lpstr>Tinos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Computer</dc:creator>
  <cp:lastModifiedBy>Ram Computer</cp:lastModifiedBy>
  <cp:revision>6</cp:revision>
  <dcterms:created xsi:type="dcterms:W3CDTF">2024-04-11T16:28:18Z</dcterms:created>
  <dcterms:modified xsi:type="dcterms:W3CDTF">2024-04-28T21:52:17Z</dcterms:modified>
</cp:coreProperties>
</file>