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1" r:id="rId16"/>
    <p:sldId id="270"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61" d="100"/>
          <a:sy n="61" d="100"/>
        </p:scale>
        <p:origin x="10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B7AE-36C8-B368-45A4-3EB31C737A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1DBC88-AAD1-CC10-534C-93FA357F7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779C6E-F918-3BAA-A023-561D45EC8562}"/>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5" name="Footer Placeholder 4">
            <a:extLst>
              <a:ext uri="{FF2B5EF4-FFF2-40B4-BE49-F238E27FC236}">
                <a16:creationId xmlns:a16="http://schemas.microsoft.com/office/drawing/2014/main" id="{ABF25392-1915-EF77-FAC0-94F644967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F04AA-8651-0F14-B5D7-650828102FF0}"/>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3297444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EB9A-5FDB-4AF5-16C8-0266FBBD25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CC11AE-5B79-09D3-88BA-AAE199C47B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6BC081-E6D8-D570-6B92-C96854B773BB}"/>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5" name="Footer Placeholder 4">
            <a:extLst>
              <a:ext uri="{FF2B5EF4-FFF2-40B4-BE49-F238E27FC236}">
                <a16:creationId xmlns:a16="http://schemas.microsoft.com/office/drawing/2014/main" id="{38815EF7-4774-DECA-5A9C-04371ABEE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8081C-327B-4E19-4A39-B68BE32C12F6}"/>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2241469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BB528E-0DAE-E939-51ED-C995BF25B8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6D0029-EBF2-0039-74A3-9C822B635E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E1749-DF2E-792B-3661-91B4B197EC1D}"/>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5" name="Footer Placeholder 4">
            <a:extLst>
              <a:ext uri="{FF2B5EF4-FFF2-40B4-BE49-F238E27FC236}">
                <a16:creationId xmlns:a16="http://schemas.microsoft.com/office/drawing/2014/main" id="{C7BF5C9C-15A8-7AD7-AEB0-BF18656FA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49EEF-2EFD-CFDB-1205-CF546D876EE8}"/>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283466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F0A7B-DF4D-C2AA-E4A4-6E359D50D1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5150CA-C13D-7740-7FAD-10E4FC2A0F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DBF21-EF52-EDB7-3503-9CCAD81F9ADB}"/>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5" name="Footer Placeholder 4">
            <a:extLst>
              <a:ext uri="{FF2B5EF4-FFF2-40B4-BE49-F238E27FC236}">
                <a16:creationId xmlns:a16="http://schemas.microsoft.com/office/drawing/2014/main" id="{3EA07AEA-A8A7-D733-C8F2-9A4AB9115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4310D1-A392-63D5-4A01-AD9CDA5B4542}"/>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12232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4F4EB-7E13-0CA4-D3B5-9302AA12A0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96D7DF-77FE-DF9D-CB05-0AC0AC6BBB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D95CEB-97DE-1476-762F-C12E0983F495}"/>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5" name="Footer Placeholder 4">
            <a:extLst>
              <a:ext uri="{FF2B5EF4-FFF2-40B4-BE49-F238E27FC236}">
                <a16:creationId xmlns:a16="http://schemas.microsoft.com/office/drawing/2014/main" id="{AFD4162A-09F3-9DBE-7D55-8CBC39C8F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522420-5CEB-D9E3-5231-7CA51B7E7185}"/>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307827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152B4-82E0-96ED-6DCB-81BA2C2FAE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47F2B-5E4B-F04B-4DA8-F999D5746B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CDE1F8-9311-2CBB-6AA2-6F43984C39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2A6CA8-1437-91C6-1908-A138E992A237}"/>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6" name="Footer Placeholder 5">
            <a:extLst>
              <a:ext uri="{FF2B5EF4-FFF2-40B4-BE49-F238E27FC236}">
                <a16:creationId xmlns:a16="http://schemas.microsoft.com/office/drawing/2014/main" id="{CB09A90E-1BEB-7611-7308-EE824EBF63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FCCC5-55AE-9D2E-17DC-325ECE8B876D}"/>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271062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EED00-1875-5F55-67E5-A3D8556B96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032D80-A7CE-D8A2-0CBF-751140F63E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C2581E-9573-4E9E-25D6-9621223FF7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67E15F-4DEB-0501-0EA1-B06F25939F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1CE431-C380-B0EE-7BF7-0E2F585B13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70BFFB-EC0E-5F73-EB80-DBB28FE3F4A5}"/>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8" name="Footer Placeholder 7">
            <a:extLst>
              <a:ext uri="{FF2B5EF4-FFF2-40B4-BE49-F238E27FC236}">
                <a16:creationId xmlns:a16="http://schemas.microsoft.com/office/drawing/2014/main" id="{A7BC65B4-E54E-220A-2F47-77AF3508A4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14290E-71B6-FE2C-BD93-1B712E1F46DB}"/>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339806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4443E-4498-4A87-2559-B93A1BDA53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0A141-0321-39B4-B8BD-A2BF7C807E56}"/>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4" name="Footer Placeholder 3">
            <a:extLst>
              <a:ext uri="{FF2B5EF4-FFF2-40B4-BE49-F238E27FC236}">
                <a16:creationId xmlns:a16="http://schemas.microsoft.com/office/drawing/2014/main" id="{3D1F08A4-3FB4-F3E6-5553-F3F24814BA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28DAD8-A551-A693-4514-1186807FF3F6}"/>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108188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60E3BA-FFCF-43D6-AFF8-224E4EF49D87}"/>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3" name="Footer Placeholder 2">
            <a:extLst>
              <a:ext uri="{FF2B5EF4-FFF2-40B4-BE49-F238E27FC236}">
                <a16:creationId xmlns:a16="http://schemas.microsoft.com/office/drawing/2014/main" id="{E70124EF-EBA1-2FAB-C4A0-BC1D01DD18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72B0FE-A100-D18F-1F42-DD87DCE848E6}"/>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220767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69A52-32DF-1E2A-4A61-4501DFC0B8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E362F0-84BD-86CD-20F5-4C7851451A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CA3A1A-5B26-2AC1-EEAE-70D7C967D6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3AD07-397B-5F25-C27F-DAB53B394B10}"/>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6" name="Footer Placeholder 5">
            <a:extLst>
              <a:ext uri="{FF2B5EF4-FFF2-40B4-BE49-F238E27FC236}">
                <a16:creationId xmlns:a16="http://schemas.microsoft.com/office/drawing/2014/main" id="{781DFD06-AA86-F67D-25E5-296265241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44D6D-91CB-8F3E-6851-242D02BE1D84}"/>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415575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6962-1AB5-EDAA-02FB-CEAF702F5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24E2F-5289-CE60-E572-275C83ABA1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8EE471-130C-BAF1-D1CC-CBAAA6BC7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145C50-DE9F-08BC-2279-A0410EB8B832}"/>
              </a:ext>
            </a:extLst>
          </p:cNvPr>
          <p:cNvSpPr>
            <a:spLocks noGrp="1"/>
          </p:cNvSpPr>
          <p:nvPr>
            <p:ph type="dt" sz="half" idx="10"/>
          </p:nvPr>
        </p:nvSpPr>
        <p:spPr/>
        <p:txBody>
          <a:bodyPr/>
          <a:lstStyle/>
          <a:p>
            <a:fld id="{71AEFDB6-D291-40F8-B9FC-0CDAD0D9C150}" type="datetimeFigureOut">
              <a:rPr lang="en-US" smtClean="0"/>
              <a:t>5/6/2024</a:t>
            </a:fld>
            <a:endParaRPr lang="en-US"/>
          </a:p>
        </p:txBody>
      </p:sp>
      <p:sp>
        <p:nvSpPr>
          <p:cNvPr id="6" name="Footer Placeholder 5">
            <a:extLst>
              <a:ext uri="{FF2B5EF4-FFF2-40B4-BE49-F238E27FC236}">
                <a16:creationId xmlns:a16="http://schemas.microsoft.com/office/drawing/2014/main" id="{685D516E-1AFC-6456-14E5-DCB1A4AD8D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52D4F9-0393-7F83-FAD0-8FF4712B5FC9}"/>
              </a:ext>
            </a:extLst>
          </p:cNvPr>
          <p:cNvSpPr>
            <a:spLocks noGrp="1"/>
          </p:cNvSpPr>
          <p:nvPr>
            <p:ph type="sldNum" sz="quarter" idx="12"/>
          </p:nvPr>
        </p:nvSpPr>
        <p:spPr/>
        <p:txBody>
          <a:bodyPr/>
          <a:lstStyle/>
          <a:p>
            <a:fld id="{211AB52A-765F-46CF-9871-1971BC650045}" type="slidenum">
              <a:rPr lang="en-US" smtClean="0"/>
              <a:t>‹#›</a:t>
            </a:fld>
            <a:endParaRPr lang="en-US"/>
          </a:p>
        </p:txBody>
      </p:sp>
    </p:spTree>
    <p:extLst>
      <p:ext uri="{BB962C8B-B14F-4D97-AF65-F5344CB8AC3E}">
        <p14:creationId xmlns:p14="http://schemas.microsoft.com/office/powerpoint/2010/main" val="353332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4B76DF-A9D8-2A47-6963-417F9B1E2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8F21B6-BFB4-4AB1-CF9F-5C1F6AF0FF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D6DA7-335D-91CA-76F2-CD663A0934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EFDB6-D291-40F8-B9FC-0CDAD0D9C150}" type="datetimeFigureOut">
              <a:rPr lang="en-US" smtClean="0"/>
              <a:t>5/6/2024</a:t>
            </a:fld>
            <a:endParaRPr lang="en-US"/>
          </a:p>
        </p:txBody>
      </p:sp>
      <p:sp>
        <p:nvSpPr>
          <p:cNvPr id="5" name="Footer Placeholder 4">
            <a:extLst>
              <a:ext uri="{FF2B5EF4-FFF2-40B4-BE49-F238E27FC236}">
                <a16:creationId xmlns:a16="http://schemas.microsoft.com/office/drawing/2014/main" id="{96AB53E6-9847-3622-D867-9A71890726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169C94-54E2-098C-5024-8E50894875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AB52A-765F-46CF-9871-1971BC650045}" type="slidenum">
              <a:rPr lang="en-US" smtClean="0"/>
              <a:t>‹#›</a:t>
            </a:fld>
            <a:endParaRPr lang="en-US"/>
          </a:p>
        </p:txBody>
      </p:sp>
    </p:spTree>
    <p:extLst>
      <p:ext uri="{BB962C8B-B14F-4D97-AF65-F5344CB8AC3E}">
        <p14:creationId xmlns:p14="http://schemas.microsoft.com/office/powerpoint/2010/main" val="310019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genomics.com/16s-18s-its-amplicon-sequencing.htm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856A7F-F83E-C051-F6A4-6DA554ECE7AE}"/>
              </a:ext>
            </a:extLst>
          </p:cNvPr>
          <p:cNvSpPr txBox="1"/>
          <p:nvPr/>
        </p:nvSpPr>
        <p:spPr>
          <a:xfrm>
            <a:off x="599091" y="819807"/>
            <a:ext cx="9758854" cy="4401205"/>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The Structure of Messenger </a:t>
            </a:r>
          </a:p>
          <a:p>
            <a:pPr algn="just"/>
            <a:r>
              <a:rPr lang="en-US" sz="2800" dirty="0">
                <a:latin typeface="Times New Roman" panose="02020603050405020304" pitchFamily="18" charset="0"/>
                <a:cs typeface="Times New Roman" panose="02020603050405020304" pitchFamily="18" charset="0"/>
              </a:rPr>
              <a:t>RNA Messenger RNA functions as the template for protein synthesis; it carries genetic information from DNA to a ribosome and helps to assemble amino acids in their correct order. Each amino acid in a protein is specified by a set of three nucleotides in the mRNA, called a codon. Both prokaryotic and eukaryotic mRNAs contain three primary regions .The </a:t>
            </a:r>
            <a:r>
              <a:rPr lang="en-US" sz="2800" dirty="0">
                <a:solidFill>
                  <a:srgbClr val="FF0000"/>
                </a:solidFill>
                <a:latin typeface="Times New Roman" panose="02020603050405020304" pitchFamily="18" charset="0"/>
                <a:cs typeface="Times New Roman" panose="02020603050405020304" pitchFamily="18" charset="0"/>
              </a:rPr>
              <a:t>5' untranslated region </a:t>
            </a:r>
            <a:r>
              <a:rPr lang="en-US" sz="2800" dirty="0">
                <a:latin typeface="Times New Roman" panose="02020603050405020304" pitchFamily="18" charset="0"/>
                <a:cs typeface="Times New Roman" panose="02020603050405020304" pitchFamily="18" charset="0"/>
              </a:rPr>
              <a:t>(5' UTR; sometimes call the </a:t>
            </a:r>
            <a:r>
              <a:rPr lang="en-US" sz="2800" dirty="0">
                <a:solidFill>
                  <a:srgbClr val="FF0000"/>
                </a:solidFill>
                <a:latin typeface="Times New Roman" panose="02020603050405020304" pitchFamily="18" charset="0"/>
                <a:cs typeface="Times New Roman" panose="02020603050405020304" pitchFamily="18" charset="0"/>
              </a:rPr>
              <a:t>leader</a:t>
            </a:r>
            <a:r>
              <a:rPr lang="en-US" sz="2800" dirty="0">
                <a:latin typeface="Times New Roman" panose="02020603050405020304" pitchFamily="18" charset="0"/>
                <a:cs typeface="Times New Roman" panose="02020603050405020304" pitchFamily="18" charset="0"/>
              </a:rPr>
              <a:t>) is a sequence of nucleotides at the 5' end of the mRNA that does not code for the amino acid sequence of a protein</a:t>
            </a:r>
          </a:p>
        </p:txBody>
      </p:sp>
    </p:spTree>
    <p:extLst>
      <p:ext uri="{BB962C8B-B14F-4D97-AF65-F5344CB8AC3E}">
        <p14:creationId xmlns:p14="http://schemas.microsoft.com/office/powerpoint/2010/main" val="381621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35C06D-B34D-955C-1E36-0541FE049EC6}"/>
              </a:ext>
            </a:extLst>
          </p:cNvPr>
          <p:cNvSpPr txBox="1"/>
          <p:nvPr/>
        </p:nvSpPr>
        <p:spPr>
          <a:xfrm>
            <a:off x="1008993" y="599091"/>
            <a:ext cx="9538138" cy="6001643"/>
          </a:xfrm>
          <a:prstGeom prst="rect">
            <a:avLst/>
          </a:prstGeom>
          <a:noFill/>
        </p:spPr>
        <p:txBody>
          <a:bodyPr wrap="square">
            <a:spAutoFit/>
          </a:bodyPr>
          <a:lstStyle/>
          <a:p>
            <a:pPr algn="just">
              <a:buFont typeface="+mj-lt"/>
              <a:buAutoNum type="arabicPeriod"/>
            </a:pPr>
            <a:r>
              <a:rPr lang="en-US" sz="2400" b="0" i="0" dirty="0">
                <a:effectLst/>
                <a:latin typeface="Times New Roman" panose="02020603050405020304" pitchFamily="18" charset="0"/>
                <a:cs typeface="Times New Roman" panose="02020603050405020304" pitchFamily="18" charset="0"/>
              </a:rPr>
              <a:t>The acceptor arm – Present at the 3’ end and carries amino acids. It has a terminal sequence of CCA (5’ -&gt; 3’)</a:t>
            </a:r>
          </a:p>
          <a:p>
            <a:pPr algn="just">
              <a:buFont typeface="+mj-lt"/>
              <a:buAutoNum type="arabicPeriod"/>
            </a:pPr>
            <a:r>
              <a:rPr lang="en-US" sz="2400" b="0" i="0" dirty="0">
                <a:effectLst/>
                <a:latin typeface="Times New Roman" panose="02020603050405020304" pitchFamily="18" charset="0"/>
                <a:cs typeface="Times New Roman" panose="02020603050405020304" pitchFamily="18" charset="0"/>
              </a:rPr>
              <a:t>The anticodon loop – It contains a complementary codon(anti codon) for coding a specific amino acid it carries, during the translation process. And attaches to the codon on mRNA</a:t>
            </a:r>
          </a:p>
          <a:p>
            <a:pPr algn="just">
              <a:buFont typeface="+mj-lt"/>
              <a:buAutoNum type="arabicPeriod"/>
            </a:pPr>
            <a:r>
              <a:rPr lang="en-US" sz="2400" b="0" i="0" dirty="0">
                <a:effectLst/>
                <a:latin typeface="Times New Roman" panose="02020603050405020304" pitchFamily="18" charset="0"/>
                <a:cs typeface="Times New Roman" panose="02020603050405020304" pitchFamily="18" charset="0"/>
              </a:rPr>
              <a:t>D loop – Contains dihydrouridine</a:t>
            </a:r>
          </a:p>
          <a:p>
            <a:pPr algn="just">
              <a:buFont typeface="+mj-lt"/>
              <a:buAutoNum type="arabicPeriod"/>
            </a:pPr>
            <a:r>
              <a:rPr lang="en-US" sz="2400" b="0" i="0" dirty="0" err="1">
                <a:effectLst/>
                <a:latin typeface="Times New Roman" panose="02020603050405020304" pitchFamily="18" charset="0"/>
                <a:cs typeface="Times New Roman" panose="02020603050405020304" pitchFamily="18" charset="0"/>
              </a:rPr>
              <a:t>TψC</a:t>
            </a:r>
            <a:r>
              <a:rPr lang="en-US" sz="2400" b="0" i="0" dirty="0">
                <a:effectLst/>
                <a:latin typeface="Times New Roman" panose="02020603050405020304" pitchFamily="18" charset="0"/>
                <a:cs typeface="Times New Roman" panose="02020603050405020304" pitchFamily="18" charset="0"/>
              </a:rPr>
              <a:t> loop – Contains </a:t>
            </a:r>
            <a:r>
              <a:rPr lang="en-US" sz="2400" b="0" i="0" dirty="0" err="1">
                <a:effectLst/>
                <a:latin typeface="Times New Roman" panose="02020603050405020304" pitchFamily="18" charset="0"/>
                <a:cs typeface="Times New Roman" panose="02020603050405020304" pitchFamily="18" charset="0"/>
              </a:rPr>
              <a:t>pseudouridine</a:t>
            </a:r>
            <a:endParaRPr lang="en-US" sz="2400" b="0" i="0" dirty="0">
              <a:effectLst/>
              <a:latin typeface="Times New Roman" panose="02020603050405020304" pitchFamily="18" charset="0"/>
              <a:cs typeface="Times New Roman" panose="02020603050405020304" pitchFamily="18" charset="0"/>
            </a:endParaRPr>
          </a:p>
          <a:p>
            <a:pPr algn="just"/>
            <a:r>
              <a:rPr lang="en-US" sz="2400" b="0" i="0" dirty="0">
                <a:solidFill>
                  <a:srgbClr val="FF0000"/>
                </a:solidFill>
                <a:effectLst/>
                <a:latin typeface="Times New Roman" panose="02020603050405020304" pitchFamily="18" charset="0"/>
                <a:cs typeface="Times New Roman" panose="02020603050405020304" pitchFamily="18" charset="0"/>
              </a:rPr>
              <a:t>A small variable loop </a:t>
            </a:r>
            <a:r>
              <a:rPr lang="en-US" sz="2400" b="0" i="0" dirty="0">
                <a:effectLst/>
                <a:latin typeface="Times New Roman" panose="02020603050405020304" pitchFamily="18" charset="0"/>
                <a:cs typeface="Times New Roman" panose="02020603050405020304" pitchFamily="18" charset="0"/>
              </a:rPr>
              <a:t>exists between the anticodon loop and the T arm.</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Although each tRNA molecule folds into a cloverleaf owing to the complementary paring of bases, the cloverleaf is not the three-dimensional (tertiary) structure of tRNAs found in the cell. The results of X-ray crystallographic studies have shown that the cloverleaf folds upon itself to from an L-shaped structure, as illustrated by the space-filling and ribbon models .Notice that the acceptor stem is at one end of the tertiary structure and the anticodon is at the other end</a:t>
            </a:r>
            <a:r>
              <a:rPr lang="en-US" sz="2400" dirty="0"/>
              <a:t>.</a:t>
            </a:r>
            <a:endParaRPr lang="en-US" sz="24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251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B94E54-4208-A36B-9B17-D3B12F01B30D}"/>
              </a:ext>
            </a:extLst>
          </p:cNvPr>
          <p:cNvPicPr>
            <a:picLocks noChangeAspect="1"/>
          </p:cNvPicPr>
          <p:nvPr/>
        </p:nvPicPr>
        <p:blipFill>
          <a:blip r:embed="rId2"/>
          <a:stretch>
            <a:fillRect/>
          </a:stretch>
        </p:blipFill>
        <p:spPr>
          <a:xfrm>
            <a:off x="29852" y="457200"/>
            <a:ext cx="11810051" cy="5281935"/>
          </a:xfrm>
          <a:prstGeom prst="rect">
            <a:avLst/>
          </a:prstGeom>
        </p:spPr>
      </p:pic>
    </p:spTree>
    <p:extLst>
      <p:ext uri="{BB962C8B-B14F-4D97-AF65-F5344CB8AC3E}">
        <p14:creationId xmlns:p14="http://schemas.microsoft.com/office/powerpoint/2010/main" val="851330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C2E4EA-190B-6B6E-F17D-136103A5D113}"/>
              </a:ext>
            </a:extLst>
          </p:cNvPr>
          <p:cNvSpPr txBox="1"/>
          <p:nvPr/>
        </p:nvSpPr>
        <p:spPr>
          <a:xfrm>
            <a:off x="882869" y="851338"/>
            <a:ext cx="10184524" cy="5218095"/>
          </a:xfrm>
          <a:prstGeom prst="rect">
            <a:avLst/>
          </a:prstGeom>
          <a:noFill/>
        </p:spPr>
        <p:txBody>
          <a:bodyPr wrap="square">
            <a:spAutoFit/>
          </a:bodyPr>
          <a:lstStyle/>
          <a:p>
            <a:pPr marL="0" marR="0" algn="just">
              <a:lnSpc>
                <a:spcPct val="107000"/>
              </a:lnSpc>
              <a:spcBef>
                <a:spcPts val="0"/>
              </a:spcBef>
              <a:spcAft>
                <a:spcPts val="800"/>
              </a:spcAft>
            </a:pP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What is rRNA?</a:t>
            </a:r>
          </a:p>
          <a:p>
            <a:pPr marL="0" marR="0" algn="just">
              <a:lnSpc>
                <a:spcPct val="107000"/>
              </a:lnSpc>
              <a:spcBef>
                <a:spcPts val="0"/>
              </a:spcBef>
              <a:spcAft>
                <a:spcPts val="80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Ribosomal RNA (rRNA) serves as the foundational framework of the ribosome, a vital organelle orchestrating protein synthesis. Unlike messenger RNA (mRNA), which carries genetic instructions for protein assembly, rRNA is a non-coding RNA that facilitates the actual process within the ribosome.</a:t>
            </a:r>
          </a:p>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Derived from ribosomal DNA (rDNA), rRNA collaborates with ribosomal proteins to construct the ribosome’s two main components: the </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large subunit (LSU) and the small subunit (SSU).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Remarkably, despite its non-coding nature, rRNA dominates the cellular RNA landscape, constituting approximately </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80%</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of total RNA.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0903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6248EB-60C5-AF09-5488-423C800D9EF9}"/>
              </a:ext>
            </a:extLst>
          </p:cNvPr>
          <p:cNvSpPr txBox="1"/>
          <p:nvPr/>
        </p:nvSpPr>
        <p:spPr>
          <a:xfrm>
            <a:off x="709448" y="756746"/>
            <a:ext cx="9884980" cy="4031873"/>
          </a:xfrm>
          <a:prstGeom prst="rect">
            <a:avLst/>
          </a:prstGeom>
          <a:noFill/>
        </p:spPr>
        <p:txBody>
          <a:bodyPr wrap="square">
            <a:spAutoFit/>
          </a:bodyPr>
          <a:lstStyle/>
          <a:p>
            <a:pPr algn="just"/>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Comprising approximately 60% rRNA and 40% protein, ribosomes possess distinct sedimentation coefficients, denoting their size and composition. In prokaryotes, the subunits are denoted as 50S (large) and 30S (small), housing three classes of rRNA: </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5S, 23S, and 16S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Conversely, eukaryotic ribosomes are designated as 60S (large) and 40S (small), hosting four classes of rRNA: </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5S, 5.8S, 28S, and 18S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949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BF54A03-0871-0E42-792D-C771088CDAD8}"/>
              </a:ext>
            </a:extLst>
          </p:cNvPr>
          <p:cNvPicPr>
            <a:picLocks noChangeAspect="1"/>
          </p:cNvPicPr>
          <p:nvPr/>
        </p:nvPicPr>
        <p:blipFill>
          <a:blip r:embed="rId2"/>
          <a:stretch>
            <a:fillRect/>
          </a:stretch>
        </p:blipFill>
        <p:spPr>
          <a:xfrm>
            <a:off x="1056291" y="945931"/>
            <a:ext cx="10673254" cy="4871545"/>
          </a:xfrm>
          <a:prstGeom prst="rect">
            <a:avLst/>
          </a:prstGeom>
        </p:spPr>
      </p:pic>
    </p:spTree>
    <p:extLst>
      <p:ext uri="{BB962C8B-B14F-4D97-AF65-F5344CB8AC3E}">
        <p14:creationId xmlns:p14="http://schemas.microsoft.com/office/powerpoint/2010/main" val="158777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are the larger and smaller subunits of ribosomes held together? - Quora">
            <a:extLst>
              <a:ext uri="{FF2B5EF4-FFF2-40B4-BE49-F238E27FC236}">
                <a16:creationId xmlns:a16="http://schemas.microsoft.com/office/drawing/2014/main" id="{D5A50663-AD21-15E6-EB8C-E763238BFE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460" y="299546"/>
            <a:ext cx="9630387" cy="5896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720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69D43D-0A96-4966-1B21-D639295D847C}"/>
              </a:ext>
            </a:extLst>
          </p:cNvPr>
          <p:cNvSpPr txBox="1"/>
          <p:nvPr/>
        </p:nvSpPr>
        <p:spPr>
          <a:xfrm>
            <a:off x="0" y="0"/>
            <a:ext cx="11792607" cy="7720703"/>
          </a:xfrm>
          <a:prstGeom prst="rect">
            <a:avLst/>
          </a:prstGeom>
          <a:noFill/>
        </p:spPr>
        <p:txBody>
          <a:bodyPr wrap="square">
            <a:spAutoFit/>
          </a:bodyPr>
          <a:lstStyle/>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term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16S rRNA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denotes “16S ribosomal ribonucleic acid,” with “S” representing </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Svedberg units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 measure of </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sedimentation rate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16S and 23S regions are commonly employed for microbial colony identification through </a:t>
            </a:r>
            <a:r>
              <a:rPr lang="en-US" sz="2800" u="none" strike="noStrike" dirty="0">
                <a:solidFill>
                  <a:srgbClr val="7BAF2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amplicon sequencing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owing to their notable conservation and some variability. </a:t>
            </a:r>
          </a:p>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They serve as effective markers for discerning genera and species present within microbial populations, facilitating assessments of their relative abundance.</a:t>
            </a:r>
          </a:p>
          <a:p>
            <a:pPr marL="0" marR="0" algn="just">
              <a:lnSpc>
                <a:spcPct val="107000"/>
              </a:lnSpc>
              <a:spcBef>
                <a:spcPts val="0"/>
              </a:spcBef>
              <a:spcAft>
                <a:spcPts val="800"/>
              </a:spcAft>
            </a:pPr>
            <a:r>
              <a:rPr lang="en-US" sz="2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What Does rRNA Do?</a:t>
            </a:r>
          </a:p>
          <a:p>
            <a:pPr marL="0" marR="0" algn="just">
              <a:lnSpc>
                <a:spcPct val="107000"/>
              </a:lnSpc>
              <a:spcBef>
                <a:spcPts val="0"/>
              </a:spcBef>
              <a:spcAft>
                <a:spcPts val="8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Catalyzing Protein Synthesis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rRNA acts as a catalyst for protein synthesis within the ribosome, ensuring the accurate assembly of amino acids into polypeptide chains.</a:t>
            </a:r>
          </a:p>
          <a:p>
            <a:pPr marL="0" marR="0" algn="just">
              <a:lnSpc>
                <a:spcPct val="107000"/>
              </a:lnSpc>
              <a:spcBef>
                <a:spcPts val="0"/>
              </a:spcBef>
              <a:spcAft>
                <a:spcPts val="8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Facilitating Ribosomal Functions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It plays a central role in ribosomal functions, including binding to messenger RNA (mRNA) to initiate translation and recruiting transfer RNA (tRNA) molecules carrying amino acids to the ribosome.</a:t>
            </a:r>
          </a:p>
          <a:p>
            <a:pPr algn="just"/>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16943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C8DE199-B7C0-6A64-1D7F-3C8452458B60}"/>
              </a:ext>
            </a:extLst>
          </p:cNvPr>
          <p:cNvSpPr txBox="1"/>
          <p:nvPr/>
        </p:nvSpPr>
        <p:spPr>
          <a:xfrm>
            <a:off x="520263" y="157655"/>
            <a:ext cx="10484068" cy="7613046"/>
          </a:xfrm>
          <a:prstGeom prst="rect">
            <a:avLst/>
          </a:prstGeom>
          <a:noFill/>
        </p:spPr>
        <p:txBody>
          <a:bodyPr wrap="square">
            <a:spAutoFit/>
          </a:bodyPr>
          <a:lstStyle/>
          <a:p>
            <a:pPr algn="just">
              <a:lnSpc>
                <a:spcPct val="107000"/>
              </a:lnSpc>
              <a:spcAft>
                <a:spcPts val="8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Structural Support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rRNA contributes significantly to the overall structure of the ribosome, accounting for approximately 60% of its weight. Its presence helps shape the ribosome and create specialized sites within it, such as the </a:t>
            </a:r>
            <a:r>
              <a:rPr lang="en-US"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(aminoacyl), P (peptidyl), and E (exit) sites.</a:t>
            </a:r>
          </a:p>
          <a:p>
            <a:pPr marL="0" marR="0" algn="just">
              <a:lnSpc>
                <a:spcPct val="107000"/>
              </a:lnSpc>
              <a:spcBef>
                <a:spcPts val="0"/>
              </a:spcBef>
              <a:spcAft>
                <a:spcPts val="80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Coordination of Protein Synthesis Steps</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Within the ribosome, rRNA coordinates the sequential steps of protein synthesis. It guides the positioning of mRNA and tRNA molecules, facilitating the formation of peptide bonds between amino acids.</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Times New Roman" panose="02020603050405020304" pitchFamily="18" charset="0"/>
                <a:cs typeface="Arial" panose="020B0604020202020204" pitchFamily="34" charset="0"/>
              </a:rPr>
              <a:t>Binding to Ribosomal Proteins</a:t>
            </a:r>
            <a:r>
              <a:rPr lang="en-US" sz="2800" dirty="0">
                <a:effectLst/>
                <a:latin typeface="Times New Roman" panose="02020603050405020304" pitchFamily="18" charset="0"/>
                <a:ea typeface="Times New Roman" panose="02020603050405020304" pitchFamily="18" charset="0"/>
                <a:cs typeface="Arial" panose="020B0604020202020204" pitchFamily="34" charset="0"/>
              </a:rPr>
              <a:t>: rRNA contains binding sites for ribosomal proteins, aiding in the assembly and stability of the ribosome. These interactions contribute to the precise functioning of the ribosomal machinery.</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a:p>
            <a:pPr algn="just">
              <a:lnSpc>
                <a:spcPct val="107000"/>
              </a:lnSpc>
              <a:spcAft>
                <a:spcPts val="8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800"/>
              </a:spcAft>
            </a:pP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49045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aw a ribosome with the 3 sites labeled in the correct order. What happens at each site? | Homework.Study.com">
            <a:extLst>
              <a:ext uri="{FF2B5EF4-FFF2-40B4-BE49-F238E27FC236}">
                <a16:creationId xmlns:a16="http://schemas.microsoft.com/office/drawing/2014/main" id="{0507F38F-8348-90E7-181D-1B370A3203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2822" y="945931"/>
            <a:ext cx="8101344" cy="5060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63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B4D4EE-7A7F-8711-DD56-B86BD9CCF505}"/>
              </a:ext>
            </a:extLst>
          </p:cNvPr>
          <p:cNvSpPr txBox="1"/>
          <p:nvPr/>
        </p:nvSpPr>
        <p:spPr>
          <a:xfrm>
            <a:off x="662152" y="772510"/>
            <a:ext cx="10184524" cy="5262979"/>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In bacterial mRNA, this region contains a consensus sequence called the </a:t>
            </a:r>
            <a:r>
              <a:rPr lang="en-US" sz="2800" dirty="0">
                <a:solidFill>
                  <a:srgbClr val="FF0000"/>
                </a:solidFill>
                <a:latin typeface="Times New Roman" panose="02020603050405020304" pitchFamily="18" charset="0"/>
                <a:cs typeface="Times New Roman" panose="02020603050405020304" pitchFamily="18" charset="0"/>
              </a:rPr>
              <a:t>Shine-Dalgarno sequence</a:t>
            </a:r>
            <a:r>
              <a:rPr lang="en-US" sz="2800" dirty="0">
                <a:latin typeface="Times New Roman" panose="02020603050405020304" pitchFamily="18" charset="0"/>
                <a:cs typeface="Times New Roman" panose="02020603050405020304" pitchFamily="18" charset="0"/>
              </a:rPr>
              <a:t>, which serves as the ribosome binding site during translation; it is found approximately </a:t>
            </a:r>
            <a:r>
              <a:rPr lang="en-US" sz="2800" dirty="0">
                <a:solidFill>
                  <a:srgbClr val="FF0000"/>
                </a:solidFill>
                <a:latin typeface="Times New Roman" panose="02020603050405020304" pitchFamily="18" charset="0"/>
                <a:cs typeface="Times New Roman" panose="02020603050405020304" pitchFamily="18" charset="0"/>
              </a:rPr>
              <a:t>seven nucleotides upstream </a:t>
            </a:r>
            <a:r>
              <a:rPr lang="en-US" sz="2800" dirty="0">
                <a:latin typeface="Times New Roman" panose="02020603050405020304" pitchFamily="18" charset="0"/>
                <a:cs typeface="Times New Roman" panose="02020603050405020304" pitchFamily="18" charset="0"/>
              </a:rPr>
              <a:t>of the first codon translated into an amino acid (called the </a:t>
            </a:r>
            <a:r>
              <a:rPr lang="en-US" sz="2800" dirty="0">
                <a:solidFill>
                  <a:srgbClr val="FF0000"/>
                </a:solidFill>
                <a:latin typeface="Times New Roman" panose="02020603050405020304" pitchFamily="18" charset="0"/>
                <a:cs typeface="Times New Roman" panose="02020603050405020304" pitchFamily="18" charset="0"/>
              </a:rPr>
              <a:t>start codon</a:t>
            </a:r>
            <a:r>
              <a:rPr lang="en-US" sz="2800" dirty="0">
                <a:latin typeface="Times New Roman" panose="02020603050405020304" pitchFamily="18" charset="0"/>
                <a:cs typeface="Times New Roman" panose="02020603050405020304" pitchFamily="18" charset="0"/>
              </a:rPr>
              <a:t>). Eukaryotic mRNA has no equivalent consensus sequence in its 5' untranslated region. In eukaryotic cells, ribosomes bind to a modified 5 end of mRNA,</a:t>
            </a:r>
          </a:p>
          <a:p>
            <a:pPr algn="just"/>
            <a:r>
              <a:rPr lang="en-US" sz="2800" dirty="0">
                <a:latin typeface="Times New Roman" panose="02020603050405020304" pitchFamily="18" charset="0"/>
                <a:cs typeface="Times New Roman" panose="02020603050405020304" pitchFamily="18" charset="0"/>
              </a:rPr>
              <a:t>The next section of mRNA is the </a:t>
            </a:r>
            <a:r>
              <a:rPr lang="en-US" sz="2800" dirty="0">
                <a:solidFill>
                  <a:srgbClr val="FF0000"/>
                </a:solidFill>
                <a:latin typeface="Times New Roman" panose="02020603050405020304" pitchFamily="18" charset="0"/>
                <a:cs typeface="Times New Roman" panose="02020603050405020304" pitchFamily="18" charset="0"/>
              </a:rPr>
              <a:t>protein-coding region, </a:t>
            </a:r>
            <a:r>
              <a:rPr lang="en-US" sz="2800" dirty="0">
                <a:latin typeface="Times New Roman" panose="02020603050405020304" pitchFamily="18" charset="0"/>
                <a:cs typeface="Times New Roman" panose="02020603050405020304" pitchFamily="18" charset="0"/>
              </a:rPr>
              <a:t>which comprises the codons that specify the amino acid sequence of the protein. The protein-coding region begins with a </a:t>
            </a:r>
            <a:r>
              <a:rPr lang="en-US" sz="2800" dirty="0">
                <a:solidFill>
                  <a:srgbClr val="FF0000"/>
                </a:solidFill>
                <a:latin typeface="Times New Roman" panose="02020603050405020304" pitchFamily="18" charset="0"/>
                <a:cs typeface="Times New Roman" panose="02020603050405020304" pitchFamily="18" charset="0"/>
              </a:rPr>
              <a:t>start codon AUG </a:t>
            </a:r>
            <a:r>
              <a:rPr lang="en-US" sz="2800" dirty="0">
                <a:latin typeface="Times New Roman" panose="02020603050405020304" pitchFamily="18" charset="0"/>
                <a:cs typeface="Times New Roman" panose="02020603050405020304" pitchFamily="18" charset="0"/>
              </a:rPr>
              <a:t>and ends with a </a:t>
            </a:r>
            <a:r>
              <a:rPr lang="en-US" sz="2800" dirty="0">
                <a:solidFill>
                  <a:srgbClr val="FF0000"/>
                </a:solidFill>
                <a:latin typeface="Times New Roman" panose="02020603050405020304" pitchFamily="18" charset="0"/>
                <a:cs typeface="Times New Roman" panose="02020603050405020304" pitchFamily="18" charset="0"/>
              </a:rPr>
              <a:t>stop codon UAA, UAG, and UGA </a:t>
            </a:r>
            <a:r>
              <a:rPr lang="en-US" sz="2800" b="0" i="0" dirty="0">
                <a:solidFill>
                  <a:srgbClr val="444444"/>
                </a:solidFill>
                <a:effectLst/>
                <a:latin typeface="Times New Roman" panose="02020603050405020304" pitchFamily="18" charset="0"/>
                <a:cs typeface="Times New Roman" panose="02020603050405020304" pitchFamily="18" charset="0"/>
              </a:rPr>
              <a:t>It is also called </a:t>
            </a:r>
            <a:r>
              <a:rPr lang="en-US" sz="2800" b="0" i="0" dirty="0">
                <a:solidFill>
                  <a:srgbClr val="FF0000"/>
                </a:solidFill>
                <a:effectLst/>
                <a:latin typeface="Times New Roman" panose="02020603050405020304" pitchFamily="18" charset="0"/>
                <a:cs typeface="Times New Roman" panose="02020603050405020304" pitchFamily="18" charset="0"/>
              </a:rPr>
              <a:t>open reading frame </a:t>
            </a:r>
            <a:r>
              <a:rPr lang="en-US" sz="2800" b="0" i="0" dirty="0">
                <a:solidFill>
                  <a:srgbClr val="444444"/>
                </a:solidFill>
                <a:effectLst/>
                <a:latin typeface="Times New Roman" panose="02020603050405020304" pitchFamily="18" charset="0"/>
                <a:cs typeface="Times New Roman" panose="02020603050405020304" pitchFamily="18" charset="0"/>
              </a:rPr>
              <a:t>(ORF)</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2566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178D25-A94C-9849-F5D7-60F388330117}"/>
              </a:ext>
            </a:extLst>
          </p:cNvPr>
          <p:cNvSpPr txBox="1"/>
          <p:nvPr/>
        </p:nvSpPr>
        <p:spPr>
          <a:xfrm>
            <a:off x="551793" y="646386"/>
            <a:ext cx="9884979" cy="5693866"/>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The last region of mRNA is the 3' untranslated region (3' UTR, or </a:t>
            </a:r>
            <a:r>
              <a:rPr lang="en-US" sz="2800" dirty="0">
                <a:solidFill>
                  <a:srgbClr val="FF0000"/>
                </a:solidFill>
                <a:latin typeface="Times New Roman" panose="02020603050405020304" pitchFamily="18" charset="0"/>
                <a:cs typeface="Times New Roman" panose="02020603050405020304" pitchFamily="18" charset="0"/>
              </a:rPr>
              <a:t>tailer sequence</a:t>
            </a:r>
            <a:r>
              <a:rPr lang="en-US" sz="2800" dirty="0">
                <a:latin typeface="Times New Roman" panose="02020603050405020304" pitchFamily="18" charset="0"/>
                <a:cs typeface="Times New Roman" panose="02020603050405020304" pitchFamily="18" charset="0"/>
              </a:rPr>
              <a:t>), a sequence of nucleotides at the 3' end of mRNA that is not translated into protein. The 3' untranslated region affects the stability of mRNA and the translation of the mRNA protein-coding sequence.</a:t>
            </a:r>
          </a:p>
          <a:p>
            <a:pPr algn="just"/>
            <a:r>
              <a:rPr lang="en-US" sz="2800" b="1" i="0" dirty="0">
                <a:solidFill>
                  <a:srgbClr val="444444"/>
                </a:solidFill>
                <a:effectLst/>
                <a:latin typeface="Times New Roman" panose="02020603050405020304" pitchFamily="18" charset="0"/>
                <a:cs typeface="Times New Roman" panose="02020603050405020304" pitchFamily="18" charset="0"/>
              </a:rPr>
              <a:t>Untranslated regions or UTRs – </a:t>
            </a:r>
            <a:r>
              <a:rPr lang="en-US" sz="2800" b="0" i="0" dirty="0">
                <a:solidFill>
                  <a:srgbClr val="444444"/>
                </a:solidFill>
                <a:effectLst/>
                <a:latin typeface="Times New Roman" panose="02020603050405020304" pitchFamily="18" charset="0"/>
                <a:cs typeface="Times New Roman" panose="02020603050405020304" pitchFamily="18" charset="0"/>
              </a:rPr>
              <a:t>They are present at 5’ and 3’ regions before and after the coding region, respectively. Untranslated regions are present before the start codon and after the stop codon. They have a role to play in gene expression. They are involved in the </a:t>
            </a:r>
            <a:r>
              <a:rPr lang="en-US" sz="2800" b="0" i="0" dirty="0">
                <a:solidFill>
                  <a:srgbClr val="C00000"/>
                </a:solidFill>
                <a:effectLst/>
                <a:latin typeface="Times New Roman" panose="02020603050405020304" pitchFamily="18" charset="0"/>
                <a:cs typeface="Times New Roman" panose="02020603050405020304" pitchFamily="18" charset="0"/>
              </a:rPr>
              <a:t>stability of RNA</a:t>
            </a:r>
            <a:r>
              <a:rPr lang="en-US" sz="2800" b="0" i="0" dirty="0">
                <a:solidFill>
                  <a:srgbClr val="444444"/>
                </a:solidFill>
                <a:effectLst/>
                <a:latin typeface="Times New Roman" panose="02020603050405020304" pitchFamily="18" charset="0"/>
                <a:cs typeface="Times New Roman" panose="02020603050405020304" pitchFamily="18" charset="0"/>
              </a:rPr>
              <a:t>, the </a:t>
            </a:r>
            <a:r>
              <a:rPr lang="en-US" sz="2800" b="0" i="0" dirty="0">
                <a:solidFill>
                  <a:srgbClr val="FF0000"/>
                </a:solidFill>
                <a:effectLst/>
                <a:latin typeface="Times New Roman" panose="02020603050405020304" pitchFamily="18" charset="0"/>
                <a:cs typeface="Times New Roman" panose="02020603050405020304" pitchFamily="18" charset="0"/>
              </a:rPr>
              <a:t>efficiency of translation </a:t>
            </a:r>
            <a:r>
              <a:rPr lang="en-US" sz="2800" b="0" i="0" dirty="0">
                <a:solidFill>
                  <a:srgbClr val="444444"/>
                </a:solidFill>
                <a:effectLst/>
                <a:latin typeface="Times New Roman" panose="02020603050405020304" pitchFamily="18" charset="0"/>
                <a:cs typeface="Times New Roman" panose="02020603050405020304" pitchFamily="18" charset="0"/>
              </a:rPr>
              <a:t>and </a:t>
            </a:r>
            <a:r>
              <a:rPr lang="en-US" sz="2800" b="0" i="0" dirty="0">
                <a:solidFill>
                  <a:srgbClr val="FF0000"/>
                </a:solidFill>
                <a:effectLst/>
                <a:latin typeface="Times New Roman" panose="02020603050405020304" pitchFamily="18" charset="0"/>
                <a:cs typeface="Times New Roman" panose="02020603050405020304" pitchFamily="18" charset="0"/>
              </a:rPr>
              <a:t>mRNA </a:t>
            </a:r>
            <a:r>
              <a:rPr lang="en-US" sz="2800" b="0" i="0" dirty="0" err="1">
                <a:solidFill>
                  <a:srgbClr val="FF0000"/>
                </a:solidFill>
                <a:effectLst/>
                <a:latin typeface="Times New Roman" panose="02020603050405020304" pitchFamily="18" charset="0"/>
                <a:cs typeface="Times New Roman" panose="02020603050405020304" pitchFamily="18" charset="0"/>
              </a:rPr>
              <a:t>localisation</a:t>
            </a:r>
            <a:r>
              <a:rPr lang="en-US" sz="2800" b="0" i="0" dirty="0">
                <a:solidFill>
                  <a:srgbClr val="FF0000"/>
                </a:solidFill>
                <a:effectLst/>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83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82863E-DD04-B43E-D39D-5CEF28BEBF6C}"/>
              </a:ext>
            </a:extLst>
          </p:cNvPr>
          <p:cNvPicPr>
            <a:picLocks noChangeAspect="1"/>
          </p:cNvPicPr>
          <p:nvPr/>
        </p:nvPicPr>
        <p:blipFill>
          <a:blip r:embed="rId2"/>
          <a:stretch>
            <a:fillRect/>
          </a:stretch>
        </p:blipFill>
        <p:spPr>
          <a:xfrm>
            <a:off x="828512" y="520262"/>
            <a:ext cx="10349240" cy="5533697"/>
          </a:xfrm>
          <a:prstGeom prst="rect">
            <a:avLst/>
          </a:prstGeom>
        </p:spPr>
      </p:pic>
    </p:spTree>
    <p:extLst>
      <p:ext uri="{BB962C8B-B14F-4D97-AF65-F5344CB8AC3E}">
        <p14:creationId xmlns:p14="http://schemas.microsoft.com/office/powerpoint/2010/main" val="179811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9D664B-C20C-7C2E-DFE3-807834CC23B7}"/>
              </a:ext>
            </a:extLst>
          </p:cNvPr>
          <p:cNvPicPr>
            <a:picLocks noChangeAspect="1"/>
          </p:cNvPicPr>
          <p:nvPr/>
        </p:nvPicPr>
        <p:blipFill>
          <a:blip r:embed="rId2"/>
          <a:stretch>
            <a:fillRect/>
          </a:stretch>
        </p:blipFill>
        <p:spPr>
          <a:xfrm>
            <a:off x="914451" y="898634"/>
            <a:ext cx="10594377" cy="5013435"/>
          </a:xfrm>
          <a:prstGeom prst="rect">
            <a:avLst/>
          </a:prstGeom>
        </p:spPr>
      </p:pic>
    </p:spTree>
    <p:extLst>
      <p:ext uri="{BB962C8B-B14F-4D97-AF65-F5344CB8AC3E}">
        <p14:creationId xmlns:p14="http://schemas.microsoft.com/office/powerpoint/2010/main" val="325102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9DF266-1132-4DC9-F5E2-0D1F97222B8C}"/>
              </a:ext>
            </a:extLst>
          </p:cNvPr>
          <p:cNvSpPr txBox="1"/>
          <p:nvPr/>
        </p:nvSpPr>
        <p:spPr>
          <a:xfrm>
            <a:off x="882869" y="283780"/>
            <a:ext cx="10279117" cy="7417415"/>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For the mRNA in Eukaryotic cell it start with </a:t>
            </a:r>
            <a:r>
              <a:rPr lang="en-US" sz="2800" dirty="0">
                <a:solidFill>
                  <a:srgbClr val="FF0000"/>
                </a:solidFill>
                <a:latin typeface="Times New Roman" panose="02020603050405020304" pitchFamily="18" charset="0"/>
                <a:cs typeface="Times New Roman" panose="02020603050405020304" pitchFamily="18" charset="0"/>
              </a:rPr>
              <a:t>cap structure </a:t>
            </a:r>
            <a:r>
              <a:rPr lang="en-US" sz="2800" dirty="0">
                <a:latin typeface="Times New Roman" panose="02020603050405020304" pitchFamily="18" charset="0"/>
                <a:cs typeface="Times New Roman" panose="02020603050405020304" pitchFamily="18" charset="0"/>
              </a:rPr>
              <a:t>at 5’ end then the </a:t>
            </a:r>
            <a:r>
              <a:rPr lang="en-US" sz="2800" dirty="0">
                <a:solidFill>
                  <a:srgbClr val="FF0000"/>
                </a:solidFill>
                <a:latin typeface="Times New Roman" panose="02020603050405020304" pitchFamily="18" charset="0"/>
                <a:cs typeface="Times New Roman" panose="02020603050405020304" pitchFamily="18" charset="0"/>
              </a:rPr>
              <a:t>leader sequence </a:t>
            </a:r>
            <a:r>
              <a:rPr lang="en-US" sz="2800" dirty="0">
                <a:latin typeface="Times New Roman" panose="02020603050405020304" pitchFamily="18" charset="0"/>
                <a:cs typeface="Times New Roman" panose="02020603050405020304" pitchFamily="18" charset="0"/>
              </a:rPr>
              <a:t>(un-translated region) followed by start codon then the coding region, at the 3’ end there is the </a:t>
            </a:r>
            <a:r>
              <a:rPr lang="en-US" sz="2800" dirty="0">
                <a:solidFill>
                  <a:srgbClr val="FF0000"/>
                </a:solidFill>
                <a:latin typeface="Times New Roman" panose="02020603050405020304" pitchFamily="18" charset="0"/>
                <a:cs typeface="Times New Roman" panose="02020603050405020304" pitchFamily="18" charset="0"/>
              </a:rPr>
              <a:t>poly A tail (250-300 Adenine residue ).</a:t>
            </a: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a:p>
            <a:pPr algn="just"/>
            <a:endParaRPr lang="en-US" sz="2800" dirty="0">
              <a:solidFill>
                <a:srgbClr val="FF0000"/>
              </a:solidFill>
              <a:latin typeface="Times New Roman" panose="02020603050405020304" pitchFamily="18" charset="0"/>
              <a:cs typeface="Times New Roman" panose="02020603050405020304" pitchFamily="18" charset="0"/>
            </a:endParaRPr>
          </a:p>
        </p:txBody>
      </p:sp>
      <p:pic>
        <p:nvPicPr>
          <p:cNvPr id="4" name="Picture 2" descr="RNA structures: Linear structure of mRNA showing at the 5' end the cap |  Download Scientific Diagram">
            <a:extLst>
              <a:ext uri="{FF2B5EF4-FFF2-40B4-BE49-F238E27FC236}">
                <a16:creationId xmlns:a16="http://schemas.microsoft.com/office/drawing/2014/main" id="{A16DBC30-B507-F96E-8952-97F850CB95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869" y="2554014"/>
            <a:ext cx="9832842" cy="3491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282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C71C53-C7A0-69A0-CEC2-78D6DC84B388}"/>
              </a:ext>
            </a:extLst>
          </p:cNvPr>
          <p:cNvSpPr txBox="1"/>
          <p:nvPr/>
        </p:nvSpPr>
        <p:spPr>
          <a:xfrm>
            <a:off x="567559" y="394138"/>
            <a:ext cx="10720551" cy="5262979"/>
          </a:xfrm>
          <a:prstGeom prst="rect">
            <a:avLst/>
          </a:prstGeom>
          <a:noFill/>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The Structure of Transfer RNA </a:t>
            </a:r>
          </a:p>
          <a:p>
            <a:pPr algn="just"/>
            <a:r>
              <a:rPr lang="en-US" sz="2800" dirty="0">
                <a:latin typeface="Times New Roman" panose="02020603050405020304" pitchFamily="18" charset="0"/>
                <a:cs typeface="Times New Roman" panose="02020603050405020304" pitchFamily="18" charset="0"/>
              </a:rPr>
              <a:t>A unique feature of tRNA is the occurrence of rare, modified bases. All RNAs have the four standard bases (adenine, cytosine, guanine, and uracil) specified by DNA, but tRNAs have additional bases, including </a:t>
            </a:r>
            <a:r>
              <a:rPr lang="en-US" sz="2800" dirty="0" err="1">
                <a:latin typeface="Times New Roman" panose="02020603050405020304" pitchFamily="18" charset="0"/>
                <a:cs typeface="Times New Roman" panose="02020603050405020304" pitchFamily="18" charset="0"/>
              </a:rPr>
              <a:t>ribothymine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pseudourasil</a:t>
            </a:r>
            <a:r>
              <a:rPr lang="en-US" sz="2800" dirty="0">
                <a:latin typeface="Times New Roman" panose="02020603050405020304" pitchFamily="18" charset="0"/>
                <a:cs typeface="Times New Roman" panose="02020603050405020304" pitchFamily="18" charset="0"/>
              </a:rPr>
              <a:t> (which is also occasionally present in snRNAs and rRNA), and dozens of others. </a:t>
            </a:r>
          </a:p>
          <a:p>
            <a:pPr algn="just"/>
            <a:r>
              <a:rPr lang="en-US" sz="2800" dirty="0">
                <a:latin typeface="Times New Roman" panose="02020603050405020304" pitchFamily="18" charset="0"/>
                <a:cs typeface="Times New Roman" panose="02020603050405020304" pitchFamily="18" charset="0"/>
              </a:rPr>
              <a:t>If there are only four bases in DNA, and all RNA molecules are transcribed from DNA, how do tRNAs acquire these additional bases? Modified bases arise from chemical changes made to the four standard bases after transcription. These changes are carried out by special </a:t>
            </a:r>
            <a:r>
              <a:rPr lang="en-US" sz="2800" dirty="0">
                <a:solidFill>
                  <a:srgbClr val="FF0000"/>
                </a:solidFill>
                <a:latin typeface="Times New Roman" panose="02020603050405020304" pitchFamily="18" charset="0"/>
                <a:cs typeface="Times New Roman" panose="02020603050405020304" pitchFamily="18" charset="0"/>
              </a:rPr>
              <a:t>tRNA-modifying enzymes</a:t>
            </a:r>
            <a:r>
              <a:rPr lang="en-US" sz="2800" dirty="0">
                <a:latin typeface="Times New Roman" panose="02020603050405020304" pitchFamily="18" charset="0"/>
                <a:cs typeface="Times New Roman" panose="02020603050405020304" pitchFamily="18" charset="0"/>
              </a:rPr>
              <a:t>. For example, the addition of a methyl group to uracil creates the modified base </a:t>
            </a:r>
            <a:r>
              <a:rPr lang="en-US" sz="2800" dirty="0" err="1">
                <a:solidFill>
                  <a:srgbClr val="FF0000"/>
                </a:solidFill>
                <a:latin typeface="Times New Roman" panose="02020603050405020304" pitchFamily="18" charset="0"/>
                <a:cs typeface="Times New Roman" panose="02020603050405020304" pitchFamily="18" charset="0"/>
              </a:rPr>
              <a:t>ribothymine</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216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1D3261-BD9A-CA4C-B0CD-66743D2CF5C1}"/>
              </a:ext>
            </a:extLst>
          </p:cNvPr>
          <p:cNvPicPr>
            <a:picLocks noChangeAspect="1"/>
          </p:cNvPicPr>
          <p:nvPr/>
        </p:nvPicPr>
        <p:blipFill>
          <a:blip r:embed="rId2"/>
          <a:stretch>
            <a:fillRect/>
          </a:stretch>
        </p:blipFill>
        <p:spPr>
          <a:xfrm>
            <a:off x="1969756" y="646385"/>
            <a:ext cx="8230533" cy="5328745"/>
          </a:xfrm>
          <a:prstGeom prst="rect">
            <a:avLst/>
          </a:prstGeom>
        </p:spPr>
      </p:pic>
    </p:spTree>
    <p:extLst>
      <p:ext uri="{BB962C8B-B14F-4D97-AF65-F5344CB8AC3E}">
        <p14:creationId xmlns:p14="http://schemas.microsoft.com/office/powerpoint/2010/main" val="571719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5A6491-30B9-179D-009E-0839C165E5B4}"/>
              </a:ext>
            </a:extLst>
          </p:cNvPr>
          <p:cNvSpPr txBox="1"/>
          <p:nvPr/>
        </p:nvSpPr>
        <p:spPr>
          <a:xfrm>
            <a:off x="1466192" y="693683"/>
            <a:ext cx="8797159" cy="4832092"/>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Most tRNAs contain between 74 and 95 nucleotides, some of which are complementary to each other and form intramolecular hydrogen bonds. As a result, each tRNA has a </a:t>
            </a:r>
            <a:r>
              <a:rPr lang="en-US" sz="2800" dirty="0">
                <a:solidFill>
                  <a:srgbClr val="FF0000"/>
                </a:solidFill>
                <a:latin typeface="Times New Roman" panose="02020603050405020304" pitchFamily="18" charset="0"/>
                <a:cs typeface="Times New Roman" panose="02020603050405020304" pitchFamily="18" charset="0"/>
              </a:rPr>
              <a:t>cloverleaf </a:t>
            </a:r>
            <a:r>
              <a:rPr lang="en-US" sz="2800" dirty="0">
                <a:latin typeface="Times New Roman" panose="02020603050405020304" pitchFamily="18" charset="0"/>
                <a:cs typeface="Times New Roman" panose="02020603050405020304" pitchFamily="18" charset="0"/>
              </a:rPr>
              <a:t>structure .</a:t>
            </a:r>
          </a:p>
          <a:p>
            <a:pPr algn="just"/>
            <a:r>
              <a:rPr lang="en-US" sz="2800" dirty="0">
                <a:latin typeface="Times New Roman" panose="02020603050405020304" pitchFamily="18" charset="0"/>
                <a:cs typeface="Times New Roman" panose="02020603050405020304" pitchFamily="18" charset="0"/>
              </a:rPr>
              <a:t>The cloverleaf has four major arms, each consisting of a stem and a loop. The stem is formed by the paring of complementary nucleotides, and the loop lies at the terminus of the stem, where there is no nucleotide pairing. If we start at the top and proceed clockwise around the tRNA the four major arms are the </a:t>
            </a:r>
            <a:r>
              <a:rPr lang="en-US" sz="2800" dirty="0">
                <a:solidFill>
                  <a:srgbClr val="FF0000"/>
                </a:solidFill>
                <a:latin typeface="Times New Roman" panose="02020603050405020304" pitchFamily="18" charset="0"/>
                <a:cs typeface="Times New Roman" panose="02020603050405020304" pitchFamily="18" charset="0"/>
              </a:rPr>
              <a:t>acceptor arm, the T</a:t>
            </a:r>
            <a:r>
              <a:rPr lang="el-GR" sz="2800" dirty="0">
                <a:solidFill>
                  <a:srgbClr val="FF0000"/>
                </a:solidFill>
                <a:latin typeface="Times New Roman" panose="02020603050405020304" pitchFamily="18" charset="0"/>
                <a:cs typeface="Times New Roman" panose="02020603050405020304" pitchFamily="18" charset="0"/>
              </a:rPr>
              <a:t>Ψ</a:t>
            </a:r>
            <a:r>
              <a:rPr lang="en-US" sz="2800" dirty="0">
                <a:solidFill>
                  <a:srgbClr val="FF0000"/>
                </a:solidFill>
                <a:latin typeface="Times New Roman" panose="02020603050405020304" pitchFamily="18" charset="0"/>
                <a:cs typeface="Times New Roman" panose="02020603050405020304" pitchFamily="18" charset="0"/>
              </a:rPr>
              <a:t>C arm, the anticodon arm, and the DHU arm</a:t>
            </a:r>
          </a:p>
        </p:txBody>
      </p:sp>
    </p:spTree>
    <p:extLst>
      <p:ext uri="{BB962C8B-B14F-4D97-AF65-F5344CB8AC3E}">
        <p14:creationId xmlns:p14="http://schemas.microsoft.com/office/powerpoint/2010/main" val="1841155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1287</Words>
  <Application>Microsoft Office PowerPoint</Application>
  <PresentationFormat>Widescreen</PresentationFormat>
  <Paragraphs>45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Ram Computer</cp:lastModifiedBy>
  <cp:revision>4</cp:revision>
  <dcterms:created xsi:type="dcterms:W3CDTF">2024-05-06T12:58:35Z</dcterms:created>
  <dcterms:modified xsi:type="dcterms:W3CDTF">2024-05-06T17:31:13Z</dcterms:modified>
</cp:coreProperties>
</file>