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67" r:id="rId12"/>
    <p:sldId id="266" r:id="rId13"/>
    <p:sldId id="268" r:id="rId14"/>
    <p:sldId id="270"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1" d="100"/>
          <a:sy n="61" d="100"/>
        </p:scale>
        <p:origin x="10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AE9D7-BD31-7931-7322-F146ADD354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BB72A4-93C4-0FA1-1DB6-E9A7A461B8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AF5EAC-862D-55B6-4E55-D82D8B3788B5}"/>
              </a:ext>
            </a:extLst>
          </p:cNvPr>
          <p:cNvSpPr>
            <a:spLocks noGrp="1"/>
          </p:cNvSpPr>
          <p:nvPr>
            <p:ph type="dt" sz="half" idx="10"/>
          </p:nvPr>
        </p:nvSpPr>
        <p:spPr/>
        <p:txBody>
          <a:bodyPr/>
          <a:lstStyle/>
          <a:p>
            <a:fld id="{66DCD0EC-9A2B-4A19-8DB3-9AE4F31E0AED}" type="datetimeFigureOut">
              <a:rPr lang="en-US" smtClean="0"/>
              <a:t>5/14/2024</a:t>
            </a:fld>
            <a:endParaRPr lang="en-US"/>
          </a:p>
        </p:txBody>
      </p:sp>
      <p:sp>
        <p:nvSpPr>
          <p:cNvPr id="5" name="Footer Placeholder 4">
            <a:extLst>
              <a:ext uri="{FF2B5EF4-FFF2-40B4-BE49-F238E27FC236}">
                <a16:creationId xmlns:a16="http://schemas.microsoft.com/office/drawing/2014/main" id="{8FDAFEF7-4D2F-BF76-8EA2-116BE0420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7C41FD-E9C1-EC9B-D76D-6079C9ACA58E}"/>
              </a:ext>
            </a:extLst>
          </p:cNvPr>
          <p:cNvSpPr>
            <a:spLocks noGrp="1"/>
          </p:cNvSpPr>
          <p:nvPr>
            <p:ph type="sldNum" sz="quarter" idx="12"/>
          </p:nvPr>
        </p:nvSpPr>
        <p:spPr/>
        <p:txBody>
          <a:bodyPr/>
          <a:lstStyle/>
          <a:p>
            <a:fld id="{3AB5435D-CC30-415F-A6A8-8E3DF854A30E}" type="slidenum">
              <a:rPr lang="en-US" smtClean="0"/>
              <a:t>‹#›</a:t>
            </a:fld>
            <a:endParaRPr lang="en-US"/>
          </a:p>
        </p:txBody>
      </p:sp>
    </p:spTree>
    <p:extLst>
      <p:ext uri="{BB962C8B-B14F-4D97-AF65-F5344CB8AC3E}">
        <p14:creationId xmlns:p14="http://schemas.microsoft.com/office/powerpoint/2010/main" val="2620215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B643F-3894-CED6-89BC-2B7A457344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DC000D-43D1-55C6-A760-15D4758C81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E333CA-7168-6EC8-5712-D400BC79274F}"/>
              </a:ext>
            </a:extLst>
          </p:cNvPr>
          <p:cNvSpPr>
            <a:spLocks noGrp="1"/>
          </p:cNvSpPr>
          <p:nvPr>
            <p:ph type="dt" sz="half" idx="10"/>
          </p:nvPr>
        </p:nvSpPr>
        <p:spPr/>
        <p:txBody>
          <a:bodyPr/>
          <a:lstStyle/>
          <a:p>
            <a:fld id="{66DCD0EC-9A2B-4A19-8DB3-9AE4F31E0AED}" type="datetimeFigureOut">
              <a:rPr lang="en-US" smtClean="0"/>
              <a:t>5/14/2024</a:t>
            </a:fld>
            <a:endParaRPr lang="en-US"/>
          </a:p>
        </p:txBody>
      </p:sp>
      <p:sp>
        <p:nvSpPr>
          <p:cNvPr id="5" name="Footer Placeholder 4">
            <a:extLst>
              <a:ext uri="{FF2B5EF4-FFF2-40B4-BE49-F238E27FC236}">
                <a16:creationId xmlns:a16="http://schemas.microsoft.com/office/drawing/2014/main" id="{4359C323-D212-1B25-E422-B56E86758A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72F85E-FD91-406A-884D-5A3FF394DECE}"/>
              </a:ext>
            </a:extLst>
          </p:cNvPr>
          <p:cNvSpPr>
            <a:spLocks noGrp="1"/>
          </p:cNvSpPr>
          <p:nvPr>
            <p:ph type="sldNum" sz="quarter" idx="12"/>
          </p:nvPr>
        </p:nvSpPr>
        <p:spPr/>
        <p:txBody>
          <a:bodyPr/>
          <a:lstStyle/>
          <a:p>
            <a:fld id="{3AB5435D-CC30-415F-A6A8-8E3DF854A30E}" type="slidenum">
              <a:rPr lang="en-US" smtClean="0"/>
              <a:t>‹#›</a:t>
            </a:fld>
            <a:endParaRPr lang="en-US"/>
          </a:p>
        </p:txBody>
      </p:sp>
    </p:spTree>
    <p:extLst>
      <p:ext uri="{BB962C8B-B14F-4D97-AF65-F5344CB8AC3E}">
        <p14:creationId xmlns:p14="http://schemas.microsoft.com/office/powerpoint/2010/main" val="3031924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3E37CC-36D7-DB6B-5827-7B3350F359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24239C-C121-F322-B60C-6FD22776CB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B72BEA-D31E-97F5-B9CB-ECA2645599FB}"/>
              </a:ext>
            </a:extLst>
          </p:cNvPr>
          <p:cNvSpPr>
            <a:spLocks noGrp="1"/>
          </p:cNvSpPr>
          <p:nvPr>
            <p:ph type="dt" sz="half" idx="10"/>
          </p:nvPr>
        </p:nvSpPr>
        <p:spPr/>
        <p:txBody>
          <a:bodyPr/>
          <a:lstStyle/>
          <a:p>
            <a:fld id="{66DCD0EC-9A2B-4A19-8DB3-9AE4F31E0AED}" type="datetimeFigureOut">
              <a:rPr lang="en-US" smtClean="0"/>
              <a:t>5/14/2024</a:t>
            </a:fld>
            <a:endParaRPr lang="en-US"/>
          </a:p>
        </p:txBody>
      </p:sp>
      <p:sp>
        <p:nvSpPr>
          <p:cNvPr id="5" name="Footer Placeholder 4">
            <a:extLst>
              <a:ext uri="{FF2B5EF4-FFF2-40B4-BE49-F238E27FC236}">
                <a16:creationId xmlns:a16="http://schemas.microsoft.com/office/drawing/2014/main" id="{0757952E-1F4F-8D38-0F09-27FB093D9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5CE1EF-C0BD-0233-D6EB-BD5CDB89C0C7}"/>
              </a:ext>
            </a:extLst>
          </p:cNvPr>
          <p:cNvSpPr>
            <a:spLocks noGrp="1"/>
          </p:cNvSpPr>
          <p:nvPr>
            <p:ph type="sldNum" sz="quarter" idx="12"/>
          </p:nvPr>
        </p:nvSpPr>
        <p:spPr/>
        <p:txBody>
          <a:bodyPr/>
          <a:lstStyle/>
          <a:p>
            <a:fld id="{3AB5435D-CC30-415F-A6A8-8E3DF854A30E}" type="slidenum">
              <a:rPr lang="en-US" smtClean="0"/>
              <a:t>‹#›</a:t>
            </a:fld>
            <a:endParaRPr lang="en-US"/>
          </a:p>
        </p:txBody>
      </p:sp>
    </p:spTree>
    <p:extLst>
      <p:ext uri="{BB962C8B-B14F-4D97-AF65-F5344CB8AC3E}">
        <p14:creationId xmlns:p14="http://schemas.microsoft.com/office/powerpoint/2010/main" val="2659656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A56BC-5FFE-C755-08F6-B625738EE7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A9C229-7F13-0828-D3DE-350F8768AB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F5F7CC-6A70-B5A4-BF08-148C8565C7AB}"/>
              </a:ext>
            </a:extLst>
          </p:cNvPr>
          <p:cNvSpPr>
            <a:spLocks noGrp="1"/>
          </p:cNvSpPr>
          <p:nvPr>
            <p:ph type="dt" sz="half" idx="10"/>
          </p:nvPr>
        </p:nvSpPr>
        <p:spPr/>
        <p:txBody>
          <a:bodyPr/>
          <a:lstStyle/>
          <a:p>
            <a:fld id="{66DCD0EC-9A2B-4A19-8DB3-9AE4F31E0AED}" type="datetimeFigureOut">
              <a:rPr lang="en-US" smtClean="0"/>
              <a:t>5/14/2024</a:t>
            </a:fld>
            <a:endParaRPr lang="en-US"/>
          </a:p>
        </p:txBody>
      </p:sp>
      <p:sp>
        <p:nvSpPr>
          <p:cNvPr id="5" name="Footer Placeholder 4">
            <a:extLst>
              <a:ext uri="{FF2B5EF4-FFF2-40B4-BE49-F238E27FC236}">
                <a16:creationId xmlns:a16="http://schemas.microsoft.com/office/drawing/2014/main" id="{91E7BB37-7A5B-EAA1-A8CC-1F32D33E80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B6DFDC-0D7F-E88D-4D1D-2C9EEDE2F4FA}"/>
              </a:ext>
            </a:extLst>
          </p:cNvPr>
          <p:cNvSpPr>
            <a:spLocks noGrp="1"/>
          </p:cNvSpPr>
          <p:nvPr>
            <p:ph type="sldNum" sz="quarter" idx="12"/>
          </p:nvPr>
        </p:nvSpPr>
        <p:spPr/>
        <p:txBody>
          <a:bodyPr/>
          <a:lstStyle/>
          <a:p>
            <a:fld id="{3AB5435D-CC30-415F-A6A8-8E3DF854A30E}" type="slidenum">
              <a:rPr lang="en-US" smtClean="0"/>
              <a:t>‹#›</a:t>
            </a:fld>
            <a:endParaRPr lang="en-US"/>
          </a:p>
        </p:txBody>
      </p:sp>
    </p:spTree>
    <p:extLst>
      <p:ext uri="{BB962C8B-B14F-4D97-AF65-F5344CB8AC3E}">
        <p14:creationId xmlns:p14="http://schemas.microsoft.com/office/powerpoint/2010/main" val="1555130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33ACE-5299-2C25-C9A7-D152A8681D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DFF0F0-2DF1-83A2-42A5-0745D8FA5C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6BF632-0241-07E1-510C-BBE11D217CAE}"/>
              </a:ext>
            </a:extLst>
          </p:cNvPr>
          <p:cNvSpPr>
            <a:spLocks noGrp="1"/>
          </p:cNvSpPr>
          <p:nvPr>
            <p:ph type="dt" sz="half" idx="10"/>
          </p:nvPr>
        </p:nvSpPr>
        <p:spPr/>
        <p:txBody>
          <a:bodyPr/>
          <a:lstStyle/>
          <a:p>
            <a:fld id="{66DCD0EC-9A2B-4A19-8DB3-9AE4F31E0AED}" type="datetimeFigureOut">
              <a:rPr lang="en-US" smtClean="0"/>
              <a:t>5/14/2024</a:t>
            </a:fld>
            <a:endParaRPr lang="en-US"/>
          </a:p>
        </p:txBody>
      </p:sp>
      <p:sp>
        <p:nvSpPr>
          <p:cNvPr id="5" name="Footer Placeholder 4">
            <a:extLst>
              <a:ext uri="{FF2B5EF4-FFF2-40B4-BE49-F238E27FC236}">
                <a16:creationId xmlns:a16="http://schemas.microsoft.com/office/drawing/2014/main" id="{BA866ADB-5B28-38BE-AF53-D1C7EDFA20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32CEF-9CE6-3526-B7D4-5D10A24117F2}"/>
              </a:ext>
            </a:extLst>
          </p:cNvPr>
          <p:cNvSpPr>
            <a:spLocks noGrp="1"/>
          </p:cNvSpPr>
          <p:nvPr>
            <p:ph type="sldNum" sz="quarter" idx="12"/>
          </p:nvPr>
        </p:nvSpPr>
        <p:spPr/>
        <p:txBody>
          <a:bodyPr/>
          <a:lstStyle/>
          <a:p>
            <a:fld id="{3AB5435D-CC30-415F-A6A8-8E3DF854A30E}" type="slidenum">
              <a:rPr lang="en-US" smtClean="0"/>
              <a:t>‹#›</a:t>
            </a:fld>
            <a:endParaRPr lang="en-US"/>
          </a:p>
        </p:txBody>
      </p:sp>
    </p:spTree>
    <p:extLst>
      <p:ext uri="{BB962C8B-B14F-4D97-AF65-F5344CB8AC3E}">
        <p14:creationId xmlns:p14="http://schemas.microsoft.com/office/powerpoint/2010/main" val="2842910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A151D-970C-045A-A62B-ABFBE216D2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93FBCF-4738-8C7A-5ADA-0C6B77B72E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E0C060-9DFF-195C-CCA7-DB6E91571D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E6C7AE-EC3B-DCA6-FD0D-CC89764498A7}"/>
              </a:ext>
            </a:extLst>
          </p:cNvPr>
          <p:cNvSpPr>
            <a:spLocks noGrp="1"/>
          </p:cNvSpPr>
          <p:nvPr>
            <p:ph type="dt" sz="half" idx="10"/>
          </p:nvPr>
        </p:nvSpPr>
        <p:spPr/>
        <p:txBody>
          <a:bodyPr/>
          <a:lstStyle/>
          <a:p>
            <a:fld id="{66DCD0EC-9A2B-4A19-8DB3-9AE4F31E0AED}" type="datetimeFigureOut">
              <a:rPr lang="en-US" smtClean="0"/>
              <a:t>5/14/2024</a:t>
            </a:fld>
            <a:endParaRPr lang="en-US"/>
          </a:p>
        </p:txBody>
      </p:sp>
      <p:sp>
        <p:nvSpPr>
          <p:cNvPr id="6" name="Footer Placeholder 5">
            <a:extLst>
              <a:ext uri="{FF2B5EF4-FFF2-40B4-BE49-F238E27FC236}">
                <a16:creationId xmlns:a16="http://schemas.microsoft.com/office/drawing/2014/main" id="{68B4A297-D6C1-68AC-1597-F60F6957C2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2F2F1-E508-EBF6-3EE8-2355CC73129E}"/>
              </a:ext>
            </a:extLst>
          </p:cNvPr>
          <p:cNvSpPr>
            <a:spLocks noGrp="1"/>
          </p:cNvSpPr>
          <p:nvPr>
            <p:ph type="sldNum" sz="quarter" idx="12"/>
          </p:nvPr>
        </p:nvSpPr>
        <p:spPr/>
        <p:txBody>
          <a:bodyPr/>
          <a:lstStyle/>
          <a:p>
            <a:fld id="{3AB5435D-CC30-415F-A6A8-8E3DF854A30E}" type="slidenum">
              <a:rPr lang="en-US" smtClean="0"/>
              <a:t>‹#›</a:t>
            </a:fld>
            <a:endParaRPr lang="en-US"/>
          </a:p>
        </p:txBody>
      </p:sp>
    </p:spTree>
    <p:extLst>
      <p:ext uri="{BB962C8B-B14F-4D97-AF65-F5344CB8AC3E}">
        <p14:creationId xmlns:p14="http://schemas.microsoft.com/office/powerpoint/2010/main" val="3934211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5AB00-BFE4-0001-C6A9-65E41BC13E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4AEEB4-2CBF-BA4A-7A16-B5E884B101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9D9115-C309-40E4-A345-2AA3582AC2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7E66BA-0790-1B8C-BDB8-A1A5C5237A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47EBB5-5ECB-A6FC-BC48-1420F754D9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B66894-51F0-1F99-1123-A813E63D909B}"/>
              </a:ext>
            </a:extLst>
          </p:cNvPr>
          <p:cNvSpPr>
            <a:spLocks noGrp="1"/>
          </p:cNvSpPr>
          <p:nvPr>
            <p:ph type="dt" sz="half" idx="10"/>
          </p:nvPr>
        </p:nvSpPr>
        <p:spPr/>
        <p:txBody>
          <a:bodyPr/>
          <a:lstStyle/>
          <a:p>
            <a:fld id="{66DCD0EC-9A2B-4A19-8DB3-9AE4F31E0AED}" type="datetimeFigureOut">
              <a:rPr lang="en-US" smtClean="0"/>
              <a:t>5/14/2024</a:t>
            </a:fld>
            <a:endParaRPr lang="en-US"/>
          </a:p>
        </p:txBody>
      </p:sp>
      <p:sp>
        <p:nvSpPr>
          <p:cNvPr id="8" name="Footer Placeholder 7">
            <a:extLst>
              <a:ext uri="{FF2B5EF4-FFF2-40B4-BE49-F238E27FC236}">
                <a16:creationId xmlns:a16="http://schemas.microsoft.com/office/drawing/2014/main" id="{9C5FF745-8695-C33F-5CC0-DD57206C89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9DFC41-1E56-3AA0-2288-2D813B208BB1}"/>
              </a:ext>
            </a:extLst>
          </p:cNvPr>
          <p:cNvSpPr>
            <a:spLocks noGrp="1"/>
          </p:cNvSpPr>
          <p:nvPr>
            <p:ph type="sldNum" sz="quarter" idx="12"/>
          </p:nvPr>
        </p:nvSpPr>
        <p:spPr/>
        <p:txBody>
          <a:bodyPr/>
          <a:lstStyle/>
          <a:p>
            <a:fld id="{3AB5435D-CC30-415F-A6A8-8E3DF854A30E}" type="slidenum">
              <a:rPr lang="en-US" smtClean="0"/>
              <a:t>‹#›</a:t>
            </a:fld>
            <a:endParaRPr lang="en-US"/>
          </a:p>
        </p:txBody>
      </p:sp>
    </p:spTree>
    <p:extLst>
      <p:ext uri="{BB962C8B-B14F-4D97-AF65-F5344CB8AC3E}">
        <p14:creationId xmlns:p14="http://schemas.microsoft.com/office/powerpoint/2010/main" val="44432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D1622-E11D-A695-027A-6EF5828F1B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42582F-4D79-8982-C510-33CD1316CA07}"/>
              </a:ext>
            </a:extLst>
          </p:cNvPr>
          <p:cNvSpPr>
            <a:spLocks noGrp="1"/>
          </p:cNvSpPr>
          <p:nvPr>
            <p:ph type="dt" sz="half" idx="10"/>
          </p:nvPr>
        </p:nvSpPr>
        <p:spPr/>
        <p:txBody>
          <a:bodyPr/>
          <a:lstStyle/>
          <a:p>
            <a:fld id="{66DCD0EC-9A2B-4A19-8DB3-9AE4F31E0AED}" type="datetimeFigureOut">
              <a:rPr lang="en-US" smtClean="0"/>
              <a:t>5/14/2024</a:t>
            </a:fld>
            <a:endParaRPr lang="en-US"/>
          </a:p>
        </p:txBody>
      </p:sp>
      <p:sp>
        <p:nvSpPr>
          <p:cNvPr id="4" name="Footer Placeholder 3">
            <a:extLst>
              <a:ext uri="{FF2B5EF4-FFF2-40B4-BE49-F238E27FC236}">
                <a16:creationId xmlns:a16="http://schemas.microsoft.com/office/drawing/2014/main" id="{6861D032-0BC4-FB43-7437-3B729EE0DD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63F357-5782-EE91-18AB-1FAA037A1080}"/>
              </a:ext>
            </a:extLst>
          </p:cNvPr>
          <p:cNvSpPr>
            <a:spLocks noGrp="1"/>
          </p:cNvSpPr>
          <p:nvPr>
            <p:ph type="sldNum" sz="quarter" idx="12"/>
          </p:nvPr>
        </p:nvSpPr>
        <p:spPr/>
        <p:txBody>
          <a:bodyPr/>
          <a:lstStyle/>
          <a:p>
            <a:fld id="{3AB5435D-CC30-415F-A6A8-8E3DF854A30E}" type="slidenum">
              <a:rPr lang="en-US" smtClean="0"/>
              <a:t>‹#›</a:t>
            </a:fld>
            <a:endParaRPr lang="en-US"/>
          </a:p>
        </p:txBody>
      </p:sp>
    </p:spTree>
    <p:extLst>
      <p:ext uri="{BB962C8B-B14F-4D97-AF65-F5344CB8AC3E}">
        <p14:creationId xmlns:p14="http://schemas.microsoft.com/office/powerpoint/2010/main" val="205723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392C14-9E80-0D87-6C47-D6783B73B8E4}"/>
              </a:ext>
            </a:extLst>
          </p:cNvPr>
          <p:cNvSpPr>
            <a:spLocks noGrp="1"/>
          </p:cNvSpPr>
          <p:nvPr>
            <p:ph type="dt" sz="half" idx="10"/>
          </p:nvPr>
        </p:nvSpPr>
        <p:spPr/>
        <p:txBody>
          <a:bodyPr/>
          <a:lstStyle/>
          <a:p>
            <a:fld id="{66DCD0EC-9A2B-4A19-8DB3-9AE4F31E0AED}" type="datetimeFigureOut">
              <a:rPr lang="en-US" smtClean="0"/>
              <a:t>5/14/2024</a:t>
            </a:fld>
            <a:endParaRPr lang="en-US"/>
          </a:p>
        </p:txBody>
      </p:sp>
      <p:sp>
        <p:nvSpPr>
          <p:cNvPr id="3" name="Footer Placeholder 2">
            <a:extLst>
              <a:ext uri="{FF2B5EF4-FFF2-40B4-BE49-F238E27FC236}">
                <a16:creationId xmlns:a16="http://schemas.microsoft.com/office/drawing/2014/main" id="{2D0788FE-8971-89A4-6123-55606F48FE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4311F4-8931-BFEA-682D-9C498B860803}"/>
              </a:ext>
            </a:extLst>
          </p:cNvPr>
          <p:cNvSpPr>
            <a:spLocks noGrp="1"/>
          </p:cNvSpPr>
          <p:nvPr>
            <p:ph type="sldNum" sz="quarter" idx="12"/>
          </p:nvPr>
        </p:nvSpPr>
        <p:spPr/>
        <p:txBody>
          <a:bodyPr/>
          <a:lstStyle/>
          <a:p>
            <a:fld id="{3AB5435D-CC30-415F-A6A8-8E3DF854A30E}" type="slidenum">
              <a:rPr lang="en-US" smtClean="0"/>
              <a:t>‹#›</a:t>
            </a:fld>
            <a:endParaRPr lang="en-US"/>
          </a:p>
        </p:txBody>
      </p:sp>
    </p:spTree>
    <p:extLst>
      <p:ext uri="{BB962C8B-B14F-4D97-AF65-F5344CB8AC3E}">
        <p14:creationId xmlns:p14="http://schemas.microsoft.com/office/powerpoint/2010/main" val="3433509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2722D-794F-C15C-2641-1DA88FA436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9CBEB2-2BC1-89B3-74D7-6095AF1782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04C716-AA00-E71F-A9E1-9692CA9A0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CA464B-1D1C-2F52-D07A-23264CAFF799}"/>
              </a:ext>
            </a:extLst>
          </p:cNvPr>
          <p:cNvSpPr>
            <a:spLocks noGrp="1"/>
          </p:cNvSpPr>
          <p:nvPr>
            <p:ph type="dt" sz="half" idx="10"/>
          </p:nvPr>
        </p:nvSpPr>
        <p:spPr/>
        <p:txBody>
          <a:bodyPr/>
          <a:lstStyle/>
          <a:p>
            <a:fld id="{66DCD0EC-9A2B-4A19-8DB3-9AE4F31E0AED}" type="datetimeFigureOut">
              <a:rPr lang="en-US" smtClean="0"/>
              <a:t>5/14/2024</a:t>
            </a:fld>
            <a:endParaRPr lang="en-US"/>
          </a:p>
        </p:txBody>
      </p:sp>
      <p:sp>
        <p:nvSpPr>
          <p:cNvPr id="6" name="Footer Placeholder 5">
            <a:extLst>
              <a:ext uri="{FF2B5EF4-FFF2-40B4-BE49-F238E27FC236}">
                <a16:creationId xmlns:a16="http://schemas.microsoft.com/office/drawing/2014/main" id="{3DF146AF-E43B-C00F-DF0C-B34F9B2BF3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D127E8-5C97-EA96-F753-E083E7E70A43}"/>
              </a:ext>
            </a:extLst>
          </p:cNvPr>
          <p:cNvSpPr>
            <a:spLocks noGrp="1"/>
          </p:cNvSpPr>
          <p:nvPr>
            <p:ph type="sldNum" sz="quarter" idx="12"/>
          </p:nvPr>
        </p:nvSpPr>
        <p:spPr/>
        <p:txBody>
          <a:bodyPr/>
          <a:lstStyle/>
          <a:p>
            <a:fld id="{3AB5435D-CC30-415F-A6A8-8E3DF854A30E}" type="slidenum">
              <a:rPr lang="en-US" smtClean="0"/>
              <a:t>‹#›</a:t>
            </a:fld>
            <a:endParaRPr lang="en-US"/>
          </a:p>
        </p:txBody>
      </p:sp>
    </p:spTree>
    <p:extLst>
      <p:ext uri="{BB962C8B-B14F-4D97-AF65-F5344CB8AC3E}">
        <p14:creationId xmlns:p14="http://schemas.microsoft.com/office/powerpoint/2010/main" val="2607554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9FB01-4474-F4CE-F343-927FE48092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505A17-7F32-79B0-C0FE-8E56375B3F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C8AD18-57DE-93F2-8767-BE6EAD3C6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600C38-D545-6837-9EA2-129CF699E5F3}"/>
              </a:ext>
            </a:extLst>
          </p:cNvPr>
          <p:cNvSpPr>
            <a:spLocks noGrp="1"/>
          </p:cNvSpPr>
          <p:nvPr>
            <p:ph type="dt" sz="half" idx="10"/>
          </p:nvPr>
        </p:nvSpPr>
        <p:spPr/>
        <p:txBody>
          <a:bodyPr/>
          <a:lstStyle/>
          <a:p>
            <a:fld id="{66DCD0EC-9A2B-4A19-8DB3-9AE4F31E0AED}" type="datetimeFigureOut">
              <a:rPr lang="en-US" smtClean="0"/>
              <a:t>5/14/2024</a:t>
            </a:fld>
            <a:endParaRPr lang="en-US"/>
          </a:p>
        </p:txBody>
      </p:sp>
      <p:sp>
        <p:nvSpPr>
          <p:cNvPr id="6" name="Footer Placeholder 5">
            <a:extLst>
              <a:ext uri="{FF2B5EF4-FFF2-40B4-BE49-F238E27FC236}">
                <a16:creationId xmlns:a16="http://schemas.microsoft.com/office/drawing/2014/main" id="{50A7CE58-AB62-2FC7-D062-8A9AD4152B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849D85-78E0-F34B-D266-F955D392B68D}"/>
              </a:ext>
            </a:extLst>
          </p:cNvPr>
          <p:cNvSpPr>
            <a:spLocks noGrp="1"/>
          </p:cNvSpPr>
          <p:nvPr>
            <p:ph type="sldNum" sz="quarter" idx="12"/>
          </p:nvPr>
        </p:nvSpPr>
        <p:spPr/>
        <p:txBody>
          <a:bodyPr/>
          <a:lstStyle/>
          <a:p>
            <a:fld id="{3AB5435D-CC30-415F-A6A8-8E3DF854A30E}" type="slidenum">
              <a:rPr lang="en-US" smtClean="0"/>
              <a:t>‹#›</a:t>
            </a:fld>
            <a:endParaRPr lang="en-US"/>
          </a:p>
        </p:txBody>
      </p:sp>
    </p:spTree>
    <p:extLst>
      <p:ext uri="{BB962C8B-B14F-4D97-AF65-F5344CB8AC3E}">
        <p14:creationId xmlns:p14="http://schemas.microsoft.com/office/powerpoint/2010/main" val="3561677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051CD6-D489-B830-C015-6ADF1ABAC3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D24273-AA3D-381D-929B-E759908ADA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119A82-5549-52D7-F822-2995A88E5E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CD0EC-9A2B-4A19-8DB3-9AE4F31E0AED}" type="datetimeFigureOut">
              <a:rPr lang="en-US" smtClean="0"/>
              <a:t>5/14/2024</a:t>
            </a:fld>
            <a:endParaRPr lang="en-US"/>
          </a:p>
        </p:txBody>
      </p:sp>
      <p:sp>
        <p:nvSpPr>
          <p:cNvPr id="5" name="Footer Placeholder 4">
            <a:extLst>
              <a:ext uri="{FF2B5EF4-FFF2-40B4-BE49-F238E27FC236}">
                <a16:creationId xmlns:a16="http://schemas.microsoft.com/office/drawing/2014/main" id="{E04CB394-BD69-4B04-175C-8391BE299E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00A29F-A262-770E-FE23-94531CC339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5435D-CC30-415F-A6A8-8E3DF854A30E}" type="slidenum">
              <a:rPr lang="en-US" smtClean="0"/>
              <a:t>‹#›</a:t>
            </a:fld>
            <a:endParaRPr lang="en-US"/>
          </a:p>
        </p:txBody>
      </p:sp>
    </p:spTree>
    <p:extLst>
      <p:ext uri="{BB962C8B-B14F-4D97-AF65-F5344CB8AC3E}">
        <p14:creationId xmlns:p14="http://schemas.microsoft.com/office/powerpoint/2010/main" val="3719205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6C5BD05-EA69-E149-41F4-59125D9A06BC}"/>
              </a:ext>
            </a:extLst>
          </p:cNvPr>
          <p:cNvPicPr>
            <a:picLocks noChangeAspect="1"/>
          </p:cNvPicPr>
          <p:nvPr/>
        </p:nvPicPr>
        <p:blipFill>
          <a:blip r:embed="rId2"/>
          <a:stretch>
            <a:fillRect/>
          </a:stretch>
        </p:blipFill>
        <p:spPr>
          <a:xfrm>
            <a:off x="0" y="-171282"/>
            <a:ext cx="12076386" cy="7029282"/>
          </a:xfrm>
          <a:prstGeom prst="rect">
            <a:avLst/>
          </a:prstGeom>
        </p:spPr>
      </p:pic>
    </p:spTree>
    <p:extLst>
      <p:ext uri="{BB962C8B-B14F-4D97-AF65-F5344CB8AC3E}">
        <p14:creationId xmlns:p14="http://schemas.microsoft.com/office/powerpoint/2010/main" val="3687690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icroRNA biogenesis. MicroRNA (miRNA) genes are transcribed by RNA polymerase II (Pol II) to generate the primary transcripts (pri-miRNAs). The initial processing of the primary transcript is mediated by the Drosha-DiGeorge syndrome critical region gene 8 (DGCR8; Pasha in Drosophila melanogaster and Caenorhabditis elegans) complex (also known as the Microprocessor complex) that generates ~70 nucleotide (nt) pre-miRNAs. Pre-miRNA has a short stem plus a ~2-nt 3′ overhang, which is recognized by the nuclear export factor exportin 5. Once exported from the nucleus, the cytoplasmic RNase III Dicer catalyses the production of miRNA duplexes. Dicer, TRBP (TAR RNA-binding protein; also known as TARBP2), and Argonaute (AGO) 1–4 mediate the processing of pre-miRNA and the assembly of the RISC (RNA-induced silencing complex). Within this complex, one strand of the miRNA duplex is removed resulting in a single stranded miRNA, partially complementary to target mRNA, which remains in the complex. .The &quot; seed &quot; sequence (positions 2–7 from the 5′ end of miRNAs) is complementary to the 3′ UTR of mRNA targets. microRNA complex interaction with mRNA induces posttranscriptional silencing through as both mRNA destabilization and translational repression (author's figure) [14–19].  ">
            <a:extLst>
              <a:ext uri="{FF2B5EF4-FFF2-40B4-BE49-F238E27FC236}">
                <a16:creationId xmlns:a16="http://schemas.microsoft.com/office/drawing/2014/main" id="{E77D863B-30F4-9B1C-6403-D3730936BF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993" y="0"/>
            <a:ext cx="1027911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47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iRNA Seed Region Binding">
            <a:extLst>
              <a:ext uri="{FF2B5EF4-FFF2-40B4-BE49-F238E27FC236}">
                <a16:creationId xmlns:a16="http://schemas.microsoft.com/office/drawing/2014/main" id="{4225298A-3F38-5AB5-EF9E-41A5520934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6880" y="236483"/>
            <a:ext cx="9066830" cy="433551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301D17F-5D30-CE3E-926C-C21971036389}"/>
              </a:ext>
            </a:extLst>
          </p:cNvPr>
          <p:cNvSpPr txBox="1"/>
          <p:nvPr/>
        </p:nvSpPr>
        <p:spPr>
          <a:xfrm>
            <a:off x="1818290" y="4572000"/>
            <a:ext cx="8555420" cy="1477328"/>
          </a:xfrm>
          <a:prstGeom prst="rect">
            <a:avLst/>
          </a:prstGeom>
          <a:noFill/>
        </p:spPr>
        <p:txBody>
          <a:bodyPr wrap="square">
            <a:spAutoFit/>
          </a:bodyPr>
          <a:lstStyle/>
          <a:p>
            <a:pPr algn="just"/>
            <a:r>
              <a:rPr lang="en-US" b="0" i="0" dirty="0">
                <a:solidFill>
                  <a:srgbClr val="000000"/>
                </a:solidFill>
                <a:effectLst/>
                <a:highlight>
                  <a:srgbClr val="F1F2F2"/>
                </a:highlight>
                <a:latin typeface="open sans" panose="020B0606030504020204" pitchFamily="34" charset="0"/>
              </a:rPr>
              <a:t>The seed region consists of nucleotides 2 to 8 on the 5’ end of the miRNA. The complementarity of the seed region to the mRNA determines how the gene will be silenced. If there is perfect complementarity between miRNA and mRNA it leads to degradation of the mRNA. If there is imperfect complementarity, it leads to inhibition of protein synthesis.</a:t>
            </a:r>
            <a:endParaRPr lang="en-US" dirty="0"/>
          </a:p>
        </p:txBody>
      </p:sp>
    </p:spTree>
    <p:extLst>
      <p:ext uri="{BB962C8B-B14F-4D97-AF65-F5344CB8AC3E}">
        <p14:creationId xmlns:p14="http://schemas.microsoft.com/office/powerpoint/2010/main" val="611224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75345B-6052-368D-02A5-BA9B1A01CF1F}"/>
              </a:ext>
            </a:extLst>
          </p:cNvPr>
          <p:cNvSpPr txBox="1"/>
          <p:nvPr/>
        </p:nvSpPr>
        <p:spPr>
          <a:xfrm>
            <a:off x="331074" y="382012"/>
            <a:ext cx="10815145" cy="5724644"/>
          </a:xfrm>
          <a:prstGeom prst="rect">
            <a:avLst/>
          </a:prstGeom>
          <a:noFill/>
        </p:spPr>
        <p:txBody>
          <a:bodyPr wrap="square">
            <a:spAutoFit/>
          </a:bodyPr>
          <a:lstStyle/>
          <a:p>
            <a:pPr algn="l"/>
            <a:r>
              <a:rPr lang="en-US" sz="2400" b="1" i="0" dirty="0">
                <a:solidFill>
                  <a:srgbClr val="F25622"/>
                </a:solidFill>
                <a:effectLst/>
                <a:highlight>
                  <a:srgbClr val="FFFFFF"/>
                </a:highlight>
                <a:latin typeface="open sans" panose="020B0606030504020204" pitchFamily="34" charset="0"/>
              </a:rPr>
              <a:t>miRNA Nomenclature</a:t>
            </a:r>
            <a:r>
              <a:rPr lang="en-US" sz="2400" b="0" i="0" dirty="0">
                <a:solidFill>
                  <a:srgbClr val="202124"/>
                </a:solidFill>
                <a:effectLst/>
                <a:highlight>
                  <a:srgbClr val="FFFFFF"/>
                </a:highlight>
                <a:latin typeface="Times New Roman" panose="02020603050405020304" pitchFamily="18" charset="0"/>
                <a:cs typeface="Times New Roman" panose="02020603050405020304" pitchFamily="18" charset="0"/>
              </a:rPr>
              <a:t>?</a:t>
            </a:r>
          </a:p>
          <a:p>
            <a:pPr algn="just"/>
            <a:r>
              <a:rPr lang="en-US" sz="2400" b="0" i="0" dirty="0">
                <a:solidFill>
                  <a:srgbClr val="4D5156"/>
                </a:solidFill>
                <a:effectLst/>
                <a:highlight>
                  <a:srgbClr val="FFFFFF"/>
                </a:highlight>
                <a:latin typeface="Times New Roman" panose="02020603050405020304" pitchFamily="18" charset="0"/>
                <a:cs typeface="Times New Roman" panose="02020603050405020304" pitchFamily="18" charset="0"/>
              </a:rPr>
              <a:t>The first three letters indicate the organism the miRNA is found in. </a:t>
            </a:r>
            <a:r>
              <a:rPr lang="en-US" sz="2400" b="0" i="0" dirty="0" err="1">
                <a:solidFill>
                  <a:srgbClr val="040C28"/>
                </a:solidFill>
                <a:effectLst/>
                <a:highlight>
                  <a:srgbClr val="D3E3FD"/>
                </a:highlight>
                <a:latin typeface="Times New Roman" panose="02020603050405020304" pitchFamily="18" charset="0"/>
                <a:cs typeface="Times New Roman" panose="02020603050405020304" pitchFamily="18" charset="0"/>
              </a:rPr>
              <a:t>hsa</a:t>
            </a:r>
            <a:r>
              <a:rPr lang="en-US" sz="2400" b="0" i="0" dirty="0">
                <a:solidFill>
                  <a:srgbClr val="040C28"/>
                </a:solidFill>
                <a:effectLst/>
                <a:highlight>
                  <a:srgbClr val="D3E3FD"/>
                </a:highlight>
                <a:latin typeface="Times New Roman" panose="02020603050405020304" pitchFamily="18" charset="0"/>
                <a:cs typeface="Times New Roman" panose="02020603050405020304" pitchFamily="18" charset="0"/>
              </a:rPr>
              <a:t> = human</a:t>
            </a:r>
            <a:r>
              <a:rPr lang="en-US" sz="2400" b="0" i="0" dirty="0">
                <a:solidFill>
                  <a:srgbClr val="4D5156"/>
                </a:solidFill>
                <a:effectLst/>
                <a:highlight>
                  <a:srgbClr val="FFFFFF"/>
                </a:highlight>
                <a:latin typeface="Times New Roman" panose="02020603050405020304" pitchFamily="18" charset="0"/>
                <a:cs typeface="Times New Roman" panose="02020603050405020304" pitchFamily="18" charset="0"/>
              </a:rPr>
              <a:t>, </a:t>
            </a:r>
            <a:r>
              <a:rPr lang="en-US" sz="2400" b="0" i="0" dirty="0" err="1">
                <a:solidFill>
                  <a:srgbClr val="4D5156"/>
                </a:solidFill>
                <a:effectLst/>
                <a:highlight>
                  <a:srgbClr val="FFFFFF"/>
                </a:highlight>
                <a:latin typeface="Times New Roman" panose="02020603050405020304" pitchFamily="18" charset="0"/>
                <a:cs typeface="Times New Roman" panose="02020603050405020304" pitchFamily="18" charset="0"/>
              </a:rPr>
              <a:t>mmu</a:t>
            </a:r>
            <a:r>
              <a:rPr lang="en-US" sz="2400" b="0" i="0" dirty="0">
                <a:solidFill>
                  <a:srgbClr val="4D5156"/>
                </a:solidFill>
                <a:effectLst/>
                <a:highlight>
                  <a:srgbClr val="FFFFFF"/>
                </a:highlight>
                <a:latin typeface="Times New Roman" panose="02020603050405020304" pitchFamily="18" charset="0"/>
                <a:cs typeface="Times New Roman" panose="02020603050405020304" pitchFamily="18" charset="0"/>
              </a:rPr>
              <a:t> = mouse, </a:t>
            </a:r>
            <a:r>
              <a:rPr lang="en-US" sz="2400" b="0" i="0" dirty="0" err="1">
                <a:solidFill>
                  <a:srgbClr val="4D5156"/>
                </a:solidFill>
                <a:effectLst/>
                <a:highlight>
                  <a:srgbClr val="FFFFFF"/>
                </a:highlight>
                <a:latin typeface="Times New Roman" panose="02020603050405020304" pitchFamily="18" charset="0"/>
                <a:cs typeface="Times New Roman" panose="02020603050405020304" pitchFamily="18" charset="0"/>
              </a:rPr>
              <a:t>rno</a:t>
            </a:r>
            <a:r>
              <a:rPr lang="en-US" sz="2400" b="0" i="0" dirty="0">
                <a:solidFill>
                  <a:srgbClr val="4D5156"/>
                </a:solidFill>
                <a:effectLst/>
                <a:highlight>
                  <a:srgbClr val="FFFFFF"/>
                </a:highlight>
                <a:latin typeface="Times New Roman" panose="02020603050405020304" pitchFamily="18" charset="0"/>
                <a:cs typeface="Times New Roman" panose="02020603050405020304" pitchFamily="18" charset="0"/>
              </a:rPr>
              <a:t> = rat. Capitalization indicates whether it is the mature or precursor miRNA. mir = precursor sequence, </a:t>
            </a:r>
            <a:r>
              <a:rPr lang="en-US" sz="2400" b="0" i="0" dirty="0" err="1">
                <a:solidFill>
                  <a:srgbClr val="4D5156"/>
                </a:solidFill>
                <a:effectLst/>
                <a:highlight>
                  <a:srgbClr val="FFFFFF"/>
                </a:highlight>
                <a:latin typeface="Times New Roman" panose="02020603050405020304" pitchFamily="18" charset="0"/>
                <a:cs typeface="Times New Roman" panose="02020603050405020304" pitchFamily="18" charset="0"/>
              </a:rPr>
              <a:t>miR</a:t>
            </a:r>
            <a:r>
              <a:rPr lang="en-US" sz="2400" b="0" i="0" dirty="0">
                <a:solidFill>
                  <a:srgbClr val="4D5156"/>
                </a:solidFill>
                <a:effectLst/>
                <a:highlight>
                  <a:srgbClr val="FFFFFF"/>
                </a:highlight>
                <a:latin typeface="Times New Roman" panose="02020603050405020304" pitchFamily="18" charset="0"/>
                <a:cs typeface="Times New Roman" panose="02020603050405020304" pitchFamily="18" charset="0"/>
              </a:rPr>
              <a:t> = mature sequence.</a:t>
            </a:r>
          </a:p>
          <a:p>
            <a:pPr algn="just"/>
            <a:r>
              <a:rPr lang="en-US" sz="2400" b="0" i="0" dirty="0">
                <a:effectLst/>
                <a:highlight>
                  <a:srgbClr val="D3E3FD"/>
                </a:highlight>
                <a:latin typeface="Times New Roman" panose="02020603050405020304" pitchFamily="18" charset="0"/>
                <a:cs typeface="Times New Roman" panose="02020603050405020304" pitchFamily="18" charset="0"/>
              </a:rPr>
              <a:t>he prefix "</a:t>
            </a:r>
            <a:r>
              <a:rPr lang="en-US" sz="2400" b="0" i="0" dirty="0" err="1">
                <a:effectLst/>
                <a:highlight>
                  <a:srgbClr val="D3E3FD"/>
                </a:highlight>
                <a:latin typeface="Times New Roman" panose="02020603050405020304" pitchFamily="18" charset="0"/>
                <a:cs typeface="Times New Roman" panose="02020603050405020304" pitchFamily="18" charset="0"/>
              </a:rPr>
              <a:t>miR</a:t>
            </a:r>
            <a:r>
              <a:rPr lang="en-US" sz="2400" b="0" i="0" dirty="0">
                <a:effectLst/>
                <a:highlight>
                  <a:srgbClr val="D3E3FD"/>
                </a:highlight>
                <a:latin typeface="Times New Roman" panose="02020603050405020304" pitchFamily="18" charset="0"/>
                <a:cs typeface="Times New Roman" panose="02020603050405020304" pitchFamily="18" charset="0"/>
              </a:rPr>
              <a:t>" is followed by a dash and a number, .</a:t>
            </a:r>
            <a:r>
              <a:rPr lang="en-US" sz="2400" b="0" i="0" dirty="0">
                <a:effectLst/>
                <a:highlight>
                  <a:srgbClr val="FFFFFF"/>
                </a:highlight>
                <a:latin typeface="Times New Roman" panose="02020603050405020304" pitchFamily="18" charset="0"/>
                <a:cs typeface="Times New Roman" panose="02020603050405020304" pitchFamily="18" charset="0"/>
              </a:rPr>
              <a:t>For </a:t>
            </a:r>
            <a:r>
              <a:rPr lang="en-US" sz="2400" b="0" i="0" dirty="0">
                <a:solidFill>
                  <a:srgbClr val="4D5156"/>
                </a:solidFill>
                <a:effectLst/>
                <a:highlight>
                  <a:srgbClr val="FFFFFF"/>
                </a:highlight>
                <a:latin typeface="Times New Roman" panose="02020603050405020304" pitchFamily="18" charset="0"/>
                <a:cs typeface="Times New Roman" panose="02020603050405020304" pitchFamily="18" charset="0"/>
              </a:rPr>
              <a:t>example, miR-124 was named and likely discovered prior to miR-456.</a:t>
            </a:r>
          </a:p>
          <a:p>
            <a:pPr algn="just"/>
            <a:r>
              <a:rPr lang="en-US" sz="2400" b="0" i="0" dirty="0">
                <a:solidFill>
                  <a:srgbClr val="000000"/>
                </a:solidFill>
                <a:effectLst/>
                <a:highlight>
                  <a:srgbClr val="FFFFFF"/>
                </a:highlight>
                <a:latin typeface="Times New Roman" panose="02020603050405020304" pitchFamily="18" charset="0"/>
                <a:cs typeface="Times New Roman" panose="02020603050405020304" pitchFamily="18" charset="0"/>
              </a:rPr>
              <a:t>Even more suffixes may be attached to the name to indicate closely related miRNAs. For example, </a:t>
            </a:r>
            <a:r>
              <a:rPr lang="en-US" sz="24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hsa-miR-XXa</a:t>
            </a:r>
            <a:r>
              <a:rPr lang="en-US" sz="2400" b="0" i="0" dirty="0">
                <a:solidFill>
                  <a:srgbClr val="000000"/>
                </a:solidFill>
                <a:effectLst/>
                <a:highlight>
                  <a:srgbClr val="FFFFFF"/>
                </a:highlight>
                <a:latin typeface="Times New Roman" panose="02020603050405020304" pitchFamily="18" charset="0"/>
                <a:cs typeface="Times New Roman" panose="02020603050405020304" pitchFamily="18" charset="0"/>
              </a:rPr>
              <a:t> and </a:t>
            </a:r>
            <a:r>
              <a:rPr lang="en-US" sz="2400" b="0" i="0" dirty="0" err="1">
                <a:solidFill>
                  <a:srgbClr val="000000"/>
                </a:solidFill>
                <a:effectLst/>
                <a:highlight>
                  <a:srgbClr val="FFFFFF"/>
                </a:highlight>
                <a:latin typeface="Times New Roman" panose="02020603050405020304" pitchFamily="18" charset="0"/>
                <a:cs typeface="Times New Roman" panose="02020603050405020304" pitchFamily="18" charset="0"/>
              </a:rPr>
              <a:t>hsa-miR-XXb</a:t>
            </a:r>
            <a:r>
              <a:rPr lang="en-US" sz="2400" b="0" i="0" dirty="0">
                <a:solidFill>
                  <a:srgbClr val="000000"/>
                </a:solidFill>
                <a:effectLst/>
                <a:highlight>
                  <a:srgbClr val="FFFFFF"/>
                </a:highlight>
                <a:latin typeface="Times New Roman" panose="02020603050405020304" pitchFamily="18" charset="0"/>
                <a:cs typeface="Times New Roman" panose="02020603050405020304" pitchFamily="18" charset="0"/>
              </a:rPr>
              <a:t> would indicate two miRNAs with very similar sequences (only one or two nucleotides different). .A numbered suffix is assigned to show mature miRNA sequences that are identical, but are transcribed from </a:t>
            </a:r>
            <a:r>
              <a:rPr lang="en-US" sz="2400" b="0" i="0" dirty="0">
                <a:solidFill>
                  <a:srgbClr val="FF0000"/>
                </a:solidFill>
                <a:effectLst/>
                <a:highlight>
                  <a:srgbClr val="FFFFFF"/>
                </a:highlight>
                <a:latin typeface="Times New Roman" panose="02020603050405020304" pitchFamily="18" charset="0"/>
                <a:cs typeface="Times New Roman" panose="02020603050405020304" pitchFamily="18" charset="0"/>
              </a:rPr>
              <a:t>different genes </a:t>
            </a:r>
            <a:r>
              <a:rPr lang="en-US" sz="2400" b="0" i="0" dirty="0">
                <a:solidFill>
                  <a:srgbClr val="000000"/>
                </a:solidFill>
                <a:effectLst/>
                <a:highlight>
                  <a:srgbClr val="FFFFFF"/>
                </a:highlight>
                <a:latin typeface="Times New Roman" panose="02020603050405020304" pitchFamily="18" charset="0"/>
                <a:cs typeface="Times New Roman" panose="02020603050405020304" pitchFamily="18" charset="0"/>
              </a:rPr>
              <a:t>and thus have a different precursor sequence. An example of this would be the precursor miRNAs hsa-mir-XX-1 and hsa-mir-XX-2, which would be processed into identical mature miRNAs called hsa-miR-XX-1 and hsa-miR-XX-2.</a:t>
            </a:r>
            <a:endParaRPr lang="en-US" sz="2400" b="0" i="0" dirty="0">
              <a:solidFill>
                <a:srgbClr val="4D5156"/>
              </a:solidFill>
              <a:effectLst/>
              <a:highlight>
                <a:srgbClr val="FFFFFF"/>
              </a:highlight>
              <a:latin typeface="Times New Roman" panose="02020603050405020304" pitchFamily="18" charset="0"/>
              <a:cs typeface="Times New Roman" panose="02020603050405020304" pitchFamily="18" charset="0"/>
            </a:endParaRPr>
          </a:p>
          <a:p>
            <a:pPr algn="just"/>
            <a:endParaRPr lang="en-US" dirty="0">
              <a:solidFill>
                <a:srgbClr val="4D5156"/>
              </a:solidFill>
              <a:highlight>
                <a:srgbClr val="FFFFFF"/>
              </a:highlight>
              <a:latin typeface="Google Sans"/>
            </a:endParaRPr>
          </a:p>
          <a:p>
            <a:pPr algn="just"/>
            <a:br>
              <a:rPr lang="en-US" dirty="0"/>
            </a:br>
            <a:endParaRPr lang="en-US" dirty="0"/>
          </a:p>
        </p:txBody>
      </p:sp>
    </p:spTree>
    <p:extLst>
      <p:ext uri="{BB962C8B-B14F-4D97-AF65-F5344CB8AC3E}">
        <p14:creationId xmlns:p14="http://schemas.microsoft.com/office/powerpoint/2010/main" val="732935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C519F9-C4C7-B959-31F0-787B593954C0}"/>
              </a:ext>
            </a:extLst>
          </p:cNvPr>
          <p:cNvSpPr txBox="1"/>
          <p:nvPr/>
        </p:nvSpPr>
        <p:spPr>
          <a:xfrm>
            <a:off x="362607" y="189186"/>
            <a:ext cx="9821917" cy="6124754"/>
          </a:xfrm>
          <a:prstGeom prst="rect">
            <a:avLst/>
          </a:prstGeom>
          <a:noFill/>
        </p:spPr>
        <p:txBody>
          <a:bodyPr wrap="square">
            <a:spAutoFit/>
          </a:bodyPr>
          <a:lstStyle/>
          <a:p>
            <a:pPr algn="just"/>
            <a:r>
              <a:rPr lang="en-US" sz="2800" b="1" i="0" dirty="0">
                <a:solidFill>
                  <a:srgbClr val="FF0000"/>
                </a:solidFill>
                <a:effectLst/>
                <a:highlight>
                  <a:srgbClr val="FFFFFF"/>
                </a:highlight>
                <a:latin typeface="Times New Roman" panose="02020603050405020304" pitchFamily="18" charset="0"/>
                <a:cs typeface="Times New Roman" panose="02020603050405020304" pitchFamily="18" charset="0"/>
              </a:rPr>
              <a:t>microRNA and cancer</a:t>
            </a:r>
          </a:p>
          <a:p>
            <a:pPr algn="just"/>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it was reported that miRNAs are capable of regulating all the hallmarks of cancer . Therefore, as a tumor suppressor or as an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oncomiR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various miRNAs can regulate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tumorigenesis.Various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hallmarks of cancer being regulated by miRNA . Dysregulation of miRNA in cancer can be due to </a:t>
            </a:r>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epigenetic changes or alterations in miRNA biogenesis or polymorphism or mutation in the genes that code these miRNAs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or </a:t>
            </a:r>
            <a:r>
              <a:rPr lang="en-US" sz="2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chromosomal abnormalities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These can also happen conjointly, modulating the expression of miRNAs .</a:t>
            </a:r>
            <a:r>
              <a:rPr lang="en-US" sz="2800" b="0" i="0" dirty="0">
                <a:solidFill>
                  <a:srgbClr val="4D5156"/>
                </a:solidFill>
                <a:effectLst/>
                <a:highlight>
                  <a:srgbClr val="FFFFFF"/>
                </a:highlight>
                <a:latin typeface="Times New Roman" panose="02020603050405020304" pitchFamily="18" charset="0"/>
                <a:cs typeface="Times New Roman" panose="02020603050405020304" pitchFamily="18" charset="0"/>
              </a:rPr>
              <a:t> The dysregulated miRNAs have been shown to affect the hallmarks of cancer, including </a:t>
            </a:r>
            <a:r>
              <a:rPr lang="en-US" sz="2800" b="0" i="0" dirty="0">
                <a:solidFill>
                  <a:srgbClr val="4D5156"/>
                </a:solidFill>
                <a:effectLst/>
                <a:highlight>
                  <a:srgbClr val="FFFFFF"/>
                </a:highlight>
                <a:latin typeface="Google Sans"/>
              </a:rPr>
              <a:t> </a:t>
            </a:r>
            <a:r>
              <a:rPr lang="en-US" sz="2800" dirty="0">
                <a:solidFill>
                  <a:schemeClr val="accent6">
                    <a:lumMod val="50000"/>
                  </a:schemeClr>
                </a:solidFill>
                <a:highlight>
                  <a:srgbClr val="FFFFFF"/>
                </a:highlight>
                <a:latin typeface="Times New Roman" panose="02020603050405020304" pitchFamily="18" charset="0"/>
                <a:cs typeface="Times New Roman" panose="02020603050405020304" pitchFamily="18" charset="0"/>
              </a:rPr>
              <a:t>sustaining proliferative signaling, evading growth suppressors, resisting cell death, enabling replicative immortality, inducing angiogenesis, and activating invasion and metastasis.</a:t>
            </a:r>
          </a:p>
        </p:txBody>
      </p:sp>
    </p:spTree>
    <p:extLst>
      <p:ext uri="{BB962C8B-B14F-4D97-AF65-F5344CB8AC3E}">
        <p14:creationId xmlns:p14="http://schemas.microsoft.com/office/powerpoint/2010/main" val="3709726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85983D-E8F5-E4A3-30DB-86BC0758EA0D}"/>
              </a:ext>
            </a:extLst>
          </p:cNvPr>
          <p:cNvSpPr txBox="1"/>
          <p:nvPr/>
        </p:nvSpPr>
        <p:spPr>
          <a:xfrm>
            <a:off x="614855" y="1213945"/>
            <a:ext cx="10689021" cy="3970318"/>
          </a:xfrm>
          <a:prstGeom prst="rect">
            <a:avLst/>
          </a:prstGeom>
          <a:noFill/>
        </p:spPr>
        <p:txBody>
          <a:bodyPr wrap="square">
            <a:spAutoFit/>
          </a:bodyPr>
          <a:lstStyle/>
          <a:p>
            <a:pPr algn="just"/>
            <a:r>
              <a:rPr lang="en-US" sz="2800" dirty="0">
                <a:effectLst/>
                <a:latin typeface="Times New Roman" panose="02020603050405020304" pitchFamily="18" charset="0"/>
                <a:ea typeface="Calibri" panose="020F0502020204030204" pitchFamily="34" charset="0"/>
              </a:rPr>
              <a:t>In terms of the mechanism, miRNAs act as </a:t>
            </a:r>
            <a:r>
              <a:rPr lang="en-US" sz="2800" dirty="0">
                <a:solidFill>
                  <a:srgbClr val="FF0000"/>
                </a:solidFill>
                <a:effectLst/>
                <a:latin typeface="Times New Roman" panose="02020603050405020304" pitchFamily="18" charset="0"/>
                <a:ea typeface="Calibri" panose="020F0502020204030204" pitchFamily="34" charset="0"/>
              </a:rPr>
              <a:t>oncogenic miRNA (</a:t>
            </a:r>
            <a:r>
              <a:rPr lang="en-US" sz="2800" b="0" i="0" dirty="0" err="1">
                <a:solidFill>
                  <a:srgbClr val="C00000"/>
                </a:solidFill>
                <a:effectLst/>
                <a:highlight>
                  <a:srgbClr val="FFFFFF"/>
                </a:highlight>
                <a:latin typeface="Google Sans"/>
              </a:rPr>
              <a:t>oncomirs</a:t>
            </a:r>
            <a:r>
              <a:rPr lang="en-US" sz="2800" b="0" i="0" dirty="0">
                <a:solidFill>
                  <a:srgbClr val="4D5156"/>
                </a:solidFill>
                <a:effectLst/>
                <a:highlight>
                  <a:srgbClr val="FFFFFF"/>
                </a:highlight>
                <a:latin typeface="Google Sans"/>
              </a:rPr>
              <a:t>)</a:t>
            </a:r>
            <a:r>
              <a:rPr lang="en-US" sz="2800" dirty="0">
                <a:solidFill>
                  <a:srgbClr val="FF0000"/>
                </a:solidFill>
                <a:effectLst/>
                <a:latin typeface="Times New Roman" panose="02020603050405020304" pitchFamily="18" charset="0"/>
                <a:ea typeface="Calibri" panose="020F0502020204030204" pitchFamily="34" charset="0"/>
              </a:rPr>
              <a:t> and tumor suppressor miRNAs in tumorigenic events</a:t>
            </a:r>
            <a:r>
              <a:rPr lang="en-US" sz="2800" dirty="0">
                <a:effectLst/>
                <a:latin typeface="Times New Roman" panose="02020603050405020304" pitchFamily="18" charset="0"/>
                <a:ea typeface="Calibri" panose="020F0502020204030204" pitchFamily="34" charset="0"/>
              </a:rPr>
              <a:t>. In the function of </a:t>
            </a:r>
            <a:r>
              <a:rPr lang="en-US" sz="2800" dirty="0">
                <a:solidFill>
                  <a:srgbClr val="FF0000"/>
                </a:solidFill>
                <a:effectLst/>
                <a:latin typeface="Times New Roman" panose="02020603050405020304" pitchFamily="18" charset="0"/>
                <a:ea typeface="Calibri" panose="020F0502020204030204" pitchFamily="34" charset="0"/>
              </a:rPr>
              <a:t>tumor suppressor miRNAs</a:t>
            </a:r>
            <a:r>
              <a:rPr lang="en-US" sz="2800" dirty="0">
                <a:effectLst/>
                <a:latin typeface="Times New Roman" panose="02020603050405020304" pitchFamily="18" charset="0"/>
                <a:ea typeface="Calibri" panose="020F0502020204030204" pitchFamily="34" charset="0"/>
              </a:rPr>
              <a:t>, miRNAs are down-regulated, resulting in a potentially enhanced expression of oncogenes, promoting cell proliferation, migration, angiogenesis, invasion, and metastasis, whereas </a:t>
            </a:r>
            <a:r>
              <a:rPr lang="en-US" sz="2800" dirty="0">
                <a:solidFill>
                  <a:srgbClr val="FF0000"/>
                </a:solidFill>
                <a:effectLst/>
                <a:latin typeface="Times New Roman" panose="02020603050405020304" pitchFamily="18" charset="0"/>
                <a:ea typeface="Calibri" panose="020F0502020204030204" pitchFamily="34" charset="0"/>
              </a:rPr>
              <a:t>oncogenic miRNAs </a:t>
            </a:r>
            <a:r>
              <a:rPr lang="en-US" sz="2800" dirty="0">
                <a:effectLst/>
                <a:latin typeface="Times New Roman" panose="02020603050405020304" pitchFamily="18" charset="0"/>
                <a:ea typeface="Calibri" panose="020F0502020204030204" pitchFamily="34" charset="0"/>
              </a:rPr>
              <a:t>are over-expressed, leading to the inhibition of tumor suppressor genes, and, as a result, they increase the proliferation, migration and invasion of cancer cells as well as the loss of cell cycle regulation and they inhibit cell apoptosis.</a:t>
            </a:r>
            <a:endParaRPr lang="en-US" sz="2800" dirty="0"/>
          </a:p>
        </p:txBody>
      </p:sp>
    </p:spTree>
    <p:extLst>
      <p:ext uri="{BB962C8B-B14F-4D97-AF65-F5344CB8AC3E}">
        <p14:creationId xmlns:p14="http://schemas.microsoft.com/office/powerpoint/2010/main" val="1044377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E9BADDB-622D-9637-A545-D7AAD1FDB37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2072" y="804041"/>
            <a:ext cx="8853265" cy="5565227"/>
          </a:xfrm>
          <a:prstGeom prst="rect">
            <a:avLst/>
          </a:prstGeom>
          <a:noFill/>
        </p:spPr>
      </p:pic>
    </p:spTree>
    <p:extLst>
      <p:ext uri="{BB962C8B-B14F-4D97-AF65-F5344CB8AC3E}">
        <p14:creationId xmlns:p14="http://schemas.microsoft.com/office/powerpoint/2010/main" val="99502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62E2B9-2801-6DDD-0677-4A4E58ED6FB3}"/>
              </a:ext>
            </a:extLst>
          </p:cNvPr>
          <p:cNvSpPr txBox="1"/>
          <p:nvPr/>
        </p:nvSpPr>
        <p:spPr>
          <a:xfrm>
            <a:off x="662153" y="835572"/>
            <a:ext cx="10342178" cy="4893647"/>
          </a:xfrm>
          <a:prstGeom prst="rect">
            <a:avLst/>
          </a:prstGeom>
          <a:noFill/>
        </p:spPr>
        <p:txBody>
          <a:bodyPr wrap="square">
            <a:spAutoFit/>
          </a:bodyPr>
          <a:lstStyle/>
          <a:p>
            <a:pPr algn="just"/>
            <a:r>
              <a:rPr lang="en-US" sz="2400" b="0" i="0" dirty="0">
                <a:solidFill>
                  <a:srgbClr val="FF0000"/>
                </a:solidFill>
                <a:effectLst/>
                <a:highlight>
                  <a:srgbClr val="FFFFFF"/>
                </a:highlight>
                <a:latin typeface="Times New Roman" panose="02020603050405020304" pitchFamily="18" charset="0"/>
                <a:cs typeface="Times New Roman" panose="02020603050405020304" pitchFamily="18" charset="0"/>
              </a:rPr>
              <a:t>microRNA</a:t>
            </a:r>
          </a:p>
          <a:p>
            <a:pPr algn="just"/>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A microRNA (miRNA) is a small non-coding RNA molecule, ranging typically from </a:t>
            </a:r>
            <a:r>
              <a:rPr lang="en-US" sz="2400" b="0" i="0" dirty="0">
                <a:solidFill>
                  <a:srgbClr val="FF0000"/>
                </a:solidFill>
                <a:effectLst/>
                <a:highlight>
                  <a:srgbClr val="FFFFFF"/>
                </a:highlight>
                <a:latin typeface="Times New Roman" panose="02020603050405020304" pitchFamily="18" charset="0"/>
                <a:cs typeface="Times New Roman" panose="02020603050405020304" pitchFamily="18" charset="0"/>
              </a:rPr>
              <a:t>21–25 nucleotides </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in length. miRNAs are widespread throughout the plant and animal kingdoms, and are found in some viruses. miRNAs are remarkably conserved in both plants and animals, and are thought to be a vital and evolutionarily ancient component of genetic regulation.</a:t>
            </a:r>
          </a:p>
          <a:p>
            <a:pPr algn="just"/>
            <a:r>
              <a:rPr lang="en-US" sz="2400" b="0" i="0" dirty="0">
                <a:solidFill>
                  <a:srgbClr val="333A3D"/>
                </a:solidFill>
                <a:effectLst/>
                <a:highlight>
                  <a:srgbClr val="FFFFFF"/>
                </a:highlight>
                <a:latin typeface="Times New Roman" panose="02020603050405020304" pitchFamily="18" charset="0"/>
                <a:cs typeface="Times New Roman" panose="02020603050405020304" pitchFamily="18" charset="0"/>
              </a:rPr>
              <a:t>microRNAs regulate gene expression, thereby controlling many cellular processes including </a:t>
            </a:r>
            <a:r>
              <a:rPr lang="en-US" sz="2400" b="0" i="0" dirty="0">
                <a:solidFill>
                  <a:srgbClr val="FF0000"/>
                </a:solidFill>
                <a:effectLst/>
                <a:highlight>
                  <a:srgbClr val="FFFFFF"/>
                </a:highlight>
                <a:latin typeface="Times New Roman" panose="02020603050405020304" pitchFamily="18" charset="0"/>
                <a:cs typeface="Times New Roman" panose="02020603050405020304" pitchFamily="18" charset="0"/>
              </a:rPr>
              <a:t>cell growth, differentiation, proliferation, and apoptosis</a:t>
            </a:r>
            <a:r>
              <a:rPr lang="en-US" sz="2400" b="0" i="0" dirty="0">
                <a:solidFill>
                  <a:srgbClr val="333A3D"/>
                </a:solidFill>
                <a:effectLst/>
                <a:highlight>
                  <a:srgbClr val="FFFFFF"/>
                </a:highlight>
                <a:latin typeface="Times New Roman" panose="02020603050405020304" pitchFamily="18" charset="0"/>
                <a:cs typeface="Times New Roman" panose="02020603050405020304" pitchFamily="18" charset="0"/>
              </a:rPr>
              <a:t>. The specificity of miRNAs is dictated by only </a:t>
            </a:r>
            <a:r>
              <a:rPr lang="en-US" sz="2400" b="0" i="0" dirty="0">
                <a:solidFill>
                  <a:srgbClr val="FF0000"/>
                </a:solidFill>
                <a:effectLst/>
                <a:highlight>
                  <a:srgbClr val="FFFFFF"/>
                </a:highlight>
                <a:latin typeface="Times New Roman" panose="02020603050405020304" pitchFamily="18" charset="0"/>
                <a:cs typeface="Times New Roman" panose="02020603050405020304" pitchFamily="18" charset="0"/>
              </a:rPr>
              <a:t>six to seven nucleotides </a:t>
            </a:r>
            <a:r>
              <a:rPr lang="en-US" sz="2400" b="0" i="0" dirty="0">
                <a:solidFill>
                  <a:srgbClr val="333A3D"/>
                </a:solidFill>
                <a:effectLst/>
                <a:highlight>
                  <a:srgbClr val="FFFFFF"/>
                </a:highlight>
                <a:latin typeface="Times New Roman" panose="02020603050405020304" pitchFamily="18" charset="0"/>
                <a:cs typeface="Times New Roman" panose="02020603050405020304" pitchFamily="18" charset="0"/>
              </a:rPr>
              <a:t>of the 18-24 </a:t>
            </a:r>
            <a:r>
              <a:rPr lang="en-US" sz="2400" b="0" i="0" dirty="0" err="1">
                <a:solidFill>
                  <a:srgbClr val="333A3D"/>
                </a:solidFill>
                <a:effectLst/>
                <a:highlight>
                  <a:srgbClr val="FFFFFF"/>
                </a:highlight>
                <a:latin typeface="Times New Roman" panose="02020603050405020304" pitchFamily="18" charset="0"/>
                <a:cs typeface="Times New Roman" panose="02020603050405020304" pitchFamily="18" charset="0"/>
              </a:rPr>
              <a:t>nt</a:t>
            </a:r>
            <a:r>
              <a:rPr lang="en-US" sz="2400" b="0" i="0" dirty="0">
                <a:solidFill>
                  <a:srgbClr val="333A3D"/>
                </a:solidFill>
                <a:effectLst/>
                <a:highlight>
                  <a:srgbClr val="FFFFFF"/>
                </a:highlight>
                <a:latin typeface="Times New Roman" panose="02020603050405020304" pitchFamily="18" charset="0"/>
                <a:cs typeface="Times New Roman" panose="02020603050405020304" pitchFamily="18" charset="0"/>
              </a:rPr>
              <a:t> sequence. Therefore, a single miRNA can potentially target hundred of genes. Alterations in miRNAs expression have been correlated with disease pathogenesis. A number of diseases have been shown to have altered miRNA expression including multiple cancers, cardiovascular disease, and Alzheimer’s disease.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8966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399289-0437-BE88-1BFC-0EC5383B8FD3}"/>
              </a:ext>
            </a:extLst>
          </p:cNvPr>
          <p:cNvSpPr txBox="1"/>
          <p:nvPr/>
        </p:nvSpPr>
        <p:spPr>
          <a:xfrm>
            <a:off x="693683" y="1166842"/>
            <a:ext cx="9853448" cy="5262979"/>
          </a:xfrm>
          <a:prstGeom prst="rect">
            <a:avLst/>
          </a:prstGeom>
          <a:noFill/>
        </p:spPr>
        <p:txBody>
          <a:bodyPr wrap="square">
            <a:spAutoFit/>
          </a:bodyPr>
          <a:lstStyle/>
          <a:p>
            <a:pPr algn="just"/>
            <a:r>
              <a:rPr lang="en-US" sz="2400" b="1" i="0" dirty="0">
                <a:solidFill>
                  <a:srgbClr val="FF0000"/>
                </a:solidFill>
                <a:effectLst/>
                <a:highlight>
                  <a:srgbClr val="FFFFFF"/>
                </a:highlight>
                <a:latin typeface="Times New Roman" panose="02020603050405020304" pitchFamily="18" charset="0"/>
                <a:cs typeface="Times New Roman" panose="02020603050405020304" pitchFamily="18" charset="0"/>
              </a:rPr>
              <a:t>Discovery of miRNAs</a:t>
            </a:r>
          </a:p>
          <a:p>
            <a:pPr algn="just"/>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miRNAs were first described in the journal </a:t>
            </a:r>
            <a:r>
              <a:rPr lang="en-US" sz="2400" b="0" i="1" dirty="0">
                <a:solidFill>
                  <a:srgbClr val="303030"/>
                </a:solidFill>
                <a:effectLst/>
                <a:highlight>
                  <a:srgbClr val="FFFFFF"/>
                </a:highlight>
                <a:latin typeface="Times New Roman" panose="02020603050405020304" pitchFamily="18" charset="0"/>
                <a:cs typeface="Times New Roman" panose="02020603050405020304" pitchFamily="18" charset="0"/>
              </a:rPr>
              <a:t>Cell</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 in 1993 by Lee </a:t>
            </a:r>
            <a:r>
              <a:rPr lang="en-US" sz="2400" b="0" i="1" dirty="0">
                <a:solidFill>
                  <a:srgbClr val="303030"/>
                </a:solidFill>
                <a:effectLst/>
                <a:highlight>
                  <a:srgbClr val="FFFFFF"/>
                </a:highlight>
                <a:latin typeface="Times New Roman" panose="02020603050405020304" pitchFamily="18" charset="0"/>
                <a:cs typeface="Times New Roman" panose="02020603050405020304" pitchFamily="18" charset="0"/>
              </a:rPr>
              <a:t>et al.</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 at Harvard University following their work in the model nematode, </a:t>
            </a:r>
            <a:r>
              <a:rPr lang="en-US" sz="2400" b="0" i="1" dirty="0">
                <a:solidFill>
                  <a:srgbClr val="FF0000"/>
                </a:solidFill>
                <a:effectLst/>
                <a:highlight>
                  <a:srgbClr val="FFFFFF"/>
                </a:highlight>
                <a:latin typeface="Times New Roman" panose="02020603050405020304" pitchFamily="18" charset="0"/>
                <a:cs typeface="Times New Roman" panose="02020603050405020304" pitchFamily="18" charset="0"/>
              </a:rPr>
              <a:t>Caenorhabditis </a:t>
            </a:r>
            <a:r>
              <a:rPr lang="en-US" sz="2400" b="0" i="1" dirty="0" err="1">
                <a:solidFill>
                  <a:srgbClr val="FF0000"/>
                </a:solidFill>
                <a:effectLst/>
                <a:highlight>
                  <a:srgbClr val="FFFFFF"/>
                </a:highlight>
                <a:latin typeface="Times New Roman" panose="02020603050405020304" pitchFamily="18" charset="0"/>
                <a:cs typeface="Times New Roman" panose="02020603050405020304" pitchFamily="18" charset="0"/>
              </a:rPr>
              <a:t>elegans.</a:t>
            </a:r>
            <a:r>
              <a:rPr lang="en-US" sz="2400" b="0" i="0" dirty="0" err="1">
                <a:solidFill>
                  <a:srgbClr val="303030"/>
                </a:solidFill>
                <a:effectLst/>
                <a:highlight>
                  <a:srgbClr val="FFFFFF"/>
                </a:highlight>
                <a:latin typeface="Times New Roman" panose="02020603050405020304" pitchFamily="18" charset="0"/>
                <a:cs typeface="Times New Roman" panose="02020603050405020304" pitchFamily="18" charset="0"/>
              </a:rPr>
              <a:t>While</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 studying postembryonic development in </a:t>
            </a:r>
            <a:r>
              <a:rPr lang="en-US" sz="2400" b="0" i="1" dirty="0">
                <a:solidFill>
                  <a:srgbClr val="303030"/>
                </a:solidFill>
                <a:effectLst/>
                <a:highlight>
                  <a:srgbClr val="FFFFFF"/>
                </a:highlight>
                <a:latin typeface="Times New Roman" panose="02020603050405020304" pitchFamily="18" charset="0"/>
                <a:cs typeface="Times New Roman" panose="02020603050405020304" pitchFamily="18" charset="0"/>
              </a:rPr>
              <a:t>C. elegans</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 they made the fascinating discovery that </a:t>
            </a:r>
            <a:r>
              <a:rPr lang="en-US" sz="2400" b="0" i="1" dirty="0">
                <a:solidFill>
                  <a:srgbClr val="303030"/>
                </a:solidFill>
                <a:effectLst/>
                <a:highlight>
                  <a:srgbClr val="FFFFFF"/>
                </a:highlight>
                <a:latin typeface="Times New Roman" panose="02020603050405020304" pitchFamily="18" charset="0"/>
                <a:cs typeface="Times New Roman" panose="02020603050405020304" pitchFamily="18" charset="0"/>
              </a:rPr>
              <a:t>lin-4</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 a gene previously known to negatively regulate the </a:t>
            </a:r>
            <a:r>
              <a:rPr lang="en-US" sz="2400" b="0" i="1" dirty="0">
                <a:solidFill>
                  <a:srgbClr val="303030"/>
                </a:solidFill>
                <a:effectLst/>
                <a:highlight>
                  <a:srgbClr val="FFFFFF"/>
                </a:highlight>
                <a:latin typeface="Times New Roman" panose="02020603050405020304" pitchFamily="18" charset="0"/>
                <a:cs typeface="Times New Roman" panose="02020603050405020304" pitchFamily="18" charset="0"/>
              </a:rPr>
              <a:t>lin-14</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-encoded protein, did not actually encode a protein.</a:t>
            </a:r>
          </a:p>
          <a:p>
            <a:pPr algn="just"/>
            <a:endParaRPr lang="en-US" sz="2400" dirty="0">
              <a:solidFill>
                <a:srgbClr val="303030"/>
              </a:solidFill>
              <a:highlight>
                <a:srgbClr val="FFFFFF"/>
              </a:highlight>
              <a:latin typeface="Times New Roman" panose="02020603050405020304" pitchFamily="18" charset="0"/>
              <a:cs typeface="Times New Roman" panose="02020603050405020304" pitchFamily="18" charset="0"/>
            </a:endParaRPr>
          </a:p>
          <a:p>
            <a:pPr algn="just"/>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 Instead, they found strong evidence that </a:t>
            </a:r>
            <a:r>
              <a:rPr lang="en-US" sz="2400" b="0" i="1" dirty="0">
                <a:solidFill>
                  <a:srgbClr val="303030"/>
                </a:solidFill>
                <a:effectLst/>
                <a:highlight>
                  <a:srgbClr val="FFFFFF"/>
                </a:highlight>
                <a:latin typeface="Times New Roman" panose="02020603050405020304" pitchFamily="18" charset="0"/>
                <a:cs typeface="Times New Roman" panose="02020603050405020304" pitchFamily="18" charset="0"/>
              </a:rPr>
              <a:t>lin-4</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 encoded 2 short transcripts of approximately 22 and 61 nucleotides in length and that these transcripts contained sequences complementary to the 3-UTR (untranslated region) of </a:t>
            </a:r>
            <a:r>
              <a:rPr lang="en-US" sz="2400" b="0" i="1" dirty="0">
                <a:solidFill>
                  <a:srgbClr val="303030"/>
                </a:solidFill>
                <a:effectLst/>
                <a:highlight>
                  <a:srgbClr val="FFFFFF"/>
                </a:highlight>
                <a:latin typeface="Times New Roman" panose="02020603050405020304" pitchFamily="18" charset="0"/>
                <a:cs typeface="Times New Roman" panose="02020603050405020304" pitchFamily="18" charset="0"/>
              </a:rPr>
              <a:t>lin-14</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 mRNA.</a:t>
            </a:r>
            <a:r>
              <a:rPr lang="en-US" sz="2400" b="0" i="0" baseline="30000" dirty="0">
                <a:solidFill>
                  <a:srgbClr val="303030"/>
                </a:solidFill>
                <a:effectLst/>
                <a:highlight>
                  <a:srgbClr val="FFFFFF"/>
                </a:highlight>
                <a:latin typeface="Times New Roman" panose="02020603050405020304" pitchFamily="18" charset="0"/>
                <a:cs typeface="Times New Roman" panose="02020603050405020304" pitchFamily="18" charset="0"/>
              </a:rPr>
              <a:t> </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 These exciting observations suggested that </a:t>
            </a:r>
            <a:r>
              <a:rPr lang="en-US" sz="2400" b="0" i="1" dirty="0">
                <a:solidFill>
                  <a:srgbClr val="303030"/>
                </a:solidFill>
                <a:effectLst/>
                <a:highlight>
                  <a:srgbClr val="FFFFFF"/>
                </a:highlight>
                <a:latin typeface="Times New Roman" panose="02020603050405020304" pitchFamily="18" charset="0"/>
                <a:cs typeface="Times New Roman" panose="02020603050405020304" pitchFamily="18" charset="0"/>
              </a:rPr>
              <a:t>lin-4</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 regulated </a:t>
            </a:r>
            <a:r>
              <a:rPr lang="en-US" sz="2400" b="0" i="1" dirty="0">
                <a:solidFill>
                  <a:srgbClr val="303030"/>
                </a:solidFill>
                <a:effectLst/>
                <a:highlight>
                  <a:srgbClr val="FFFFFF"/>
                </a:highlight>
                <a:latin typeface="Times New Roman" panose="02020603050405020304" pitchFamily="18" charset="0"/>
                <a:cs typeface="Times New Roman" panose="02020603050405020304" pitchFamily="18" charset="0"/>
              </a:rPr>
              <a:t>lin-14</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 translation by an antisense RNA mechanism and for many years this type of antisense regulation was believed to be a phenomenon restricted to nematodes.</a:t>
            </a:r>
          </a:p>
        </p:txBody>
      </p:sp>
    </p:spTree>
    <p:extLst>
      <p:ext uri="{BB962C8B-B14F-4D97-AF65-F5344CB8AC3E}">
        <p14:creationId xmlns:p14="http://schemas.microsoft.com/office/powerpoint/2010/main" val="3601950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B5EBFC-9C1C-E995-09F8-6975468FDE8E}"/>
              </a:ext>
            </a:extLst>
          </p:cNvPr>
          <p:cNvSpPr txBox="1"/>
          <p:nvPr/>
        </p:nvSpPr>
        <p:spPr>
          <a:xfrm>
            <a:off x="867103" y="751344"/>
            <a:ext cx="10058399" cy="4893647"/>
          </a:xfrm>
          <a:prstGeom prst="rect">
            <a:avLst/>
          </a:prstGeom>
          <a:noFill/>
        </p:spPr>
        <p:txBody>
          <a:bodyPr wrap="square">
            <a:spAutoFit/>
          </a:bodyPr>
          <a:lstStyle/>
          <a:p>
            <a:pPr algn="just"/>
            <a:r>
              <a:rPr lang="en-US" sz="2400" b="1" i="0" dirty="0">
                <a:solidFill>
                  <a:srgbClr val="000000"/>
                </a:solidFill>
                <a:effectLst/>
                <a:highlight>
                  <a:srgbClr val="FFFFFF"/>
                </a:highlight>
                <a:latin typeface="Times New Roman" panose="02020603050405020304" pitchFamily="18" charset="0"/>
                <a:cs typeface="Times New Roman" panose="02020603050405020304" pitchFamily="18" charset="0"/>
              </a:rPr>
              <a:t>MiRNAs Aren’t Just for Nematodes</a:t>
            </a:r>
          </a:p>
          <a:p>
            <a:pPr algn="just"/>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Fast forward 6 or 7 years, the second miRNA is found. </a:t>
            </a:r>
            <a:r>
              <a:rPr lang="en-US" sz="2400" b="0" i="1" dirty="0">
                <a:solidFill>
                  <a:srgbClr val="FF0000"/>
                </a:solidFill>
                <a:effectLst/>
                <a:highlight>
                  <a:srgbClr val="FFFFFF"/>
                </a:highlight>
                <a:latin typeface="Times New Roman" panose="02020603050405020304" pitchFamily="18" charset="0"/>
                <a:cs typeface="Times New Roman" panose="02020603050405020304" pitchFamily="18" charset="0"/>
              </a:rPr>
              <a:t>let-7</a:t>
            </a:r>
            <a:r>
              <a:rPr lang="en-US" sz="2400" b="0" i="0" dirty="0">
                <a:solidFill>
                  <a:srgbClr val="FF0000"/>
                </a:solidFill>
                <a:effectLst/>
                <a:highlight>
                  <a:srgbClr val="FFFFFF"/>
                </a:highlight>
                <a:latin typeface="Times New Roman" panose="02020603050405020304" pitchFamily="18" charset="0"/>
                <a:cs typeface="Times New Roman" panose="02020603050405020304" pitchFamily="18" charset="0"/>
              </a:rPr>
              <a:t> </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was found to negatively regulate </a:t>
            </a:r>
            <a:r>
              <a:rPr lang="en-US" sz="2400" b="0" i="1" dirty="0">
                <a:solidFill>
                  <a:srgbClr val="FF0000"/>
                </a:solidFill>
                <a:effectLst/>
                <a:highlight>
                  <a:srgbClr val="FFFFFF"/>
                </a:highlight>
                <a:latin typeface="Times New Roman" panose="02020603050405020304" pitchFamily="18" charset="0"/>
                <a:cs typeface="Times New Roman" panose="02020603050405020304" pitchFamily="18" charset="0"/>
              </a:rPr>
              <a:t>lin-41</a:t>
            </a:r>
            <a:r>
              <a:rPr lang="en-US" sz="2400" b="0" i="0" dirty="0">
                <a:solidFill>
                  <a:srgbClr val="FF0000"/>
                </a:solidFill>
                <a:effectLst/>
                <a:highlight>
                  <a:srgbClr val="FFFFFF"/>
                </a:highlight>
                <a:latin typeface="Times New Roman" panose="02020603050405020304" pitchFamily="18" charset="0"/>
                <a:cs typeface="Times New Roman" panose="02020603050405020304" pitchFamily="18" charset="0"/>
              </a:rPr>
              <a:t> </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mRNA to promote a later developmental transition in </a:t>
            </a:r>
            <a:r>
              <a:rPr lang="en-US" sz="2400" b="0" i="1" dirty="0">
                <a:solidFill>
                  <a:srgbClr val="303030"/>
                </a:solidFill>
                <a:effectLst/>
                <a:highlight>
                  <a:srgbClr val="FFFFFF"/>
                </a:highlight>
                <a:latin typeface="Times New Roman" panose="02020603050405020304" pitchFamily="18" charset="0"/>
                <a:cs typeface="Times New Roman" panose="02020603050405020304" pitchFamily="18" charset="0"/>
              </a:rPr>
              <a:t>C. elegans</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 These findings were published in Nature by Reinhart </a:t>
            </a:r>
            <a:r>
              <a:rPr lang="en-US" sz="2400" b="0" i="1" dirty="0">
                <a:solidFill>
                  <a:srgbClr val="303030"/>
                </a:solidFill>
                <a:effectLst/>
                <a:highlight>
                  <a:srgbClr val="FFFFFF"/>
                </a:highlight>
                <a:latin typeface="Times New Roman" panose="02020603050405020304" pitchFamily="18" charset="0"/>
                <a:cs typeface="Times New Roman" panose="02020603050405020304" pitchFamily="18" charset="0"/>
              </a:rPr>
              <a:t>et al.</a:t>
            </a:r>
            <a:r>
              <a:rPr lang="en-US" sz="2400" b="0" i="0" baseline="30000" dirty="0">
                <a:solidFill>
                  <a:srgbClr val="303030"/>
                </a:solidFill>
                <a:effectLst/>
                <a:highlight>
                  <a:srgbClr val="FFFFFF"/>
                </a:highlight>
                <a:latin typeface="Times New Roman" panose="02020603050405020304" pitchFamily="18" charset="0"/>
                <a:cs typeface="Times New Roman" panose="02020603050405020304" pitchFamily="18" charset="0"/>
              </a:rPr>
              <a:t> </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 from Harvard Medical School, and soon afterwards the </a:t>
            </a:r>
            <a:r>
              <a:rPr lang="en-US" sz="2400" b="0" i="1" dirty="0">
                <a:solidFill>
                  <a:srgbClr val="303030"/>
                </a:solidFill>
                <a:effectLst/>
                <a:highlight>
                  <a:srgbClr val="FFFFFF"/>
                </a:highlight>
                <a:latin typeface="Times New Roman" panose="02020603050405020304" pitchFamily="18" charset="0"/>
                <a:cs typeface="Times New Roman" panose="02020603050405020304" pitchFamily="18" charset="0"/>
              </a:rPr>
              <a:t>let-7</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 gene was found in a range of diverse organisms, prompting researchers to investigate the possible role for this new class of RNA molecules in developmental timing in humans.</a:t>
            </a:r>
          </a:p>
          <a:p>
            <a:pPr algn="just"/>
            <a:endParaRPr lang="en-US" sz="2400" dirty="0">
              <a:solidFill>
                <a:srgbClr val="303030"/>
              </a:solidFill>
              <a:highlight>
                <a:srgbClr val="FFFFFF"/>
              </a:highlight>
              <a:latin typeface="Times New Roman" panose="02020603050405020304" pitchFamily="18" charset="0"/>
              <a:cs typeface="Times New Roman" panose="02020603050405020304" pitchFamily="18" charset="0"/>
            </a:endParaRPr>
          </a:p>
          <a:p>
            <a:pPr algn="just"/>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 In the years that followed, this class of novel RNAs had been extended to include many members, but expression profiling revealed that they were probably not involved in developmental regulation in humans, but were likely to be involved in other regulatory pathways. The term miRNA was coined by </a:t>
            </a:r>
            <a:r>
              <a:rPr lang="en-US" sz="2400" b="0" i="0" dirty="0">
                <a:solidFill>
                  <a:srgbClr val="FF0000"/>
                </a:solidFill>
                <a:effectLst/>
                <a:highlight>
                  <a:srgbClr val="FFFFFF"/>
                </a:highlight>
                <a:latin typeface="Times New Roman" panose="02020603050405020304" pitchFamily="18" charset="0"/>
                <a:cs typeface="Times New Roman" panose="02020603050405020304" pitchFamily="18" charset="0"/>
              </a:rPr>
              <a:t>Gary </a:t>
            </a:r>
            <a:r>
              <a:rPr lang="en-US" sz="2400" b="0" i="0" dirty="0" err="1">
                <a:solidFill>
                  <a:srgbClr val="FF0000"/>
                </a:solidFill>
                <a:effectLst/>
                <a:highlight>
                  <a:srgbClr val="FFFFFF"/>
                </a:highlight>
                <a:latin typeface="Times New Roman" panose="02020603050405020304" pitchFamily="18" charset="0"/>
                <a:cs typeface="Times New Roman" panose="02020603050405020304" pitchFamily="18" charset="0"/>
              </a:rPr>
              <a:t>Ruvkun</a:t>
            </a:r>
            <a:r>
              <a:rPr lang="en-US" sz="2400" b="0" i="0" dirty="0">
                <a:solidFill>
                  <a:srgbClr val="FF0000"/>
                </a:solidFill>
                <a:effectLst/>
                <a:highlight>
                  <a:srgbClr val="FFFFFF"/>
                </a:highlight>
                <a:latin typeface="Times New Roman" panose="02020603050405020304" pitchFamily="18" charset="0"/>
                <a:cs typeface="Times New Roman" panose="02020603050405020304" pitchFamily="18" charset="0"/>
              </a:rPr>
              <a:t> in 2001,</a:t>
            </a:r>
            <a:r>
              <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rPr>
              <a:t> and the field of miRNA biology was </a:t>
            </a:r>
            <a:r>
              <a:rPr lang="en-US" sz="2400" b="0" i="0">
                <a:solidFill>
                  <a:srgbClr val="303030"/>
                </a:solidFill>
                <a:effectLst/>
                <a:highlight>
                  <a:srgbClr val="FFFFFF"/>
                </a:highlight>
                <a:latin typeface="Times New Roman" panose="02020603050405020304" pitchFamily="18" charset="0"/>
                <a:cs typeface="Times New Roman" panose="02020603050405020304" pitchFamily="18" charset="0"/>
              </a:rPr>
              <a:t>officially born.</a:t>
            </a:r>
            <a:endParaRPr lang="en-US" sz="2400" b="0" i="0" dirty="0">
              <a:solidFill>
                <a:srgbClr val="303030"/>
              </a:solidFill>
              <a:effectLst/>
              <a:highlight>
                <a:srgbClr val="FFFF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7647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70BEB6-9F75-C5B2-DA1A-17B480061576}"/>
              </a:ext>
            </a:extLst>
          </p:cNvPr>
          <p:cNvSpPr txBox="1"/>
          <p:nvPr/>
        </p:nvSpPr>
        <p:spPr>
          <a:xfrm>
            <a:off x="1261241" y="520262"/>
            <a:ext cx="9348952" cy="4524315"/>
          </a:xfrm>
          <a:prstGeom prst="rect">
            <a:avLst/>
          </a:prstGeom>
          <a:noFill/>
        </p:spPr>
        <p:txBody>
          <a:bodyPr wrap="square">
            <a:spAutoFit/>
          </a:bodyPr>
          <a:lstStyle/>
          <a:p>
            <a:pPr algn="just"/>
            <a:r>
              <a:rPr lang="en-US" sz="2400" b="0" i="0" dirty="0">
                <a:solidFill>
                  <a:srgbClr val="212121"/>
                </a:solidFill>
                <a:effectLst/>
                <a:highlight>
                  <a:srgbClr val="FFFFFF"/>
                </a:highlight>
                <a:latin typeface="Times New Roman" panose="02020603050405020304" pitchFamily="18" charset="0"/>
                <a:cs typeface="Times New Roman" panose="02020603050405020304" pitchFamily="18" charset="0"/>
              </a:rPr>
              <a:t>Approximately 2200 miRNA genes have been reported to exist in the mammalian genome, from which over 1000 belong to the human genome. Many major cellular functions such as development, differentiation, growth, and metabolism are known to be regulated by miRNAs.</a:t>
            </a:r>
          </a:p>
          <a:p>
            <a:pPr algn="just"/>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Most miRNAs have an intracellular localization, but circulating miRNAs are detected in cell-free body fluids such as </a:t>
            </a:r>
            <a:r>
              <a:rPr lang="en-US" sz="2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serum, blood, urine, and </a:t>
            </a:r>
            <a:r>
              <a:rPr lang="en-US" sz="2400" dirty="0">
                <a:solidFill>
                  <a:srgbClr val="FF0000"/>
                </a:solidFill>
                <a:effectLst/>
                <a:latin typeface="Times New Roman" panose="02020603050405020304" pitchFamily="18" charset="0"/>
                <a:ea typeface="Calibri" panose="020F0502020204030204" pitchFamily="34" charset="0"/>
              </a:rPr>
              <a:t>saliva</a:t>
            </a:r>
            <a:r>
              <a:rPr lang="en-US" sz="1800" dirty="0">
                <a:solidFill>
                  <a:srgbClr val="FF0000"/>
                </a:solidFill>
                <a:effectLst/>
                <a:latin typeface="Times New Roman" panose="02020603050405020304" pitchFamily="18" charset="0"/>
                <a:ea typeface="Calibri" panose="020F0502020204030204" pitchFamily="34"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Nowadays, many researchers are investigating the possibility of exploiting microRNA dysregulated expression profiles in the bloodstream of leukemic patients as a novel liquid biopsy diagnostic tool. Circulating miRNAs are stable molecules, detectable with high sensitivity and specificity, that could be used as new potential non-invasive biomarkers of both solid and hematologic neoplasms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7945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602E08C-2F12-9831-BA50-C1A3EBDA45F8}"/>
              </a:ext>
            </a:extLst>
          </p:cNvPr>
          <p:cNvSpPr txBox="1"/>
          <p:nvPr/>
        </p:nvSpPr>
        <p:spPr>
          <a:xfrm>
            <a:off x="567558" y="366623"/>
            <a:ext cx="10279117" cy="5693866"/>
          </a:xfrm>
          <a:prstGeom prst="rect">
            <a:avLst/>
          </a:prstGeom>
          <a:noFill/>
        </p:spPr>
        <p:txBody>
          <a:bodyPr wrap="square">
            <a:spAutoFit/>
          </a:bodyPr>
          <a:lstStyle/>
          <a:p>
            <a:pPr algn="just"/>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miRNAs can be classified as </a:t>
            </a:r>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intergenic, intronic or </a:t>
            </a:r>
            <a:r>
              <a:rPr lang="en-US" sz="2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exonic</a:t>
            </a:r>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miRNAs (intergenic miRNAs) depending on their genomic location and gene structure. Almost half of known miRNA genes are located in the intergenic region. These may exist either as a single gene or a cluster of genes under the control of their own promoters (Figure 2A).</a:t>
            </a:r>
          </a:p>
          <a:p>
            <a:pPr algn="just"/>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Intronic miRNAs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are located in the introns of annotated genes, including both coding and non-coding genes. These intronic miRNA genes could be co-transcribed with their host genes or by their own miRNA-specific promoter. </a:t>
            </a:r>
            <a:r>
              <a:rPr lang="en-US" sz="2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Mitronic</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miRNA are located and attached with two exons (Figure 2B). </a:t>
            </a:r>
            <a:r>
              <a:rPr lang="en-US" sz="28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Exonic</a:t>
            </a:r>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miRNAs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are found overlapping across an exon and an intron of noncoding genes. This class of miRNAs is rare compared with the other two types (Figure 2C).</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9072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1C56375-10C7-8E80-0378-BC55486DDD3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55835" y="626650"/>
            <a:ext cx="8403020" cy="5774149"/>
          </a:xfrm>
          <a:prstGeom prst="rect">
            <a:avLst/>
          </a:prstGeom>
          <a:noFill/>
        </p:spPr>
      </p:pic>
    </p:spTree>
    <p:extLst>
      <p:ext uri="{BB962C8B-B14F-4D97-AF65-F5344CB8AC3E}">
        <p14:creationId xmlns:p14="http://schemas.microsoft.com/office/powerpoint/2010/main" val="151319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762229-AD94-9571-18A8-0B64420698D5}"/>
              </a:ext>
            </a:extLst>
          </p:cNvPr>
          <p:cNvSpPr txBox="1"/>
          <p:nvPr/>
        </p:nvSpPr>
        <p:spPr>
          <a:xfrm>
            <a:off x="567559" y="583324"/>
            <a:ext cx="10026870" cy="4832092"/>
          </a:xfrm>
          <a:prstGeom prst="rect">
            <a:avLst/>
          </a:prstGeom>
          <a:noFill/>
        </p:spPr>
        <p:txBody>
          <a:bodyPr wrap="square">
            <a:spAutoFit/>
          </a:bodyPr>
          <a:lstStyle/>
          <a:p>
            <a:pPr algn="just"/>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Canonical pathway for microRNAs biogenesis</a:t>
            </a:r>
          </a:p>
          <a:p>
            <a:pPr algn="just"/>
            <a:r>
              <a:rPr lang="en-US" sz="2800" b="0" i="0" dirty="0">
                <a:solidFill>
                  <a:srgbClr val="333333"/>
                </a:solidFill>
                <a:effectLst/>
                <a:highlight>
                  <a:srgbClr val="FFFFFF"/>
                </a:highlight>
                <a:latin typeface="Times New Roman" panose="02020603050405020304" pitchFamily="18" charset="0"/>
                <a:cs typeface="Times New Roman" panose="02020603050405020304" pitchFamily="18" charset="0"/>
              </a:rPr>
              <a:t>Like other pol II transcripts, the primary transcripts (</a:t>
            </a:r>
            <a:r>
              <a:rPr lang="en-US" sz="2800" b="0" i="0" dirty="0" err="1">
                <a:solidFill>
                  <a:srgbClr val="333333"/>
                </a:solidFill>
                <a:effectLst/>
                <a:highlight>
                  <a:srgbClr val="FFFFFF"/>
                </a:highlight>
                <a:latin typeface="Times New Roman" panose="02020603050405020304" pitchFamily="18" charset="0"/>
                <a:cs typeface="Times New Roman" panose="02020603050405020304" pitchFamily="18" charset="0"/>
              </a:rPr>
              <a:t>pri</a:t>
            </a:r>
            <a:r>
              <a:rPr lang="en-US" sz="2800" b="0" i="0" dirty="0">
                <a:solidFill>
                  <a:srgbClr val="333333"/>
                </a:solidFill>
                <a:effectLst/>
                <a:highlight>
                  <a:srgbClr val="FFFFFF"/>
                </a:highlight>
                <a:latin typeface="Times New Roman" panose="02020603050405020304" pitchFamily="18" charset="0"/>
                <a:cs typeface="Times New Roman" panose="02020603050405020304" pitchFamily="18" charset="0"/>
              </a:rPr>
              <a:t>‐miRNAs) are capped and polyadenylated. </a:t>
            </a:r>
            <a:r>
              <a:rPr lang="en-US" sz="2800" b="0" i="0" dirty="0" err="1">
                <a:solidFill>
                  <a:srgbClr val="333333"/>
                </a:solidFill>
                <a:effectLst/>
                <a:highlight>
                  <a:srgbClr val="FFFFFF"/>
                </a:highlight>
                <a:latin typeface="Times New Roman" panose="02020603050405020304" pitchFamily="18" charset="0"/>
                <a:cs typeface="Times New Roman" panose="02020603050405020304" pitchFamily="18" charset="0"/>
              </a:rPr>
              <a:t>Pri</a:t>
            </a:r>
            <a:r>
              <a:rPr lang="en-US" sz="2800" b="0" i="0" dirty="0">
                <a:solidFill>
                  <a:srgbClr val="333333"/>
                </a:solidFill>
                <a:effectLst/>
                <a:highlight>
                  <a:srgbClr val="FFFFFF"/>
                </a:highlight>
                <a:latin typeface="Times New Roman" panose="02020603050405020304" pitchFamily="18" charset="0"/>
                <a:cs typeface="Times New Roman" panose="02020603050405020304" pitchFamily="18" charset="0"/>
              </a:rPr>
              <a:t>‐miRNAs contain a local stem–loop structure that encodes miRNA sequences in the arm of the stem. This stem–loop structure is cleaved by the nuclear RNase III type enzyme Drosha in a process known as ‘cropping’ .Drosha functions as a complex called ‘Microprocessor’ that also contains a double‐stranded RNA‐binding protein, DGCR8 (also known as Pasha in flies and nematodes) .The processing reaction releases the stem–loop‐shaped intermediates that are referred to as pre‐microRNAs (pre‐miRNAs). </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4706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90247A-B04A-01D7-7629-E1AAFFC538B9}"/>
              </a:ext>
            </a:extLst>
          </p:cNvPr>
          <p:cNvSpPr txBox="1"/>
          <p:nvPr/>
        </p:nvSpPr>
        <p:spPr>
          <a:xfrm>
            <a:off x="1119352" y="993227"/>
            <a:ext cx="9333186" cy="3970318"/>
          </a:xfrm>
          <a:prstGeom prst="rect">
            <a:avLst/>
          </a:prstGeom>
          <a:noFill/>
        </p:spPr>
        <p:txBody>
          <a:bodyPr wrap="square">
            <a:spAutoFit/>
          </a:bodyPr>
          <a:lstStyle/>
          <a:p>
            <a:pPr algn="just"/>
            <a:r>
              <a:rPr lang="en-US" sz="2800" b="0" i="0" dirty="0">
                <a:solidFill>
                  <a:srgbClr val="333333"/>
                </a:solidFill>
                <a:effectLst/>
                <a:highlight>
                  <a:srgbClr val="FFFFFF"/>
                </a:highlight>
                <a:latin typeface="Times New Roman" panose="02020603050405020304" pitchFamily="18" charset="0"/>
                <a:cs typeface="Times New Roman" panose="02020603050405020304" pitchFamily="18" charset="0"/>
              </a:rPr>
              <a:t>Each pre‐miRNA is subsequently exported to the cytoplasm by exportin5‐,and in the cytoplasm these precursors are cleaved by the cytoplasmic RNase III Dicer . Dicer produces an RNA duplex of ∼22 </a:t>
            </a:r>
            <a:r>
              <a:rPr lang="en-US" sz="2800" b="0" i="0" dirty="0" err="1">
                <a:solidFill>
                  <a:srgbClr val="333333"/>
                </a:solidFill>
                <a:effectLst/>
                <a:highlight>
                  <a:srgbClr val="FFFFFF"/>
                </a:highlight>
                <a:latin typeface="Times New Roman" panose="02020603050405020304" pitchFamily="18" charset="0"/>
                <a:cs typeface="Times New Roman" panose="02020603050405020304" pitchFamily="18" charset="0"/>
              </a:rPr>
              <a:t>nt</a:t>
            </a:r>
            <a:r>
              <a:rPr lang="en-US" sz="2800" b="0" i="0" dirty="0">
                <a:solidFill>
                  <a:srgbClr val="333333"/>
                </a:solidFill>
                <a:effectLst/>
                <a:highlight>
                  <a:srgbClr val="FFFFFF"/>
                </a:highlight>
                <a:latin typeface="Times New Roman" panose="02020603050405020304" pitchFamily="18" charset="0"/>
                <a:cs typeface="Times New Roman" panose="02020603050405020304" pitchFamily="18" charset="0"/>
              </a:rPr>
              <a:t>, one strand of which is selected </a:t>
            </a:r>
            <a:r>
              <a:rPr lang="en-US" sz="2800" b="0" i="0" dirty="0">
                <a:solidFill>
                  <a:srgbClr val="333333"/>
                </a:solidFill>
                <a:effectLst/>
                <a:highlight>
                  <a:srgbClr val="FFFFFF"/>
                </a:highlight>
                <a:latin typeface="open-sans"/>
              </a:rPr>
              <a:t>loaded onto </a:t>
            </a:r>
            <a:r>
              <a:rPr lang="en-US" sz="2800" b="0" i="0" dirty="0" err="1">
                <a:solidFill>
                  <a:srgbClr val="FF0000"/>
                </a:solidFill>
                <a:effectLst/>
                <a:highlight>
                  <a:srgbClr val="FFFFFF"/>
                </a:highlight>
                <a:latin typeface="Times New Roman" panose="02020603050405020304" pitchFamily="18" charset="0"/>
                <a:cs typeface="Times New Roman" panose="02020603050405020304" pitchFamily="18" charset="0"/>
              </a:rPr>
              <a:t>Argonaute</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 protein  </a:t>
            </a:r>
            <a:r>
              <a:rPr lang="en-US" sz="2800" b="0" i="0" dirty="0">
                <a:solidFill>
                  <a:srgbClr val="333333"/>
                </a:solidFill>
                <a:effectLst/>
                <a:highlight>
                  <a:srgbClr val="FFFFFF"/>
                </a:highlight>
                <a:latin typeface="Times New Roman" panose="02020603050405020304" pitchFamily="18" charset="0"/>
                <a:cs typeface="Times New Roman" panose="02020603050405020304" pitchFamily="18" charset="0"/>
              </a:rPr>
              <a:t>and incorporated into the effector complex known as the RNA‐induced silencing complex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(RISC). </a:t>
            </a:r>
            <a:r>
              <a:rPr lang="en-US" sz="2800" b="0" i="0" dirty="0">
                <a:solidFill>
                  <a:srgbClr val="333333"/>
                </a:solidFill>
                <a:effectLst/>
                <a:highlight>
                  <a:srgbClr val="FFFFFF"/>
                </a:highlight>
                <a:latin typeface="Times New Roman" panose="02020603050405020304" pitchFamily="18" charset="0"/>
                <a:cs typeface="Times New Roman" panose="02020603050405020304" pitchFamily="18" charset="0"/>
              </a:rPr>
              <a:t>RISC binds to the 3′ untranslated region (UTR) of the target mRNA in a sequence‐specific manner, and induces </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mRNA cleavage, translational inhibition and mRNA </a:t>
            </a:r>
            <a:r>
              <a:rPr lang="en-US" sz="2800" b="0" i="0" dirty="0" err="1">
                <a:solidFill>
                  <a:srgbClr val="FF0000"/>
                </a:solidFill>
                <a:effectLst/>
                <a:highlight>
                  <a:srgbClr val="FFFFFF"/>
                </a:highlight>
                <a:latin typeface="Times New Roman" panose="02020603050405020304" pitchFamily="18" charset="0"/>
                <a:cs typeface="Times New Roman" panose="02020603050405020304" pitchFamily="18" charset="0"/>
              </a:rPr>
              <a:t>degredation</a:t>
            </a:r>
            <a:r>
              <a:rPr lang="en-US" sz="2800" b="0" i="0" dirty="0">
                <a:solidFill>
                  <a:srgbClr val="FF0000"/>
                </a:solidFill>
                <a:effectLst/>
                <a:highlight>
                  <a:srgbClr val="FFFFFF"/>
                </a:highlight>
                <a:latin typeface="Times New Roman" panose="02020603050405020304" pitchFamily="18" charset="0"/>
                <a:cs typeface="Times New Roman" panose="02020603050405020304" pitchFamily="18" charset="0"/>
              </a:rPr>
              <a:t> .</a:t>
            </a:r>
            <a:r>
              <a:rPr lang="en-US" sz="2800" b="0" i="0" dirty="0">
                <a:solidFill>
                  <a:srgbClr val="333333"/>
                </a:solidFill>
                <a:effectLst/>
                <a:highlight>
                  <a:srgbClr val="FFFFFF"/>
                </a:highlight>
                <a:latin typeface="open-sans"/>
              </a:rPr>
              <a:t> </a:t>
            </a:r>
            <a:endParaRPr lang="en-US" sz="2800" dirty="0">
              <a:solidFill>
                <a:srgbClr val="333333"/>
              </a:solidFill>
              <a:highlight>
                <a:srgbClr val="FFFF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812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TotalTime>
  <Words>1402</Words>
  <Application>Microsoft Office PowerPoint</Application>
  <PresentationFormat>Widescreen</PresentationFormat>
  <Paragraphs>29</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Google Sans</vt:lpstr>
      <vt:lpstr>open sans</vt:lpstr>
      <vt:lpstr>open-sans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 Computer</dc:creator>
  <cp:lastModifiedBy>Ram Computer</cp:lastModifiedBy>
  <cp:revision>12</cp:revision>
  <dcterms:created xsi:type="dcterms:W3CDTF">2024-05-12T17:23:23Z</dcterms:created>
  <dcterms:modified xsi:type="dcterms:W3CDTF">2024-05-14T07:20:08Z</dcterms:modified>
</cp:coreProperties>
</file>