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69" r:id="rId4"/>
    <p:sldId id="270" r:id="rId5"/>
    <p:sldId id="268" r:id="rId6"/>
    <p:sldId id="261" r:id="rId7"/>
    <p:sldId id="260" r:id="rId8"/>
    <p:sldId id="384" r:id="rId9"/>
    <p:sldId id="262" r:id="rId10"/>
    <p:sldId id="263" r:id="rId11"/>
    <p:sldId id="385" r:id="rId12"/>
    <p:sldId id="391" r:id="rId13"/>
    <p:sldId id="264" r:id="rId14"/>
    <p:sldId id="386" r:id="rId15"/>
    <p:sldId id="267" r:id="rId16"/>
    <p:sldId id="387" r:id="rId17"/>
    <p:sldId id="265" r:id="rId18"/>
    <p:sldId id="266" r:id="rId19"/>
    <p:sldId id="388" r:id="rId20"/>
    <p:sldId id="389" r:id="rId21"/>
    <p:sldId id="390" r:id="rId22"/>
    <p:sldId id="271" r:id="rId23"/>
    <p:sldId id="38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10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92EA0C-6CEE-407B-BF2E-E6E5B635E269}" type="datetimeFigureOut">
              <a:rPr lang="en-US" smtClean="0"/>
              <a:t>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0A4EE3-8B87-449F-A8CF-BB32BC3268C5}" type="slidenum">
              <a:rPr lang="en-US" smtClean="0"/>
              <a:t>‹#›</a:t>
            </a:fld>
            <a:endParaRPr lang="en-US"/>
          </a:p>
        </p:txBody>
      </p:sp>
    </p:spTree>
    <p:extLst>
      <p:ext uri="{BB962C8B-B14F-4D97-AF65-F5344CB8AC3E}">
        <p14:creationId xmlns:p14="http://schemas.microsoft.com/office/powerpoint/2010/main" val="707572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BE5F7-08E9-4627-AF47-30B53356B9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AC833C-6C41-4DB6-BF87-4CDB35289F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1CEC54-FB29-4CFC-81FC-A41429661447}"/>
              </a:ext>
            </a:extLst>
          </p:cNvPr>
          <p:cNvSpPr>
            <a:spLocks noGrp="1"/>
          </p:cNvSpPr>
          <p:nvPr>
            <p:ph type="dt" sz="half" idx="10"/>
          </p:nvPr>
        </p:nvSpPr>
        <p:spPr/>
        <p:txBody>
          <a:bodyPr/>
          <a:lstStyle/>
          <a:p>
            <a:fld id="{1A184196-29CA-4169-AAEA-53BC4BB4E62A}" type="datetime1">
              <a:rPr lang="en-US" smtClean="0"/>
              <a:t>1/2/2024</a:t>
            </a:fld>
            <a:endParaRPr lang="en-US"/>
          </a:p>
        </p:txBody>
      </p:sp>
      <p:sp>
        <p:nvSpPr>
          <p:cNvPr id="5" name="Footer Placeholder 4">
            <a:extLst>
              <a:ext uri="{FF2B5EF4-FFF2-40B4-BE49-F238E27FC236}">
                <a16:creationId xmlns:a16="http://schemas.microsoft.com/office/drawing/2014/main" id="{14663E4F-292E-4821-9FA2-F73E8D3E60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F8B20C-523D-49E9-96C0-664937C69384}"/>
              </a:ext>
            </a:extLst>
          </p:cNvPr>
          <p:cNvSpPr>
            <a:spLocks noGrp="1"/>
          </p:cNvSpPr>
          <p:nvPr>
            <p:ph type="sldNum" sz="quarter" idx="12"/>
          </p:nvPr>
        </p:nvSpPr>
        <p:spPr/>
        <p:txBody>
          <a:bodyPr/>
          <a:lstStyle/>
          <a:p>
            <a:fld id="{E27C798B-56A5-476C-A7D9-E88497AA5D75}" type="slidenum">
              <a:rPr lang="en-US" smtClean="0"/>
              <a:t>‹#›</a:t>
            </a:fld>
            <a:endParaRPr lang="en-US"/>
          </a:p>
        </p:txBody>
      </p:sp>
    </p:spTree>
    <p:extLst>
      <p:ext uri="{BB962C8B-B14F-4D97-AF65-F5344CB8AC3E}">
        <p14:creationId xmlns:p14="http://schemas.microsoft.com/office/powerpoint/2010/main" val="1155765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D25BE-9C1E-434B-A48D-FF896EB52C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4C3683-974F-4E51-8E99-CDA51998D4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734FD-56D8-45C1-894C-766779A6621A}"/>
              </a:ext>
            </a:extLst>
          </p:cNvPr>
          <p:cNvSpPr>
            <a:spLocks noGrp="1"/>
          </p:cNvSpPr>
          <p:nvPr>
            <p:ph type="dt" sz="half" idx="10"/>
          </p:nvPr>
        </p:nvSpPr>
        <p:spPr/>
        <p:txBody>
          <a:bodyPr/>
          <a:lstStyle/>
          <a:p>
            <a:fld id="{3FA611EC-7092-48EC-AE41-3BD353C294F0}" type="datetime1">
              <a:rPr lang="en-US" smtClean="0"/>
              <a:t>1/2/2024</a:t>
            </a:fld>
            <a:endParaRPr lang="en-US"/>
          </a:p>
        </p:txBody>
      </p:sp>
      <p:sp>
        <p:nvSpPr>
          <p:cNvPr id="5" name="Footer Placeholder 4">
            <a:extLst>
              <a:ext uri="{FF2B5EF4-FFF2-40B4-BE49-F238E27FC236}">
                <a16:creationId xmlns:a16="http://schemas.microsoft.com/office/drawing/2014/main" id="{1B8074E7-EC70-468F-85BA-8E1CB9D4A5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321146-044E-403B-ADE5-C19C15916798}"/>
              </a:ext>
            </a:extLst>
          </p:cNvPr>
          <p:cNvSpPr>
            <a:spLocks noGrp="1"/>
          </p:cNvSpPr>
          <p:nvPr>
            <p:ph type="sldNum" sz="quarter" idx="12"/>
          </p:nvPr>
        </p:nvSpPr>
        <p:spPr/>
        <p:txBody>
          <a:bodyPr/>
          <a:lstStyle/>
          <a:p>
            <a:fld id="{E27C798B-56A5-476C-A7D9-E88497AA5D75}" type="slidenum">
              <a:rPr lang="en-US" smtClean="0"/>
              <a:t>‹#›</a:t>
            </a:fld>
            <a:endParaRPr lang="en-US"/>
          </a:p>
        </p:txBody>
      </p:sp>
    </p:spTree>
    <p:extLst>
      <p:ext uri="{BB962C8B-B14F-4D97-AF65-F5344CB8AC3E}">
        <p14:creationId xmlns:p14="http://schemas.microsoft.com/office/powerpoint/2010/main" val="460476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CA574-F6FD-41FC-9644-B2B5C4DFE0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7588E0-0DB2-485D-9656-F753C4E7A5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66E37F-E972-4BDA-B2FF-1B5640BB5813}"/>
              </a:ext>
            </a:extLst>
          </p:cNvPr>
          <p:cNvSpPr>
            <a:spLocks noGrp="1"/>
          </p:cNvSpPr>
          <p:nvPr>
            <p:ph type="dt" sz="half" idx="10"/>
          </p:nvPr>
        </p:nvSpPr>
        <p:spPr/>
        <p:txBody>
          <a:bodyPr/>
          <a:lstStyle/>
          <a:p>
            <a:fld id="{27A83ADC-8E55-4BB7-B04E-57235955C625}" type="datetime1">
              <a:rPr lang="en-US" smtClean="0"/>
              <a:t>1/2/2024</a:t>
            </a:fld>
            <a:endParaRPr lang="en-US"/>
          </a:p>
        </p:txBody>
      </p:sp>
      <p:sp>
        <p:nvSpPr>
          <p:cNvPr id="5" name="Footer Placeholder 4">
            <a:extLst>
              <a:ext uri="{FF2B5EF4-FFF2-40B4-BE49-F238E27FC236}">
                <a16:creationId xmlns:a16="http://schemas.microsoft.com/office/drawing/2014/main" id="{03204144-9D11-47D4-B699-E57922B72F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CC203-325C-409F-8A6C-6E285D6833E0}"/>
              </a:ext>
            </a:extLst>
          </p:cNvPr>
          <p:cNvSpPr>
            <a:spLocks noGrp="1"/>
          </p:cNvSpPr>
          <p:nvPr>
            <p:ph type="sldNum" sz="quarter" idx="12"/>
          </p:nvPr>
        </p:nvSpPr>
        <p:spPr/>
        <p:txBody>
          <a:bodyPr/>
          <a:lstStyle/>
          <a:p>
            <a:fld id="{E27C798B-56A5-476C-A7D9-E88497AA5D75}" type="slidenum">
              <a:rPr lang="en-US" smtClean="0"/>
              <a:t>‹#›</a:t>
            </a:fld>
            <a:endParaRPr lang="en-US"/>
          </a:p>
        </p:txBody>
      </p:sp>
    </p:spTree>
    <p:extLst>
      <p:ext uri="{BB962C8B-B14F-4D97-AF65-F5344CB8AC3E}">
        <p14:creationId xmlns:p14="http://schemas.microsoft.com/office/powerpoint/2010/main" val="275788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8CAF3-F7AC-4A8A-BDC9-17B647F88F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EA7004-9E39-4134-B0EF-7395B2CAC0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E105F0-EF3E-47DB-BA56-4E95BC401EE8}"/>
              </a:ext>
            </a:extLst>
          </p:cNvPr>
          <p:cNvSpPr>
            <a:spLocks noGrp="1"/>
          </p:cNvSpPr>
          <p:nvPr>
            <p:ph type="dt" sz="half" idx="10"/>
          </p:nvPr>
        </p:nvSpPr>
        <p:spPr/>
        <p:txBody>
          <a:bodyPr/>
          <a:lstStyle/>
          <a:p>
            <a:fld id="{B70B3510-5E4F-446F-BF87-22552433D3F0}" type="datetime1">
              <a:rPr lang="en-US" smtClean="0"/>
              <a:t>1/2/2024</a:t>
            </a:fld>
            <a:endParaRPr lang="en-US"/>
          </a:p>
        </p:txBody>
      </p:sp>
      <p:sp>
        <p:nvSpPr>
          <p:cNvPr id="5" name="Footer Placeholder 4">
            <a:extLst>
              <a:ext uri="{FF2B5EF4-FFF2-40B4-BE49-F238E27FC236}">
                <a16:creationId xmlns:a16="http://schemas.microsoft.com/office/drawing/2014/main" id="{C74E1651-91E3-40AD-9D4B-3B64CBC755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D3DDD3-A52C-49C5-AE21-5DEC4375212C}"/>
              </a:ext>
            </a:extLst>
          </p:cNvPr>
          <p:cNvSpPr>
            <a:spLocks noGrp="1"/>
          </p:cNvSpPr>
          <p:nvPr>
            <p:ph type="sldNum" sz="quarter" idx="12"/>
          </p:nvPr>
        </p:nvSpPr>
        <p:spPr/>
        <p:txBody>
          <a:bodyPr/>
          <a:lstStyle/>
          <a:p>
            <a:fld id="{E27C798B-56A5-476C-A7D9-E88497AA5D75}" type="slidenum">
              <a:rPr lang="en-US" smtClean="0"/>
              <a:t>‹#›</a:t>
            </a:fld>
            <a:endParaRPr lang="en-US"/>
          </a:p>
        </p:txBody>
      </p:sp>
    </p:spTree>
    <p:extLst>
      <p:ext uri="{BB962C8B-B14F-4D97-AF65-F5344CB8AC3E}">
        <p14:creationId xmlns:p14="http://schemas.microsoft.com/office/powerpoint/2010/main" val="1245163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3536C-228C-4277-AE16-CC5495BC59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5C74C6-B9A4-4A09-A04E-387B1540E3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068EF1-CD70-46A6-BF91-3A7EFEE65F17}"/>
              </a:ext>
            </a:extLst>
          </p:cNvPr>
          <p:cNvSpPr>
            <a:spLocks noGrp="1"/>
          </p:cNvSpPr>
          <p:nvPr>
            <p:ph type="dt" sz="half" idx="10"/>
          </p:nvPr>
        </p:nvSpPr>
        <p:spPr/>
        <p:txBody>
          <a:bodyPr/>
          <a:lstStyle/>
          <a:p>
            <a:fld id="{1D28F133-6E13-41E9-AF53-B81D248884FC}" type="datetime1">
              <a:rPr lang="en-US" smtClean="0"/>
              <a:t>1/2/2024</a:t>
            </a:fld>
            <a:endParaRPr lang="en-US"/>
          </a:p>
        </p:txBody>
      </p:sp>
      <p:sp>
        <p:nvSpPr>
          <p:cNvPr id="5" name="Footer Placeholder 4">
            <a:extLst>
              <a:ext uri="{FF2B5EF4-FFF2-40B4-BE49-F238E27FC236}">
                <a16:creationId xmlns:a16="http://schemas.microsoft.com/office/drawing/2014/main" id="{D7A54D4B-44B4-4174-B38B-477BBCE941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3FAC3A-EE76-4E36-8460-D2A4CC8C6AFF}"/>
              </a:ext>
            </a:extLst>
          </p:cNvPr>
          <p:cNvSpPr>
            <a:spLocks noGrp="1"/>
          </p:cNvSpPr>
          <p:nvPr>
            <p:ph type="sldNum" sz="quarter" idx="12"/>
          </p:nvPr>
        </p:nvSpPr>
        <p:spPr/>
        <p:txBody>
          <a:bodyPr/>
          <a:lstStyle/>
          <a:p>
            <a:fld id="{E27C798B-56A5-476C-A7D9-E88497AA5D75}" type="slidenum">
              <a:rPr lang="en-US" smtClean="0"/>
              <a:t>‹#›</a:t>
            </a:fld>
            <a:endParaRPr lang="en-US"/>
          </a:p>
        </p:txBody>
      </p:sp>
    </p:spTree>
    <p:extLst>
      <p:ext uri="{BB962C8B-B14F-4D97-AF65-F5344CB8AC3E}">
        <p14:creationId xmlns:p14="http://schemas.microsoft.com/office/powerpoint/2010/main" val="377542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92042-BDE7-4077-B173-BAC62ED1CC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AF3D99-6B96-4107-9B87-105FFE73B5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24E37A-E548-4441-A71F-A78D486B45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A1F3B2-1F70-4734-ADB0-5CBB2AD39BB9}"/>
              </a:ext>
            </a:extLst>
          </p:cNvPr>
          <p:cNvSpPr>
            <a:spLocks noGrp="1"/>
          </p:cNvSpPr>
          <p:nvPr>
            <p:ph type="dt" sz="half" idx="10"/>
          </p:nvPr>
        </p:nvSpPr>
        <p:spPr/>
        <p:txBody>
          <a:bodyPr/>
          <a:lstStyle/>
          <a:p>
            <a:fld id="{DBB02E3A-2F7C-4CE6-A690-E3EAFE2A8E9C}" type="datetime1">
              <a:rPr lang="en-US" smtClean="0"/>
              <a:t>1/2/2024</a:t>
            </a:fld>
            <a:endParaRPr lang="en-US"/>
          </a:p>
        </p:txBody>
      </p:sp>
      <p:sp>
        <p:nvSpPr>
          <p:cNvPr id="6" name="Footer Placeholder 5">
            <a:extLst>
              <a:ext uri="{FF2B5EF4-FFF2-40B4-BE49-F238E27FC236}">
                <a16:creationId xmlns:a16="http://schemas.microsoft.com/office/drawing/2014/main" id="{EE9605C4-02BF-4697-A545-3AE1B369E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116353-3F3C-4D2A-B24A-3A139E381D4D}"/>
              </a:ext>
            </a:extLst>
          </p:cNvPr>
          <p:cNvSpPr>
            <a:spLocks noGrp="1"/>
          </p:cNvSpPr>
          <p:nvPr>
            <p:ph type="sldNum" sz="quarter" idx="12"/>
          </p:nvPr>
        </p:nvSpPr>
        <p:spPr/>
        <p:txBody>
          <a:bodyPr/>
          <a:lstStyle/>
          <a:p>
            <a:fld id="{E27C798B-56A5-476C-A7D9-E88497AA5D75}" type="slidenum">
              <a:rPr lang="en-US" smtClean="0"/>
              <a:t>‹#›</a:t>
            </a:fld>
            <a:endParaRPr lang="en-US"/>
          </a:p>
        </p:txBody>
      </p:sp>
    </p:spTree>
    <p:extLst>
      <p:ext uri="{BB962C8B-B14F-4D97-AF65-F5344CB8AC3E}">
        <p14:creationId xmlns:p14="http://schemas.microsoft.com/office/powerpoint/2010/main" val="127875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0D55B-FE94-499A-A134-9AFF07AC07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6D8B65-A69E-4541-A6CA-1C22C8E6A2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F889FF-C2C6-46A4-9C8F-E9B84EDFD1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F3888A-2944-44D0-95E8-2C391792A9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99A095-5AE6-4D82-A282-257F9B2FC2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F91A28-4DC1-44C8-816A-0B725F621FF6}"/>
              </a:ext>
            </a:extLst>
          </p:cNvPr>
          <p:cNvSpPr>
            <a:spLocks noGrp="1"/>
          </p:cNvSpPr>
          <p:nvPr>
            <p:ph type="dt" sz="half" idx="10"/>
          </p:nvPr>
        </p:nvSpPr>
        <p:spPr/>
        <p:txBody>
          <a:bodyPr/>
          <a:lstStyle/>
          <a:p>
            <a:fld id="{0369859B-550B-44EF-B5F4-DCA926708F45}" type="datetime1">
              <a:rPr lang="en-US" smtClean="0"/>
              <a:t>1/2/2024</a:t>
            </a:fld>
            <a:endParaRPr lang="en-US"/>
          </a:p>
        </p:txBody>
      </p:sp>
      <p:sp>
        <p:nvSpPr>
          <p:cNvPr id="8" name="Footer Placeholder 7">
            <a:extLst>
              <a:ext uri="{FF2B5EF4-FFF2-40B4-BE49-F238E27FC236}">
                <a16:creationId xmlns:a16="http://schemas.microsoft.com/office/drawing/2014/main" id="{A775F013-CD0A-4645-9C8C-4A5AFDE177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E6076D-248A-4B17-BECE-E5DBF6699861}"/>
              </a:ext>
            </a:extLst>
          </p:cNvPr>
          <p:cNvSpPr>
            <a:spLocks noGrp="1"/>
          </p:cNvSpPr>
          <p:nvPr>
            <p:ph type="sldNum" sz="quarter" idx="12"/>
          </p:nvPr>
        </p:nvSpPr>
        <p:spPr/>
        <p:txBody>
          <a:bodyPr/>
          <a:lstStyle/>
          <a:p>
            <a:fld id="{E27C798B-56A5-476C-A7D9-E88497AA5D75}" type="slidenum">
              <a:rPr lang="en-US" smtClean="0"/>
              <a:t>‹#›</a:t>
            </a:fld>
            <a:endParaRPr lang="en-US"/>
          </a:p>
        </p:txBody>
      </p:sp>
    </p:spTree>
    <p:extLst>
      <p:ext uri="{BB962C8B-B14F-4D97-AF65-F5344CB8AC3E}">
        <p14:creationId xmlns:p14="http://schemas.microsoft.com/office/powerpoint/2010/main" val="2848556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9FD98-2357-4F63-937C-16177C23B4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80A994-B159-4933-A85C-C00B546577EC}"/>
              </a:ext>
            </a:extLst>
          </p:cNvPr>
          <p:cNvSpPr>
            <a:spLocks noGrp="1"/>
          </p:cNvSpPr>
          <p:nvPr>
            <p:ph type="dt" sz="half" idx="10"/>
          </p:nvPr>
        </p:nvSpPr>
        <p:spPr/>
        <p:txBody>
          <a:bodyPr/>
          <a:lstStyle/>
          <a:p>
            <a:fld id="{1A13FF92-248D-4647-BE2C-F83C81D39B28}" type="datetime1">
              <a:rPr lang="en-US" smtClean="0"/>
              <a:t>1/2/2024</a:t>
            </a:fld>
            <a:endParaRPr lang="en-US"/>
          </a:p>
        </p:txBody>
      </p:sp>
      <p:sp>
        <p:nvSpPr>
          <p:cNvPr id="4" name="Footer Placeholder 3">
            <a:extLst>
              <a:ext uri="{FF2B5EF4-FFF2-40B4-BE49-F238E27FC236}">
                <a16:creationId xmlns:a16="http://schemas.microsoft.com/office/drawing/2014/main" id="{EFAFACB6-A425-4E54-AFEB-71B41C42F6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8C144D-D6D8-4413-9212-F690E237AF8E}"/>
              </a:ext>
            </a:extLst>
          </p:cNvPr>
          <p:cNvSpPr>
            <a:spLocks noGrp="1"/>
          </p:cNvSpPr>
          <p:nvPr>
            <p:ph type="sldNum" sz="quarter" idx="12"/>
          </p:nvPr>
        </p:nvSpPr>
        <p:spPr/>
        <p:txBody>
          <a:bodyPr/>
          <a:lstStyle/>
          <a:p>
            <a:fld id="{E27C798B-56A5-476C-A7D9-E88497AA5D75}" type="slidenum">
              <a:rPr lang="en-US" smtClean="0"/>
              <a:t>‹#›</a:t>
            </a:fld>
            <a:endParaRPr lang="en-US"/>
          </a:p>
        </p:txBody>
      </p:sp>
    </p:spTree>
    <p:extLst>
      <p:ext uri="{BB962C8B-B14F-4D97-AF65-F5344CB8AC3E}">
        <p14:creationId xmlns:p14="http://schemas.microsoft.com/office/powerpoint/2010/main" val="3430258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48ACBC-B41C-4D31-9323-9A037002A743}"/>
              </a:ext>
            </a:extLst>
          </p:cNvPr>
          <p:cNvSpPr>
            <a:spLocks noGrp="1"/>
          </p:cNvSpPr>
          <p:nvPr>
            <p:ph type="dt" sz="half" idx="10"/>
          </p:nvPr>
        </p:nvSpPr>
        <p:spPr/>
        <p:txBody>
          <a:bodyPr/>
          <a:lstStyle/>
          <a:p>
            <a:fld id="{1C880AD1-31FD-4BED-B366-CE7542F1DF61}" type="datetime1">
              <a:rPr lang="en-US" smtClean="0"/>
              <a:t>1/2/2024</a:t>
            </a:fld>
            <a:endParaRPr lang="en-US"/>
          </a:p>
        </p:txBody>
      </p:sp>
      <p:sp>
        <p:nvSpPr>
          <p:cNvPr id="3" name="Footer Placeholder 2">
            <a:extLst>
              <a:ext uri="{FF2B5EF4-FFF2-40B4-BE49-F238E27FC236}">
                <a16:creationId xmlns:a16="http://schemas.microsoft.com/office/drawing/2014/main" id="{32967DBB-7D57-4CA0-AB45-8D59E54FEA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FD9528-2911-4B7A-90D8-149F204EFDFD}"/>
              </a:ext>
            </a:extLst>
          </p:cNvPr>
          <p:cNvSpPr>
            <a:spLocks noGrp="1"/>
          </p:cNvSpPr>
          <p:nvPr>
            <p:ph type="sldNum" sz="quarter" idx="12"/>
          </p:nvPr>
        </p:nvSpPr>
        <p:spPr/>
        <p:txBody>
          <a:bodyPr/>
          <a:lstStyle/>
          <a:p>
            <a:fld id="{E27C798B-56A5-476C-A7D9-E88497AA5D75}" type="slidenum">
              <a:rPr lang="en-US" smtClean="0"/>
              <a:t>‹#›</a:t>
            </a:fld>
            <a:endParaRPr lang="en-US"/>
          </a:p>
        </p:txBody>
      </p:sp>
    </p:spTree>
    <p:extLst>
      <p:ext uri="{BB962C8B-B14F-4D97-AF65-F5344CB8AC3E}">
        <p14:creationId xmlns:p14="http://schemas.microsoft.com/office/powerpoint/2010/main" val="3244532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363CA-C967-4C49-818A-D6D870AC05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74DAF4-D667-438E-9A04-C08296B1AD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4C36AD-EF59-44B3-8949-1F3DF4852A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240955-A9EA-430D-86D0-FFBB9DA620C6}"/>
              </a:ext>
            </a:extLst>
          </p:cNvPr>
          <p:cNvSpPr>
            <a:spLocks noGrp="1"/>
          </p:cNvSpPr>
          <p:nvPr>
            <p:ph type="dt" sz="half" idx="10"/>
          </p:nvPr>
        </p:nvSpPr>
        <p:spPr/>
        <p:txBody>
          <a:bodyPr/>
          <a:lstStyle/>
          <a:p>
            <a:fld id="{691085DA-3506-4B45-9A1D-02AC2CDA6CC0}" type="datetime1">
              <a:rPr lang="en-US" smtClean="0"/>
              <a:t>1/2/2024</a:t>
            </a:fld>
            <a:endParaRPr lang="en-US"/>
          </a:p>
        </p:txBody>
      </p:sp>
      <p:sp>
        <p:nvSpPr>
          <p:cNvPr id="6" name="Footer Placeholder 5">
            <a:extLst>
              <a:ext uri="{FF2B5EF4-FFF2-40B4-BE49-F238E27FC236}">
                <a16:creationId xmlns:a16="http://schemas.microsoft.com/office/drawing/2014/main" id="{1D2C399A-A641-40D3-B7B1-E49DC6A9EB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9FDECF-75FF-4C27-856E-6EB82D2D993A}"/>
              </a:ext>
            </a:extLst>
          </p:cNvPr>
          <p:cNvSpPr>
            <a:spLocks noGrp="1"/>
          </p:cNvSpPr>
          <p:nvPr>
            <p:ph type="sldNum" sz="quarter" idx="12"/>
          </p:nvPr>
        </p:nvSpPr>
        <p:spPr/>
        <p:txBody>
          <a:bodyPr/>
          <a:lstStyle/>
          <a:p>
            <a:fld id="{E27C798B-56A5-476C-A7D9-E88497AA5D75}" type="slidenum">
              <a:rPr lang="en-US" smtClean="0"/>
              <a:t>‹#›</a:t>
            </a:fld>
            <a:endParaRPr lang="en-US"/>
          </a:p>
        </p:txBody>
      </p:sp>
    </p:spTree>
    <p:extLst>
      <p:ext uri="{BB962C8B-B14F-4D97-AF65-F5344CB8AC3E}">
        <p14:creationId xmlns:p14="http://schemas.microsoft.com/office/powerpoint/2010/main" val="2186827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5053D-0D65-4537-A87A-F5F7B80D3A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F6CB9E-8A00-4732-8643-17A5A44C60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0A754C-FB3E-457D-8165-D0EE55D73A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5913A9-3E7E-4C21-904A-3D4F35DC8D84}"/>
              </a:ext>
            </a:extLst>
          </p:cNvPr>
          <p:cNvSpPr>
            <a:spLocks noGrp="1"/>
          </p:cNvSpPr>
          <p:nvPr>
            <p:ph type="dt" sz="half" idx="10"/>
          </p:nvPr>
        </p:nvSpPr>
        <p:spPr/>
        <p:txBody>
          <a:bodyPr/>
          <a:lstStyle/>
          <a:p>
            <a:fld id="{239909D6-589D-427E-9DDC-C477FEBA724B}" type="datetime1">
              <a:rPr lang="en-US" smtClean="0"/>
              <a:t>1/2/2024</a:t>
            </a:fld>
            <a:endParaRPr lang="en-US"/>
          </a:p>
        </p:txBody>
      </p:sp>
      <p:sp>
        <p:nvSpPr>
          <p:cNvPr id="6" name="Footer Placeholder 5">
            <a:extLst>
              <a:ext uri="{FF2B5EF4-FFF2-40B4-BE49-F238E27FC236}">
                <a16:creationId xmlns:a16="http://schemas.microsoft.com/office/drawing/2014/main" id="{7B52319C-E23E-4501-B13E-81832AF7CF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380BF4-D62C-4BB5-8B18-B21B1DB57160}"/>
              </a:ext>
            </a:extLst>
          </p:cNvPr>
          <p:cNvSpPr>
            <a:spLocks noGrp="1"/>
          </p:cNvSpPr>
          <p:nvPr>
            <p:ph type="sldNum" sz="quarter" idx="12"/>
          </p:nvPr>
        </p:nvSpPr>
        <p:spPr/>
        <p:txBody>
          <a:bodyPr/>
          <a:lstStyle/>
          <a:p>
            <a:fld id="{E27C798B-56A5-476C-A7D9-E88497AA5D75}" type="slidenum">
              <a:rPr lang="en-US" smtClean="0"/>
              <a:t>‹#›</a:t>
            </a:fld>
            <a:endParaRPr lang="en-US"/>
          </a:p>
        </p:txBody>
      </p:sp>
    </p:spTree>
    <p:extLst>
      <p:ext uri="{BB962C8B-B14F-4D97-AF65-F5344CB8AC3E}">
        <p14:creationId xmlns:p14="http://schemas.microsoft.com/office/powerpoint/2010/main" val="1683497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7ED921-B453-491C-ABFB-A30ABA23FC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2F8257-4635-43D8-BCCC-2720F0A4B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5D9AF0-65F0-4CC5-9F84-4235B58BEC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2A8BB-2E4D-4CDD-98D4-F0159951C1BF}" type="datetime1">
              <a:rPr lang="en-US" smtClean="0"/>
              <a:t>1/2/2024</a:t>
            </a:fld>
            <a:endParaRPr lang="en-US"/>
          </a:p>
        </p:txBody>
      </p:sp>
      <p:sp>
        <p:nvSpPr>
          <p:cNvPr id="5" name="Footer Placeholder 4">
            <a:extLst>
              <a:ext uri="{FF2B5EF4-FFF2-40B4-BE49-F238E27FC236}">
                <a16:creationId xmlns:a16="http://schemas.microsoft.com/office/drawing/2014/main" id="{9E17C559-9C20-44EF-8192-46A75799C6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9F6E480-8F27-415D-944A-67533E60F3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C798B-56A5-476C-A7D9-E88497AA5D75}" type="slidenum">
              <a:rPr lang="en-US" smtClean="0"/>
              <a:t>‹#›</a:t>
            </a:fld>
            <a:endParaRPr lang="en-US"/>
          </a:p>
        </p:txBody>
      </p:sp>
    </p:spTree>
    <p:extLst>
      <p:ext uri="{BB962C8B-B14F-4D97-AF65-F5344CB8AC3E}">
        <p14:creationId xmlns:p14="http://schemas.microsoft.com/office/powerpoint/2010/main" val="3726578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javatpoint.com/chromosome"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B6851D1-ED24-4878-A56D-1591CF1C9C66}"/>
              </a:ext>
            </a:extLst>
          </p:cNvPr>
          <p:cNvPicPr>
            <a:picLocks noChangeAspect="1"/>
          </p:cNvPicPr>
          <p:nvPr/>
        </p:nvPicPr>
        <p:blipFill>
          <a:blip r:embed="rId2"/>
          <a:stretch>
            <a:fillRect/>
          </a:stretch>
        </p:blipFill>
        <p:spPr>
          <a:xfrm>
            <a:off x="534572" y="518706"/>
            <a:ext cx="10635175" cy="5820587"/>
          </a:xfrm>
          <a:prstGeom prst="rect">
            <a:avLst/>
          </a:prstGeom>
        </p:spPr>
      </p:pic>
      <p:sp>
        <p:nvSpPr>
          <p:cNvPr id="3" name="Slide Number Placeholder 2">
            <a:extLst>
              <a:ext uri="{FF2B5EF4-FFF2-40B4-BE49-F238E27FC236}">
                <a16:creationId xmlns:a16="http://schemas.microsoft.com/office/drawing/2014/main" id="{E2588244-E9DF-4298-80B0-A4EF3B9EFA90}"/>
              </a:ext>
            </a:extLst>
          </p:cNvPr>
          <p:cNvSpPr>
            <a:spLocks noGrp="1"/>
          </p:cNvSpPr>
          <p:nvPr>
            <p:ph type="sldNum" sz="quarter" idx="12"/>
          </p:nvPr>
        </p:nvSpPr>
        <p:spPr/>
        <p:txBody>
          <a:bodyPr/>
          <a:lstStyle/>
          <a:p>
            <a:fld id="{E27C798B-56A5-476C-A7D9-E88497AA5D75}" type="slidenum">
              <a:rPr lang="en-US" smtClean="0"/>
              <a:t>1</a:t>
            </a:fld>
            <a:endParaRPr lang="en-US"/>
          </a:p>
        </p:txBody>
      </p:sp>
    </p:spTree>
    <p:extLst>
      <p:ext uri="{BB962C8B-B14F-4D97-AF65-F5344CB8AC3E}">
        <p14:creationId xmlns:p14="http://schemas.microsoft.com/office/powerpoint/2010/main" val="1404179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52CB49A-2F58-4678-8FF3-04A886E2B913}"/>
              </a:ext>
            </a:extLst>
          </p:cNvPr>
          <p:cNvSpPr>
            <a:spLocks noGrp="1"/>
          </p:cNvSpPr>
          <p:nvPr>
            <p:ph type="sldNum" sz="quarter" idx="12"/>
          </p:nvPr>
        </p:nvSpPr>
        <p:spPr/>
        <p:txBody>
          <a:bodyPr/>
          <a:lstStyle/>
          <a:p>
            <a:fld id="{E27C798B-56A5-476C-A7D9-E88497AA5D75}" type="slidenum">
              <a:rPr lang="en-US" smtClean="0"/>
              <a:t>10</a:t>
            </a:fld>
            <a:endParaRPr lang="en-US"/>
          </a:p>
        </p:txBody>
      </p:sp>
      <p:sp>
        <p:nvSpPr>
          <p:cNvPr id="5" name="TextBox 4">
            <a:extLst>
              <a:ext uri="{FF2B5EF4-FFF2-40B4-BE49-F238E27FC236}">
                <a16:creationId xmlns:a16="http://schemas.microsoft.com/office/drawing/2014/main" id="{54257A83-CE92-C5FF-1FB6-44C0FC98C87D}"/>
              </a:ext>
            </a:extLst>
          </p:cNvPr>
          <p:cNvSpPr txBox="1"/>
          <p:nvPr/>
        </p:nvSpPr>
        <p:spPr>
          <a:xfrm>
            <a:off x="1213945" y="819808"/>
            <a:ext cx="8860221" cy="4524315"/>
          </a:xfrm>
          <a:prstGeom prst="rect">
            <a:avLst/>
          </a:prstGeom>
          <a:noFill/>
        </p:spPr>
        <p:txBody>
          <a:bodyPr wrap="square">
            <a:spAutoFit/>
          </a:bodyPr>
          <a:lstStyle/>
          <a:p>
            <a:pPr algn="just"/>
            <a:r>
              <a:rPr lang="en-US" sz="2400" b="0" i="0" dirty="0">
                <a:solidFill>
                  <a:srgbClr val="610B4B"/>
                </a:solidFill>
                <a:effectLst/>
                <a:latin typeface="Times New Roman" panose="02020603050405020304" pitchFamily="18" charset="0"/>
                <a:cs typeface="Times New Roman" panose="02020603050405020304" pitchFamily="18" charset="0"/>
              </a:rPr>
              <a:t>Structural Genes (Cistrons)</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They are also called </a:t>
            </a:r>
            <a:r>
              <a:rPr lang="en-US" sz="2400" b="1" i="1" dirty="0">
                <a:solidFill>
                  <a:srgbClr val="333333"/>
                </a:solidFill>
                <a:effectLst/>
                <a:latin typeface="Times New Roman" panose="02020603050405020304" pitchFamily="18" charset="0"/>
                <a:cs typeface="Times New Roman" panose="02020603050405020304" pitchFamily="18" charset="0"/>
              </a:rPr>
              <a:t>cistrons</a:t>
            </a:r>
            <a:r>
              <a:rPr lang="en-US" sz="2400" b="0" i="0" dirty="0">
                <a:solidFill>
                  <a:srgbClr val="333333"/>
                </a:solidFill>
                <a:effectLst/>
                <a:latin typeface="Times New Roman" panose="02020603050405020304" pitchFamily="18" charset="0"/>
                <a:cs typeface="Times New Roman" panose="02020603050405020304" pitchFamily="18" charset="0"/>
              </a:rPr>
              <a:t> as they are protein-coding genes which means they code only for proteins not for any type of RNA or any other product. They are a continuous stretch of DNA that contains the protein coding sequences </a:t>
            </a:r>
            <a:r>
              <a:rPr lang="en-US" sz="2400" b="1" i="1" dirty="0">
                <a:solidFill>
                  <a:srgbClr val="333333"/>
                </a:solidFill>
                <a:effectLst/>
                <a:latin typeface="Times New Roman" panose="02020603050405020304" pitchFamily="18" charset="0"/>
                <a:cs typeface="Times New Roman" panose="02020603050405020304" pitchFamily="18" charset="0"/>
              </a:rPr>
              <a:t>exons (ORF)</a:t>
            </a:r>
            <a:r>
              <a:rPr lang="en-US" sz="2400" b="0" i="0" dirty="0">
                <a:solidFill>
                  <a:srgbClr val="333333"/>
                </a:solidFill>
                <a:effectLst/>
                <a:latin typeface="Times New Roman" panose="02020603050405020304" pitchFamily="18" charset="0"/>
                <a:cs typeface="Times New Roman" panose="02020603050405020304" pitchFamily="18" charset="0"/>
              </a:rPr>
              <a:t> and non-coding sequences that are called </a:t>
            </a:r>
            <a:r>
              <a:rPr lang="en-US" sz="2400" b="1" i="1" dirty="0">
                <a:solidFill>
                  <a:srgbClr val="333333"/>
                </a:solidFill>
                <a:effectLst/>
                <a:latin typeface="Times New Roman" panose="02020603050405020304" pitchFamily="18" charset="0"/>
                <a:cs typeface="Times New Roman" panose="02020603050405020304" pitchFamily="18" charset="0"/>
              </a:rPr>
              <a:t>introns</a:t>
            </a:r>
            <a:r>
              <a:rPr lang="en-US" sz="2400" b="0" i="0" dirty="0">
                <a:solidFill>
                  <a:srgbClr val="333333"/>
                </a:solidFill>
                <a:effectLst/>
                <a:latin typeface="Times New Roman" panose="02020603050405020304" pitchFamily="18" charset="0"/>
                <a:cs typeface="Times New Roman" panose="02020603050405020304" pitchFamily="18" charset="0"/>
              </a:rPr>
              <a:t>. </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These sequences are present repeatedly and alternatively inside the cistron.</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They code for the synthesis of chemical substances or protein for a specific morphological and functional trait of the cell. The structural gene remains under the control of regulator gene, operator gene and promoter gene </a:t>
            </a:r>
          </a:p>
        </p:txBody>
      </p:sp>
    </p:spTree>
    <p:extLst>
      <p:ext uri="{BB962C8B-B14F-4D97-AF65-F5344CB8AC3E}">
        <p14:creationId xmlns:p14="http://schemas.microsoft.com/office/powerpoint/2010/main" val="2967886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2D5176-5F27-6A0A-8F49-88106A3B192D}"/>
              </a:ext>
            </a:extLst>
          </p:cNvPr>
          <p:cNvSpPr>
            <a:spLocks noGrp="1"/>
          </p:cNvSpPr>
          <p:nvPr>
            <p:ph type="sldNum" sz="quarter" idx="12"/>
          </p:nvPr>
        </p:nvSpPr>
        <p:spPr/>
        <p:txBody>
          <a:bodyPr/>
          <a:lstStyle/>
          <a:p>
            <a:fld id="{E27C798B-56A5-476C-A7D9-E88497AA5D75}" type="slidenum">
              <a:rPr lang="en-US" smtClean="0"/>
              <a:t>11</a:t>
            </a:fld>
            <a:endParaRPr lang="en-US"/>
          </a:p>
        </p:txBody>
      </p:sp>
      <p:pic>
        <p:nvPicPr>
          <p:cNvPr id="1026" name="Picture 2" descr="DNA &amp; mRNA: Introns and Exons | SchoolWorkHelper">
            <a:extLst>
              <a:ext uri="{FF2B5EF4-FFF2-40B4-BE49-F238E27FC236}">
                <a16:creationId xmlns:a16="http://schemas.microsoft.com/office/drawing/2014/main" id="{A2E57FF5-7561-99B7-2CB6-9979D4E836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3945" y="472966"/>
            <a:ext cx="8907517" cy="5328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532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40ECE08-4E9E-1617-E5E6-35C83ED98E7E}"/>
              </a:ext>
            </a:extLst>
          </p:cNvPr>
          <p:cNvSpPr>
            <a:spLocks noGrp="1"/>
          </p:cNvSpPr>
          <p:nvPr>
            <p:ph type="sldNum" sz="quarter" idx="12"/>
          </p:nvPr>
        </p:nvSpPr>
        <p:spPr/>
        <p:txBody>
          <a:bodyPr/>
          <a:lstStyle/>
          <a:p>
            <a:fld id="{E27C798B-56A5-476C-A7D9-E88497AA5D75}" type="slidenum">
              <a:rPr lang="en-US" smtClean="0"/>
              <a:t>12</a:t>
            </a:fld>
            <a:endParaRPr lang="en-US"/>
          </a:p>
        </p:txBody>
      </p:sp>
      <p:sp>
        <p:nvSpPr>
          <p:cNvPr id="4" name="TextBox 3">
            <a:extLst>
              <a:ext uri="{FF2B5EF4-FFF2-40B4-BE49-F238E27FC236}">
                <a16:creationId xmlns:a16="http://schemas.microsoft.com/office/drawing/2014/main" id="{3A3797F8-22F6-40B1-D39F-C766028E39E6}"/>
              </a:ext>
            </a:extLst>
          </p:cNvPr>
          <p:cNvSpPr txBox="1"/>
          <p:nvPr/>
        </p:nvSpPr>
        <p:spPr>
          <a:xfrm>
            <a:off x="819807" y="567559"/>
            <a:ext cx="10121462" cy="4401205"/>
          </a:xfrm>
          <a:prstGeom prst="rect">
            <a:avLst/>
          </a:prstGeom>
          <a:noFill/>
        </p:spPr>
        <p:txBody>
          <a:bodyPr wrap="square">
            <a:spAutoFit/>
          </a:bodyPr>
          <a:lstStyle/>
          <a:p>
            <a:pPr algn="just"/>
            <a:r>
              <a:rPr lang="en-US" sz="2800" b="0" i="0" dirty="0">
                <a:solidFill>
                  <a:srgbClr val="610B4B"/>
                </a:solidFill>
                <a:effectLst/>
                <a:latin typeface="Times New Roman" panose="02020603050405020304" pitchFamily="18" charset="0"/>
                <a:cs typeface="Times New Roman" panose="02020603050405020304" pitchFamily="18" charset="0"/>
              </a:rPr>
              <a:t>Pseudogenes</a:t>
            </a:r>
          </a:p>
          <a:p>
            <a:pPr algn="just"/>
            <a:r>
              <a:rPr lang="en-US" sz="2800" b="0" i="0" dirty="0">
                <a:solidFill>
                  <a:srgbClr val="333333"/>
                </a:solidFill>
                <a:effectLst/>
                <a:latin typeface="Times New Roman" panose="02020603050405020304" pitchFamily="18" charset="0"/>
                <a:cs typeface="Times New Roman" panose="02020603050405020304" pitchFamily="18" charset="0"/>
              </a:rPr>
              <a:t>They are similar or homologous to functional protein-coding genes, but they cannot produce a functional protein due to disordered open reading frame (ORF). Similarly, they may be highly similar to RNA encoding genes but cannot produce an RNA transcript.</a:t>
            </a:r>
          </a:p>
          <a:p>
            <a:pPr algn="just"/>
            <a:endParaRPr lang="en-US" sz="2800" dirty="0">
              <a:solidFill>
                <a:srgbClr val="333333"/>
              </a:solidFill>
              <a:latin typeface="Times New Roman" panose="02020603050405020304" pitchFamily="18" charset="0"/>
              <a:cs typeface="Times New Roman" panose="02020603050405020304" pitchFamily="18" charset="0"/>
            </a:endParaRPr>
          </a:p>
          <a:p>
            <a:pPr algn="just"/>
            <a:r>
              <a:rPr lang="en-US" sz="2800" b="0" i="0" dirty="0">
                <a:solidFill>
                  <a:srgbClr val="333333"/>
                </a:solidFill>
                <a:effectLst/>
                <a:latin typeface="Times New Roman" panose="02020603050405020304" pitchFamily="18" charset="0"/>
                <a:cs typeface="Times New Roman" panose="02020603050405020304" pitchFamily="18" charset="0"/>
              </a:rPr>
              <a:t>So, they are non-functional genomic sequences that resemble functional genes but are not able to produce functional products due to </a:t>
            </a:r>
            <a:r>
              <a:rPr lang="en-US" sz="2800" b="0" i="0" dirty="0">
                <a:solidFill>
                  <a:srgbClr val="FF0000"/>
                </a:solidFill>
                <a:effectLst/>
                <a:latin typeface="Times New Roman" panose="02020603050405020304" pitchFamily="18" charset="0"/>
                <a:cs typeface="Times New Roman" panose="02020603050405020304" pitchFamily="18" charset="0"/>
              </a:rPr>
              <a:t>nonsense codon, deletions, insertions and deactivation of promoter regions.</a:t>
            </a:r>
          </a:p>
        </p:txBody>
      </p:sp>
    </p:spTree>
    <p:extLst>
      <p:ext uri="{BB962C8B-B14F-4D97-AF65-F5344CB8AC3E}">
        <p14:creationId xmlns:p14="http://schemas.microsoft.com/office/powerpoint/2010/main" val="3582048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59B26C8-EA7F-43AA-8CCC-DBC934352D27}"/>
              </a:ext>
            </a:extLst>
          </p:cNvPr>
          <p:cNvSpPr>
            <a:spLocks noGrp="1"/>
          </p:cNvSpPr>
          <p:nvPr>
            <p:ph type="sldNum" sz="quarter" idx="12"/>
          </p:nvPr>
        </p:nvSpPr>
        <p:spPr/>
        <p:txBody>
          <a:bodyPr/>
          <a:lstStyle/>
          <a:p>
            <a:fld id="{E27C798B-56A5-476C-A7D9-E88497AA5D75}" type="slidenum">
              <a:rPr lang="en-US" smtClean="0"/>
              <a:t>13</a:t>
            </a:fld>
            <a:endParaRPr lang="en-US"/>
          </a:p>
        </p:txBody>
      </p:sp>
      <p:sp>
        <p:nvSpPr>
          <p:cNvPr id="5" name="TextBox 4">
            <a:extLst>
              <a:ext uri="{FF2B5EF4-FFF2-40B4-BE49-F238E27FC236}">
                <a16:creationId xmlns:a16="http://schemas.microsoft.com/office/drawing/2014/main" id="{89502C44-21DA-6C15-FC05-6C39B2C32D40}"/>
              </a:ext>
            </a:extLst>
          </p:cNvPr>
          <p:cNvSpPr txBox="1"/>
          <p:nvPr/>
        </p:nvSpPr>
        <p:spPr>
          <a:xfrm>
            <a:off x="1229710" y="614856"/>
            <a:ext cx="9538138" cy="4524315"/>
          </a:xfrm>
          <a:prstGeom prst="rect">
            <a:avLst/>
          </a:prstGeom>
          <a:noFill/>
        </p:spPr>
        <p:txBody>
          <a:bodyPr wrap="square">
            <a:spAutoFit/>
          </a:bodyPr>
          <a:lstStyle/>
          <a:p>
            <a:pPr algn="just"/>
            <a:r>
              <a:rPr lang="en-US" sz="2400" b="0" i="0" dirty="0">
                <a:solidFill>
                  <a:srgbClr val="610B4B"/>
                </a:solidFill>
                <a:effectLst/>
                <a:latin typeface="Times New Roman" panose="02020603050405020304" pitchFamily="18" charset="0"/>
                <a:cs typeface="Times New Roman" panose="02020603050405020304" pitchFamily="18" charset="0"/>
              </a:rPr>
              <a:t>Transposons (Jumping Genes)</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As the name suggests, they are those genes or segments of DNA that can jump or move from one place in the genome to another place; from one </a:t>
            </a:r>
            <a:r>
              <a:rPr lang="en-US" sz="2400" b="0" i="0" u="none" strike="noStrike" dirty="0">
                <a:solidFill>
                  <a:srgbClr val="008000"/>
                </a:solidFill>
                <a:effectLst/>
                <a:latin typeface="Times New Roman" panose="02020603050405020304" pitchFamily="18" charset="0"/>
                <a:cs typeface="Times New Roman" panose="02020603050405020304" pitchFamily="18" charset="0"/>
                <a:hlinkClick r:id="rId2"/>
              </a:rPr>
              <a:t>chromosome</a:t>
            </a:r>
            <a:r>
              <a:rPr lang="en-US" sz="2400" b="0" i="0" dirty="0">
                <a:solidFill>
                  <a:srgbClr val="333333"/>
                </a:solidFill>
                <a:effectLst/>
                <a:latin typeface="Times New Roman" panose="02020603050405020304" pitchFamily="18" charset="0"/>
                <a:cs typeface="Times New Roman" panose="02020603050405020304" pitchFamily="18" charset="0"/>
              </a:rPr>
              <a:t> to another chromosome within the genome of an individual. </a:t>
            </a:r>
            <a:r>
              <a:rPr lang="en-US" sz="2400" b="1" i="1" dirty="0">
                <a:solidFill>
                  <a:srgbClr val="333333"/>
                </a:solidFill>
                <a:effectLst/>
                <a:latin typeface="Times New Roman" panose="02020603050405020304" pitchFamily="18" charset="0"/>
                <a:cs typeface="Times New Roman" panose="02020603050405020304" pitchFamily="18" charset="0"/>
              </a:rPr>
              <a:t>Jumping genes were first discovered by Nobel Prize winner Mc </a:t>
            </a:r>
            <a:r>
              <a:rPr lang="en-US" sz="2400" b="1" i="1" dirty="0" err="1">
                <a:solidFill>
                  <a:srgbClr val="333333"/>
                </a:solidFill>
                <a:effectLst/>
                <a:latin typeface="Times New Roman" panose="02020603050405020304" pitchFamily="18" charset="0"/>
                <a:cs typeface="Times New Roman" panose="02020603050405020304" pitchFamily="18" charset="0"/>
              </a:rPr>
              <a:t>Clintock</a:t>
            </a:r>
            <a:r>
              <a:rPr lang="en-US" sz="2400" b="0" i="0" dirty="0">
                <a:solidFill>
                  <a:srgbClr val="333333"/>
                </a:solidFill>
                <a:effectLst/>
                <a:latin typeface="Times New Roman" panose="02020603050405020304" pitchFamily="18" charset="0"/>
                <a:cs typeface="Times New Roman" panose="02020603050405020304" pitchFamily="18" charset="0"/>
              </a:rPr>
              <a:t> (1951) </a:t>
            </a:r>
            <a:r>
              <a:rPr lang="en-US" sz="2400" b="1" i="1" dirty="0">
                <a:solidFill>
                  <a:srgbClr val="333333"/>
                </a:solidFill>
                <a:effectLst/>
                <a:latin typeface="Times New Roman" panose="02020603050405020304" pitchFamily="18" charset="0"/>
                <a:cs typeface="Times New Roman" panose="02020603050405020304" pitchFamily="18" charset="0"/>
              </a:rPr>
              <a:t>in Maize</a:t>
            </a:r>
            <a:r>
              <a:rPr lang="en-US" sz="2400" b="0" i="0" dirty="0">
                <a:solidFill>
                  <a:srgbClr val="333333"/>
                </a:solidFill>
                <a:effectLst/>
                <a:latin typeface="Times New Roman" panose="02020603050405020304" pitchFamily="18" charset="0"/>
                <a:cs typeface="Times New Roman" panose="02020603050405020304" pitchFamily="18" charset="0"/>
              </a:rPr>
              <a:t> when she observed that a DNA segment can jump from one location to another within the genome of a cell. They are mostly present towards </a:t>
            </a:r>
            <a:r>
              <a:rPr lang="en-US" sz="2400" b="0" i="0" dirty="0">
                <a:solidFill>
                  <a:srgbClr val="FF0000"/>
                </a:solidFill>
                <a:effectLst/>
                <a:latin typeface="Times New Roman" panose="02020603050405020304" pitchFamily="18" charset="0"/>
                <a:cs typeface="Times New Roman" panose="02020603050405020304" pitchFamily="18" charset="0"/>
              </a:rPr>
              <a:t>the telomeric region of the chromosome</a:t>
            </a:r>
            <a:r>
              <a:rPr lang="en-US" sz="2400" b="0" i="0" dirty="0">
                <a:solidFill>
                  <a:srgbClr val="333333"/>
                </a:solidFill>
                <a:effectLst/>
                <a:latin typeface="Times New Roman" panose="02020603050405020304" pitchFamily="18" charset="0"/>
                <a:cs typeface="Times New Roman" panose="02020603050405020304" pitchFamily="18" charset="0"/>
              </a:rPr>
              <a:t>.</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Besides this, they </a:t>
            </a:r>
            <a:r>
              <a:rPr lang="en-US" sz="2400" b="0" i="0" dirty="0">
                <a:solidFill>
                  <a:srgbClr val="FF0000"/>
                </a:solidFill>
                <a:effectLst/>
                <a:latin typeface="Times New Roman" panose="02020603050405020304" pitchFamily="18" charset="0"/>
                <a:cs typeface="Times New Roman" panose="02020603050405020304" pitchFamily="18" charset="0"/>
              </a:rPr>
              <a:t>do not code for a protein</a:t>
            </a:r>
            <a:r>
              <a:rPr lang="en-US" sz="2400" b="0" i="0" dirty="0">
                <a:solidFill>
                  <a:srgbClr val="333333"/>
                </a:solidFill>
                <a:effectLst/>
                <a:latin typeface="Times New Roman" panose="02020603050405020304" pitchFamily="18" charset="0"/>
                <a:cs typeface="Times New Roman" panose="02020603050405020304" pitchFamily="18" charset="0"/>
              </a:rPr>
              <a:t>. They can only jump or discontinue themselves from a particular region of the chromosome generally from the end region of the chromosome and can ligate themselves to another chromosome.</a:t>
            </a:r>
          </a:p>
        </p:txBody>
      </p:sp>
    </p:spTree>
    <p:extLst>
      <p:ext uri="{BB962C8B-B14F-4D97-AF65-F5344CB8AC3E}">
        <p14:creationId xmlns:p14="http://schemas.microsoft.com/office/powerpoint/2010/main" val="1863280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37D0C79-532E-583C-C522-2A2B75267493}"/>
              </a:ext>
            </a:extLst>
          </p:cNvPr>
          <p:cNvSpPr>
            <a:spLocks noGrp="1"/>
          </p:cNvSpPr>
          <p:nvPr>
            <p:ph type="sldNum" sz="quarter" idx="12"/>
          </p:nvPr>
        </p:nvSpPr>
        <p:spPr/>
        <p:txBody>
          <a:bodyPr/>
          <a:lstStyle/>
          <a:p>
            <a:fld id="{E27C798B-56A5-476C-A7D9-E88497AA5D75}" type="slidenum">
              <a:rPr lang="en-US" smtClean="0"/>
              <a:t>14</a:t>
            </a:fld>
            <a:endParaRPr lang="en-US"/>
          </a:p>
        </p:txBody>
      </p:sp>
      <p:pic>
        <p:nvPicPr>
          <p:cNvPr id="2050" name="Picture 2" descr="Transposable Genetic Elements : Jumping Genes – Swami Vivekanand Govt P. G.  College Lohaghat">
            <a:extLst>
              <a:ext uri="{FF2B5EF4-FFF2-40B4-BE49-F238E27FC236}">
                <a16:creationId xmlns:a16="http://schemas.microsoft.com/office/drawing/2014/main" id="{820F25B2-AC18-B33C-89F5-64EEBCFD5B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396" y="867104"/>
            <a:ext cx="7858570" cy="4556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083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C957AD-ABE1-4EC7-B8C5-38DB09013593}"/>
              </a:ext>
            </a:extLst>
          </p:cNvPr>
          <p:cNvSpPr>
            <a:spLocks noGrp="1"/>
          </p:cNvSpPr>
          <p:nvPr>
            <p:ph type="sldNum" sz="quarter" idx="12"/>
          </p:nvPr>
        </p:nvSpPr>
        <p:spPr/>
        <p:txBody>
          <a:bodyPr/>
          <a:lstStyle/>
          <a:p>
            <a:fld id="{E27C798B-56A5-476C-A7D9-E88497AA5D75}" type="slidenum">
              <a:rPr lang="en-US" smtClean="0"/>
              <a:t>15</a:t>
            </a:fld>
            <a:endParaRPr lang="en-US"/>
          </a:p>
        </p:txBody>
      </p:sp>
      <p:sp>
        <p:nvSpPr>
          <p:cNvPr id="4" name="TextBox 3">
            <a:extLst>
              <a:ext uri="{FF2B5EF4-FFF2-40B4-BE49-F238E27FC236}">
                <a16:creationId xmlns:a16="http://schemas.microsoft.com/office/drawing/2014/main" id="{5E810495-226C-AA89-E6D6-A52563BDA9CE}"/>
              </a:ext>
            </a:extLst>
          </p:cNvPr>
          <p:cNvSpPr txBox="1"/>
          <p:nvPr/>
        </p:nvSpPr>
        <p:spPr>
          <a:xfrm>
            <a:off x="1261241" y="315310"/>
            <a:ext cx="9159766" cy="5109091"/>
          </a:xfrm>
          <a:prstGeom prst="rect">
            <a:avLst/>
          </a:prstGeom>
          <a:noFill/>
        </p:spPr>
        <p:txBody>
          <a:bodyPr wrap="square">
            <a:spAutoFit/>
          </a:bodyPr>
          <a:lstStyle/>
          <a:p>
            <a:pPr algn="just"/>
            <a:r>
              <a:rPr lang="en-US" sz="2800" b="0" i="0" dirty="0">
                <a:solidFill>
                  <a:srgbClr val="610B4B"/>
                </a:solidFill>
                <a:effectLst/>
                <a:latin typeface="Times New Roman" panose="02020603050405020304" pitchFamily="18" charset="0"/>
                <a:cs typeface="Times New Roman" panose="02020603050405020304" pitchFamily="18" charset="0"/>
              </a:rPr>
              <a:t>Split genes</a:t>
            </a:r>
          </a:p>
          <a:p>
            <a:pPr algn="just"/>
            <a:r>
              <a:rPr lang="en-US" sz="2800" b="0" i="0" dirty="0">
                <a:solidFill>
                  <a:srgbClr val="333333"/>
                </a:solidFill>
                <a:effectLst/>
                <a:latin typeface="Times New Roman" panose="02020603050405020304" pitchFamily="18" charset="0"/>
                <a:cs typeface="Times New Roman" panose="02020603050405020304" pitchFamily="18" charset="0"/>
              </a:rPr>
              <a:t>They were discovered by </a:t>
            </a:r>
            <a:r>
              <a:rPr lang="en-US" sz="2800" b="1" i="1" dirty="0">
                <a:solidFill>
                  <a:srgbClr val="333333"/>
                </a:solidFill>
                <a:effectLst/>
                <a:latin typeface="Times New Roman" panose="02020603050405020304" pitchFamily="18" charset="0"/>
                <a:cs typeface="Times New Roman" panose="02020603050405020304" pitchFamily="18" charset="0"/>
              </a:rPr>
              <a:t>Sharp and Roberts</a:t>
            </a:r>
            <a:r>
              <a:rPr lang="en-US" sz="2800" b="0" i="0" dirty="0">
                <a:solidFill>
                  <a:srgbClr val="333333"/>
                </a:solidFill>
                <a:effectLst/>
                <a:latin typeface="Times New Roman" panose="02020603050405020304" pitchFamily="18" charset="0"/>
                <a:cs typeface="Times New Roman" panose="02020603050405020304" pitchFamily="18" charset="0"/>
              </a:rPr>
              <a:t>. They were awarded the Nobel Prize in 1993. It is a gene that contains a non-functional part along with the functional part. They possess extra or non-essential part interspersed with the essential or coding part. So, they have intervening sequences that do not code for a protein. The non-functional part is called </a:t>
            </a:r>
            <a:r>
              <a:rPr lang="en-US" sz="2800" b="0" i="0" dirty="0">
                <a:solidFill>
                  <a:srgbClr val="FF0000"/>
                </a:solidFill>
                <a:effectLst/>
                <a:latin typeface="Times New Roman" panose="02020603050405020304" pitchFamily="18" charset="0"/>
                <a:cs typeface="Times New Roman" panose="02020603050405020304" pitchFamily="18" charset="0"/>
              </a:rPr>
              <a:t>introns or spacer DNA or intervening sequences (IVS</a:t>
            </a:r>
            <a:r>
              <a:rPr lang="en-US" sz="2800" b="0" i="0" dirty="0">
                <a:solidFill>
                  <a:srgbClr val="333333"/>
                </a:solidFill>
                <a:effectLst/>
                <a:latin typeface="Times New Roman" panose="02020603050405020304" pitchFamily="18" charset="0"/>
                <a:cs typeface="Times New Roman" panose="02020603050405020304" pitchFamily="18" charset="0"/>
              </a:rPr>
              <a:t>) and functional parts are called </a:t>
            </a:r>
            <a:r>
              <a:rPr lang="en-US" sz="2800" b="1" i="0" dirty="0">
                <a:solidFill>
                  <a:srgbClr val="333333"/>
                </a:solidFill>
                <a:effectLst/>
                <a:latin typeface="Times New Roman" panose="02020603050405020304" pitchFamily="18" charset="0"/>
                <a:cs typeface="Times New Roman" panose="02020603050405020304" pitchFamily="18" charset="0"/>
              </a:rPr>
              <a:t>exons</a:t>
            </a:r>
            <a:r>
              <a:rPr lang="en-US" sz="2800" b="0" i="0" dirty="0">
                <a:solidFill>
                  <a:srgbClr val="333333"/>
                </a:solidFill>
                <a:effectLst/>
                <a:latin typeface="Times New Roman" panose="02020603050405020304" pitchFamily="18" charset="0"/>
                <a:cs typeface="Times New Roman" panose="02020603050405020304" pitchFamily="18" charset="0"/>
              </a:rPr>
              <a:t>. Introns are removed before RNA passes out into the cytoplasm. They are also known as </a:t>
            </a:r>
            <a:r>
              <a:rPr lang="en-US" sz="2800" b="1" i="1" dirty="0">
                <a:solidFill>
                  <a:srgbClr val="333333"/>
                </a:solidFill>
                <a:effectLst/>
                <a:latin typeface="Times New Roman" panose="02020603050405020304" pitchFamily="18" charset="0"/>
                <a:cs typeface="Times New Roman" panose="02020603050405020304" pitchFamily="18" charset="0"/>
              </a:rPr>
              <a:t>interrupted genes</a:t>
            </a:r>
            <a:r>
              <a:rPr lang="en-US" sz="2400" b="0" i="0" dirty="0">
                <a:solidFill>
                  <a:srgbClr val="333333"/>
                </a:solidFill>
                <a:effectLst/>
                <a:latin typeface="Times New Roman" panose="02020603050405020304" pitchFamily="18" charset="0"/>
                <a:cs typeface="Times New Roman" panose="02020603050405020304" pitchFamily="18" charset="0"/>
              </a:rPr>
              <a:t>. </a:t>
            </a:r>
          </a:p>
          <a:p>
            <a:pPr algn="just"/>
            <a:endParaRPr lang="en-US" b="0" i="0" dirty="0">
              <a:solidFill>
                <a:srgbClr val="333333"/>
              </a:solidFill>
              <a:effectLst/>
              <a:latin typeface="inter-regular"/>
            </a:endParaRPr>
          </a:p>
        </p:txBody>
      </p:sp>
    </p:spTree>
    <p:extLst>
      <p:ext uri="{BB962C8B-B14F-4D97-AF65-F5344CB8AC3E}">
        <p14:creationId xmlns:p14="http://schemas.microsoft.com/office/powerpoint/2010/main" val="2802989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A255266-9F3D-7BAE-242A-1362B681E26B}"/>
              </a:ext>
            </a:extLst>
          </p:cNvPr>
          <p:cNvSpPr>
            <a:spLocks noGrp="1"/>
          </p:cNvSpPr>
          <p:nvPr>
            <p:ph type="sldNum" sz="quarter" idx="12"/>
          </p:nvPr>
        </p:nvSpPr>
        <p:spPr/>
        <p:txBody>
          <a:bodyPr/>
          <a:lstStyle/>
          <a:p>
            <a:fld id="{E27C798B-56A5-476C-A7D9-E88497AA5D75}" type="slidenum">
              <a:rPr lang="en-US" smtClean="0"/>
              <a:t>16</a:t>
            </a:fld>
            <a:endParaRPr lang="en-US"/>
          </a:p>
        </p:txBody>
      </p:sp>
      <p:pic>
        <p:nvPicPr>
          <p:cNvPr id="3074" name="Picture 2" descr="Split gene theory - Wikipedia">
            <a:extLst>
              <a:ext uri="{FF2B5EF4-FFF2-40B4-BE49-F238E27FC236}">
                <a16:creationId xmlns:a16="http://schemas.microsoft.com/office/drawing/2014/main" id="{F91A011C-27BD-C2E5-CD4B-9F5491B122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0691" y="771417"/>
            <a:ext cx="9049406" cy="52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341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1892F98-2B3C-42E7-8009-4B9BBD1249B9}"/>
              </a:ext>
            </a:extLst>
          </p:cNvPr>
          <p:cNvSpPr>
            <a:spLocks noGrp="1"/>
          </p:cNvSpPr>
          <p:nvPr>
            <p:ph type="sldNum" sz="quarter" idx="12"/>
          </p:nvPr>
        </p:nvSpPr>
        <p:spPr/>
        <p:txBody>
          <a:bodyPr/>
          <a:lstStyle/>
          <a:p>
            <a:fld id="{E27C798B-56A5-476C-A7D9-E88497AA5D75}" type="slidenum">
              <a:rPr lang="en-US" smtClean="0"/>
              <a:t>17</a:t>
            </a:fld>
            <a:endParaRPr lang="en-US"/>
          </a:p>
        </p:txBody>
      </p:sp>
      <p:sp>
        <p:nvSpPr>
          <p:cNvPr id="5" name="TextBox 4">
            <a:extLst>
              <a:ext uri="{FF2B5EF4-FFF2-40B4-BE49-F238E27FC236}">
                <a16:creationId xmlns:a16="http://schemas.microsoft.com/office/drawing/2014/main" id="{19E82380-0E16-4FBE-E2A4-AE971486B782}"/>
              </a:ext>
            </a:extLst>
          </p:cNvPr>
          <p:cNvSpPr txBox="1"/>
          <p:nvPr/>
        </p:nvSpPr>
        <p:spPr>
          <a:xfrm>
            <a:off x="614855" y="331076"/>
            <a:ext cx="10436773" cy="3785652"/>
          </a:xfrm>
          <a:prstGeom prst="rect">
            <a:avLst/>
          </a:prstGeom>
          <a:noFill/>
        </p:spPr>
        <p:txBody>
          <a:bodyPr wrap="square">
            <a:spAutoFit/>
          </a:bodyPr>
          <a:lstStyle/>
          <a:p>
            <a:pPr algn="just"/>
            <a:r>
              <a:rPr lang="en-US" b="0" i="0" dirty="0">
                <a:solidFill>
                  <a:srgbClr val="610B4B"/>
                </a:solidFill>
                <a:effectLst/>
                <a:latin typeface="erdana"/>
              </a:rPr>
              <a:t> </a:t>
            </a:r>
            <a:r>
              <a:rPr lang="en-US" sz="2400" b="0" i="0" dirty="0">
                <a:solidFill>
                  <a:srgbClr val="610B4B"/>
                </a:solidFill>
                <a:effectLst/>
                <a:latin typeface="Times New Roman" panose="02020603050405020304" pitchFamily="18" charset="0"/>
                <a:cs typeface="Times New Roman" panose="02020603050405020304" pitchFamily="18" charset="0"/>
              </a:rPr>
              <a:t>Regulator gene</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It controls another gene. They turn on or off the transcription of structural genes. It controls the expression of structural genes of an operon through the synthesis of a repressor protein.</a:t>
            </a:r>
          </a:p>
          <a:p>
            <a:pPr algn="just"/>
            <a:endParaRPr lang="en-US" sz="2400" dirty="0">
              <a:solidFill>
                <a:srgbClr val="333333"/>
              </a:solidFill>
              <a:latin typeface="Times New Roman" panose="02020603050405020304" pitchFamily="18" charset="0"/>
              <a:cs typeface="Times New Roman" panose="02020603050405020304" pitchFamily="18" charset="0"/>
            </a:endParaRPr>
          </a:p>
          <a:p>
            <a:pPr algn="just"/>
            <a:r>
              <a:rPr lang="en-US" sz="2400" b="0" i="0" dirty="0">
                <a:solidFill>
                  <a:srgbClr val="333333"/>
                </a:solidFill>
                <a:effectLst/>
                <a:latin typeface="Times New Roman" panose="02020603050405020304" pitchFamily="18" charset="0"/>
                <a:cs typeface="Times New Roman" panose="02020603050405020304" pitchFamily="18" charset="0"/>
              </a:rPr>
              <a:t>They code for repressor protein and are present upstream to the coding sequence of cistron or structural gene. They produce a repressor mRNA which translates a particular repressor protein that binds to the operator region which is present next to the regulator gene in a cistron. So, if the repressor gene binds with the operator gene, automatically the cistron will remain switched off and will not express.</a:t>
            </a:r>
          </a:p>
        </p:txBody>
      </p:sp>
    </p:spTree>
    <p:extLst>
      <p:ext uri="{BB962C8B-B14F-4D97-AF65-F5344CB8AC3E}">
        <p14:creationId xmlns:p14="http://schemas.microsoft.com/office/powerpoint/2010/main" val="3503260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E8D2D3-07ED-4F9D-85D2-2C864D766F47}"/>
              </a:ext>
            </a:extLst>
          </p:cNvPr>
          <p:cNvSpPr>
            <a:spLocks noGrp="1"/>
          </p:cNvSpPr>
          <p:nvPr>
            <p:ph type="sldNum" sz="quarter" idx="12"/>
          </p:nvPr>
        </p:nvSpPr>
        <p:spPr/>
        <p:txBody>
          <a:bodyPr/>
          <a:lstStyle/>
          <a:p>
            <a:fld id="{E27C798B-56A5-476C-A7D9-E88497AA5D75}" type="slidenum">
              <a:rPr lang="en-US" smtClean="0"/>
              <a:t>18</a:t>
            </a:fld>
            <a:endParaRPr lang="en-US"/>
          </a:p>
        </p:txBody>
      </p:sp>
      <p:sp>
        <p:nvSpPr>
          <p:cNvPr id="5" name="TextBox 4">
            <a:extLst>
              <a:ext uri="{FF2B5EF4-FFF2-40B4-BE49-F238E27FC236}">
                <a16:creationId xmlns:a16="http://schemas.microsoft.com/office/drawing/2014/main" id="{2E7B4DB4-9381-8AA5-1E52-8FFB5F4D21F2}"/>
              </a:ext>
            </a:extLst>
          </p:cNvPr>
          <p:cNvSpPr txBox="1"/>
          <p:nvPr/>
        </p:nvSpPr>
        <p:spPr>
          <a:xfrm>
            <a:off x="914400" y="425669"/>
            <a:ext cx="9080938" cy="5262979"/>
          </a:xfrm>
          <a:prstGeom prst="rect">
            <a:avLst/>
          </a:prstGeom>
          <a:noFill/>
        </p:spPr>
        <p:txBody>
          <a:bodyPr wrap="square">
            <a:spAutoFit/>
          </a:bodyPr>
          <a:lstStyle/>
          <a:p>
            <a:pPr algn="just"/>
            <a:r>
              <a:rPr lang="en-US" sz="2400" b="0" i="0" dirty="0">
                <a:solidFill>
                  <a:srgbClr val="610B4B"/>
                </a:solidFill>
                <a:effectLst/>
                <a:latin typeface="Times New Roman" panose="02020603050405020304" pitchFamily="18" charset="0"/>
                <a:cs typeface="Times New Roman" panose="02020603050405020304" pitchFamily="18" charset="0"/>
              </a:rPr>
              <a:t>Operator gene</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This gene acts as a switch, for example, if the repressor protein produced by the regulator gene binds in the operator region, it (operator gene) remains switched off and it does not allow the mRNA polymerase enzyme to move forward and transcribe the structural gene of cistron so it acts as a switch to turn on or off the transcription of the cistron.</a:t>
            </a:r>
          </a:p>
          <a:p>
            <a:pPr algn="just"/>
            <a:r>
              <a:rPr lang="en-US" sz="2400" b="0" i="0" dirty="0">
                <a:solidFill>
                  <a:srgbClr val="610B4B"/>
                </a:solidFill>
                <a:effectLst/>
                <a:latin typeface="Times New Roman" panose="02020603050405020304" pitchFamily="18" charset="0"/>
                <a:cs typeface="Times New Roman" panose="02020603050405020304" pitchFamily="18" charset="0"/>
              </a:rPr>
              <a:t>. Promoter gene</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Promotor gene is present upstream (towards the starting point) to the cistron's structural gene. It must be present and active only then the cistron will work or express itself. It provides the site for the binding of RNA polymerase enzyme which binds to the promoter region of the cistron so that it can scan the nucleotides of the structural genes and can transcribe the mRNA. So, promoter gene is the site where the RNA polymerase bind.</a:t>
            </a:r>
          </a:p>
        </p:txBody>
      </p:sp>
    </p:spTree>
    <p:extLst>
      <p:ext uri="{BB962C8B-B14F-4D97-AF65-F5344CB8AC3E}">
        <p14:creationId xmlns:p14="http://schemas.microsoft.com/office/powerpoint/2010/main" val="2700138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A658DA-415C-735A-BDEF-5639D34B1DFF}"/>
              </a:ext>
            </a:extLst>
          </p:cNvPr>
          <p:cNvSpPr>
            <a:spLocks noGrp="1"/>
          </p:cNvSpPr>
          <p:nvPr>
            <p:ph type="sldNum" sz="quarter" idx="12"/>
          </p:nvPr>
        </p:nvSpPr>
        <p:spPr/>
        <p:txBody>
          <a:bodyPr/>
          <a:lstStyle/>
          <a:p>
            <a:fld id="{E27C798B-56A5-476C-A7D9-E88497AA5D75}" type="slidenum">
              <a:rPr lang="en-US" smtClean="0"/>
              <a:t>19</a:t>
            </a:fld>
            <a:endParaRPr lang="en-US"/>
          </a:p>
        </p:txBody>
      </p:sp>
      <p:pic>
        <p:nvPicPr>
          <p:cNvPr id="4098" name="Picture 2" descr="16.3: Gene Regulation in Prokaryotes - Biology LibreTexts">
            <a:extLst>
              <a:ext uri="{FF2B5EF4-FFF2-40B4-BE49-F238E27FC236}">
                <a16:creationId xmlns:a16="http://schemas.microsoft.com/office/drawing/2014/main" id="{AF1BAEE7-EF49-B94C-63C1-E61191D835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148" y="488730"/>
            <a:ext cx="10129589" cy="5867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941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AC4ACB-65CD-40E5-BA36-09C275D09962}"/>
              </a:ext>
            </a:extLst>
          </p:cNvPr>
          <p:cNvSpPr txBox="1"/>
          <p:nvPr/>
        </p:nvSpPr>
        <p:spPr>
          <a:xfrm>
            <a:off x="618979" y="393896"/>
            <a:ext cx="10564836" cy="5381281"/>
          </a:xfrm>
          <a:prstGeom prst="rect">
            <a:avLst/>
          </a:prstGeom>
          <a:noFill/>
        </p:spPr>
        <p:txBody>
          <a:bodyPr wrap="square">
            <a:spAutoFit/>
          </a:bodyPr>
          <a:lstStyle/>
          <a:p>
            <a:pPr algn="just"/>
            <a:r>
              <a:rPr lang="en-US" sz="2400" b="1" i="0" u="none" strike="noStrike" baseline="0" dirty="0">
                <a:solidFill>
                  <a:srgbClr val="FF0000"/>
                </a:solidFill>
                <a:latin typeface="Times New Roman" panose="02020603050405020304" pitchFamily="18" charset="0"/>
                <a:cs typeface="Times New Roman" panose="02020603050405020304" pitchFamily="18" charset="0"/>
              </a:rPr>
              <a:t>Classical Concept of Gene</a:t>
            </a:r>
          </a:p>
          <a:p>
            <a:pPr algn="just">
              <a:lnSpc>
                <a:spcPct val="150000"/>
              </a:lnSpc>
            </a:pPr>
            <a:r>
              <a:rPr lang="en-US" sz="2400" b="0" i="0" u="none" strike="noStrike" baseline="0" dirty="0">
                <a:latin typeface="Times New Roman" panose="02020603050405020304" pitchFamily="18" charset="0"/>
                <a:cs typeface="Times New Roman" panose="02020603050405020304" pitchFamily="18" charset="0"/>
              </a:rPr>
              <a:t>Classical concept of gene was introduced by Sutton (1902) and which is outlined as follows.</a:t>
            </a:r>
          </a:p>
          <a:p>
            <a:pPr algn="just">
              <a:lnSpc>
                <a:spcPct val="150000"/>
              </a:lnSpc>
            </a:pPr>
            <a:r>
              <a:rPr lang="en-US" sz="2400" b="0" i="0" u="none" strike="noStrike" baseline="0" dirty="0">
                <a:latin typeface="Times New Roman" panose="02020603050405020304" pitchFamily="18" charset="0"/>
                <a:cs typeface="Times New Roman" panose="02020603050405020304" pitchFamily="18" charset="0"/>
              </a:rPr>
              <a:t>I.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Genes are discrete particles that occupies a definite locus (position) in the chromosome and responsible for expression of specific phenotypic character.</a:t>
            </a:r>
          </a:p>
          <a:p>
            <a:pPr algn="just">
              <a:lnSpc>
                <a:spcPct val="150000"/>
              </a:lnSpc>
            </a:pPr>
            <a:r>
              <a:rPr lang="en-US" sz="2400" b="0" i="0" u="none" strike="noStrike" baseline="0" dirty="0">
                <a:latin typeface="Times New Roman" panose="02020603050405020304" pitchFamily="18" charset="0"/>
                <a:cs typeface="Times New Roman" panose="02020603050405020304" pitchFamily="18" charset="0"/>
              </a:rPr>
              <a:t>II. </a:t>
            </a:r>
            <a:r>
              <a:rPr lang="en-US" sz="2400" b="0" i="0" u="none" strike="noStrike" baseline="0" dirty="0">
                <a:solidFill>
                  <a:srgbClr val="0070C0"/>
                </a:solidFill>
                <a:latin typeface="Times New Roman" panose="02020603050405020304" pitchFamily="18" charset="0"/>
                <a:cs typeface="Times New Roman" panose="02020603050405020304" pitchFamily="18" charset="0"/>
              </a:rPr>
              <a:t>Number of genes in each organism is more than the number of chromosomes; hence several genes are located on each chromosome</a:t>
            </a:r>
            <a:r>
              <a:rPr lang="en-US" sz="2400" b="0" i="0" u="none" strike="noStrike" baseline="0" dirty="0">
                <a:latin typeface="Times New Roman" panose="02020603050405020304" pitchFamily="18" charset="0"/>
                <a:cs typeface="Times New Roman" panose="02020603050405020304" pitchFamily="18" charset="0"/>
              </a:rPr>
              <a:t>.</a:t>
            </a:r>
          </a:p>
          <a:p>
            <a:pPr algn="just">
              <a:lnSpc>
                <a:spcPct val="150000"/>
              </a:lnSpc>
            </a:pPr>
            <a:r>
              <a:rPr lang="en-US" sz="2400" b="0" i="0" u="none" strike="noStrike" baseline="0" dirty="0">
                <a:latin typeface="Times New Roman" panose="02020603050405020304" pitchFamily="18" charset="0"/>
                <a:cs typeface="Times New Roman" panose="02020603050405020304" pitchFamily="18" charset="0"/>
              </a:rPr>
              <a:t>III. </a:t>
            </a:r>
            <a:r>
              <a:rPr lang="en-US" sz="2400" b="0" i="0" u="none" strike="noStrike" baseline="0" dirty="0">
                <a:solidFill>
                  <a:srgbClr val="002060"/>
                </a:solidFill>
                <a:latin typeface="Times New Roman" panose="02020603050405020304" pitchFamily="18" charset="0"/>
                <a:cs typeface="Times New Roman" panose="02020603050405020304" pitchFamily="18" charset="0"/>
              </a:rPr>
              <a:t>The genes are arranged in a single linear order like beads on a string.</a:t>
            </a:r>
          </a:p>
          <a:p>
            <a:pPr algn="just">
              <a:lnSpc>
                <a:spcPct val="150000"/>
              </a:lnSpc>
            </a:pPr>
            <a:r>
              <a:rPr lang="en-US" sz="2400" b="0" i="0" u="none" strike="noStrike" baseline="0" dirty="0">
                <a:latin typeface="Times New Roman" panose="02020603050405020304" pitchFamily="18" charset="0"/>
                <a:cs typeface="Times New Roman" panose="02020603050405020304" pitchFamily="18" charset="0"/>
              </a:rPr>
              <a:t>IV. </a:t>
            </a:r>
            <a:r>
              <a:rPr lang="en-US" sz="2400" b="0" i="0" u="none" strike="noStrike" baseline="0" dirty="0">
                <a:solidFill>
                  <a:srgbClr val="C00000"/>
                </a:solidFill>
                <a:latin typeface="Times New Roman" panose="02020603050405020304" pitchFamily="18" charset="0"/>
                <a:cs typeface="Times New Roman" panose="02020603050405020304" pitchFamily="18" charset="0"/>
              </a:rPr>
              <a:t>If the position of gene changes, character changes.</a:t>
            </a:r>
          </a:p>
          <a:p>
            <a:pPr algn="just">
              <a:lnSpc>
                <a:spcPct val="150000"/>
              </a:lnSpc>
            </a:pPr>
            <a:r>
              <a:rPr lang="en-US" sz="2400" b="0" i="0" u="none" strike="noStrike" baseline="0" dirty="0">
                <a:latin typeface="Times New Roman" panose="02020603050405020304" pitchFamily="18" charset="0"/>
                <a:cs typeface="Times New Roman" panose="02020603050405020304" pitchFamily="18" charset="0"/>
              </a:rPr>
              <a:t>V. </a:t>
            </a:r>
            <a:r>
              <a:rPr lang="en-US" sz="2400" b="0" i="0" u="none" strike="noStrike" baseline="0" dirty="0">
                <a:solidFill>
                  <a:srgbClr val="7030A0"/>
                </a:solidFill>
                <a:latin typeface="Times New Roman" panose="02020603050405020304" pitchFamily="18" charset="0"/>
                <a:cs typeface="Times New Roman" panose="02020603050405020304" pitchFamily="18" charset="0"/>
              </a:rPr>
              <a:t>Genes can be transmitted from parent to off springs.</a:t>
            </a:r>
            <a:endParaRPr lang="en-US"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2360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B7C60E-0C14-DE12-0089-317FD127732B}"/>
              </a:ext>
            </a:extLst>
          </p:cNvPr>
          <p:cNvSpPr>
            <a:spLocks noGrp="1"/>
          </p:cNvSpPr>
          <p:nvPr>
            <p:ph type="sldNum" sz="quarter" idx="12"/>
          </p:nvPr>
        </p:nvSpPr>
        <p:spPr/>
        <p:txBody>
          <a:bodyPr/>
          <a:lstStyle/>
          <a:p>
            <a:fld id="{E27C798B-56A5-476C-A7D9-E88497AA5D75}" type="slidenum">
              <a:rPr lang="en-US" smtClean="0"/>
              <a:t>20</a:t>
            </a:fld>
            <a:endParaRPr lang="en-US"/>
          </a:p>
        </p:txBody>
      </p:sp>
      <p:sp>
        <p:nvSpPr>
          <p:cNvPr id="5" name="TextBox 4">
            <a:extLst>
              <a:ext uri="{FF2B5EF4-FFF2-40B4-BE49-F238E27FC236}">
                <a16:creationId xmlns:a16="http://schemas.microsoft.com/office/drawing/2014/main" id="{C29B92D8-A3B7-D6CC-D3F1-F01B2462585C}"/>
              </a:ext>
            </a:extLst>
          </p:cNvPr>
          <p:cNvSpPr txBox="1"/>
          <p:nvPr/>
        </p:nvSpPr>
        <p:spPr>
          <a:xfrm>
            <a:off x="460435" y="662152"/>
            <a:ext cx="10275881" cy="6740307"/>
          </a:xfrm>
          <a:prstGeom prst="rect">
            <a:avLst/>
          </a:prstGeom>
          <a:noFill/>
        </p:spPr>
        <p:txBody>
          <a:bodyPr wrap="square">
            <a:spAutoFit/>
          </a:bodyPr>
          <a:lstStyle/>
          <a:p>
            <a:pPr algn="just"/>
            <a:r>
              <a:rPr lang="en-US" sz="2400" b="0" i="0" dirty="0">
                <a:solidFill>
                  <a:srgbClr val="610B4B"/>
                </a:solidFill>
                <a:effectLst/>
                <a:latin typeface="Times New Roman" panose="02020603050405020304" pitchFamily="18" charset="0"/>
                <a:cs typeface="Times New Roman" panose="02020603050405020304" pitchFamily="18" charset="0"/>
              </a:rPr>
              <a:t>Terminator gene</a:t>
            </a:r>
          </a:p>
          <a:p>
            <a:pPr algn="just"/>
            <a:r>
              <a:rPr lang="en-US" sz="2400" b="0" i="0" dirty="0">
                <a:solidFill>
                  <a:srgbClr val="333333"/>
                </a:solidFill>
                <a:effectLst/>
                <a:latin typeface="Times New Roman" panose="02020603050405020304" pitchFamily="18" charset="0"/>
                <a:cs typeface="Times New Roman" panose="02020603050405020304" pitchFamily="18" charset="0"/>
              </a:rPr>
              <a:t>This gene (a segment or part of DNA) is present towards the downstream of the cistron where transcription terminates and where RNA polymerase enzyme dissociates from DNA. So, it is a DNA site where RNA polymerase activity stops and transcription terminates.</a:t>
            </a:r>
          </a:p>
          <a:p>
            <a:pPr algn="just"/>
            <a:endParaRPr lang="en-US" sz="2400" dirty="0">
              <a:solidFill>
                <a:srgbClr val="333333"/>
              </a:solidFill>
              <a:latin typeface="Times New Roman" panose="02020603050405020304" pitchFamily="18" charset="0"/>
              <a:cs typeface="Times New Roman" panose="02020603050405020304" pitchFamily="18" charset="0"/>
            </a:endParaRPr>
          </a:p>
          <a:p>
            <a:pPr algn="just"/>
            <a:r>
              <a:rPr lang="en-US" sz="2400" dirty="0">
                <a:solidFill>
                  <a:srgbClr val="FF0000"/>
                </a:solidFill>
                <a:latin typeface="Times New Roman" panose="02020603050405020304" pitchFamily="18" charset="0"/>
                <a:cs typeface="Times New Roman" panose="02020603050405020304" pitchFamily="18" charset="0"/>
              </a:rPr>
              <a:t>Integrated gene</a:t>
            </a:r>
          </a:p>
          <a:p>
            <a:pPr algn="just"/>
            <a:r>
              <a:rPr lang="en-US" sz="2400" dirty="0">
                <a:solidFill>
                  <a:srgbClr val="333333"/>
                </a:solidFill>
                <a:latin typeface="Times New Roman" panose="02020603050405020304" pitchFamily="18" charset="0"/>
                <a:cs typeface="Times New Roman" panose="02020603050405020304" pitchFamily="18" charset="0"/>
              </a:rPr>
              <a:t>They can be present in different chromosomes or different parts of a single chromosome. All these genes are activated simultaneously whey they are supposed to involve in a particular biochemical pathway which involves 10 or more enzymes. So, there must be 10 or more proteins for 10 or more enzymes and similarly, there must be 10 or more number of cistrons to produce the required number of proteins. So all these cistrons are protein-coding genes that are switched on simultaneously when the metabolic pathway is going on.</a:t>
            </a:r>
          </a:p>
          <a:p>
            <a:pPr algn="just"/>
            <a:endParaRPr lang="en-US" sz="2400" dirty="0">
              <a:solidFill>
                <a:srgbClr val="333333"/>
              </a:solidFill>
              <a:latin typeface="Times New Roman" panose="02020603050405020304" pitchFamily="18" charset="0"/>
              <a:cs typeface="Times New Roman" panose="02020603050405020304" pitchFamily="18" charset="0"/>
            </a:endParaRPr>
          </a:p>
          <a:p>
            <a:pPr algn="just"/>
            <a:endParaRPr lang="en-US" dirty="0">
              <a:solidFill>
                <a:srgbClr val="333333"/>
              </a:solidFill>
              <a:latin typeface="inter-regular"/>
            </a:endParaRPr>
          </a:p>
          <a:p>
            <a:pPr algn="just"/>
            <a:endParaRPr lang="en-US" dirty="0">
              <a:solidFill>
                <a:srgbClr val="610B4B"/>
              </a:solidFill>
              <a:latin typeface="erdana"/>
            </a:endParaRPr>
          </a:p>
          <a:p>
            <a:pPr algn="just"/>
            <a:endParaRPr lang="en-US" b="0" i="0" dirty="0">
              <a:solidFill>
                <a:srgbClr val="610B4B"/>
              </a:solidFill>
              <a:effectLst/>
              <a:latin typeface="erdana"/>
            </a:endParaRPr>
          </a:p>
          <a:p>
            <a:pPr algn="just"/>
            <a:endParaRPr lang="en-US" b="0" i="0" dirty="0">
              <a:solidFill>
                <a:srgbClr val="610B4B"/>
              </a:solidFill>
              <a:effectLst/>
              <a:latin typeface="erdana"/>
            </a:endParaRPr>
          </a:p>
        </p:txBody>
      </p:sp>
    </p:spTree>
    <p:extLst>
      <p:ext uri="{BB962C8B-B14F-4D97-AF65-F5344CB8AC3E}">
        <p14:creationId xmlns:p14="http://schemas.microsoft.com/office/powerpoint/2010/main" val="2775007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CE9C2B-B323-C566-D038-C47A9A68ED01}"/>
              </a:ext>
            </a:extLst>
          </p:cNvPr>
          <p:cNvSpPr>
            <a:spLocks noGrp="1"/>
          </p:cNvSpPr>
          <p:nvPr>
            <p:ph type="sldNum" sz="quarter" idx="12"/>
          </p:nvPr>
        </p:nvSpPr>
        <p:spPr/>
        <p:txBody>
          <a:bodyPr/>
          <a:lstStyle/>
          <a:p>
            <a:fld id="{E27C798B-56A5-476C-A7D9-E88497AA5D75}" type="slidenum">
              <a:rPr lang="en-US" smtClean="0"/>
              <a:t>21</a:t>
            </a:fld>
            <a:endParaRPr lang="en-US"/>
          </a:p>
        </p:txBody>
      </p:sp>
      <p:pic>
        <p:nvPicPr>
          <p:cNvPr id="3" name="Picture 3" descr="What are the functions of the promoter sequence and the terminator sequence  in DNA? a, b, c, or d? - brainly.com">
            <a:extLst>
              <a:ext uri="{FF2B5EF4-FFF2-40B4-BE49-F238E27FC236}">
                <a16:creationId xmlns:a16="http://schemas.microsoft.com/office/drawing/2014/main" id="{8C7843C1-2431-5A4D-30F1-224CCA206A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3035" y="914400"/>
            <a:ext cx="8222648" cy="5171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9394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B2CB00-E24B-203E-C867-0BA716FD3A61}"/>
              </a:ext>
            </a:extLst>
          </p:cNvPr>
          <p:cNvSpPr>
            <a:spLocks noGrp="1"/>
          </p:cNvSpPr>
          <p:nvPr>
            <p:ph type="sldNum" sz="quarter" idx="12"/>
          </p:nvPr>
        </p:nvSpPr>
        <p:spPr/>
        <p:txBody>
          <a:bodyPr/>
          <a:lstStyle/>
          <a:p>
            <a:fld id="{E27C798B-56A5-476C-A7D9-E88497AA5D75}" type="slidenum">
              <a:rPr lang="en-US" smtClean="0"/>
              <a:t>22</a:t>
            </a:fld>
            <a:endParaRPr lang="en-US"/>
          </a:p>
        </p:txBody>
      </p:sp>
      <p:sp>
        <p:nvSpPr>
          <p:cNvPr id="3" name="TextBox 2">
            <a:extLst>
              <a:ext uri="{FF2B5EF4-FFF2-40B4-BE49-F238E27FC236}">
                <a16:creationId xmlns:a16="http://schemas.microsoft.com/office/drawing/2014/main" id="{4FDBAC54-D15F-3ADD-845B-EA6D43A7F43F}"/>
              </a:ext>
            </a:extLst>
          </p:cNvPr>
          <p:cNvSpPr txBox="1"/>
          <p:nvPr/>
        </p:nvSpPr>
        <p:spPr>
          <a:xfrm>
            <a:off x="977462" y="457200"/>
            <a:ext cx="9743090" cy="5196615"/>
          </a:xfrm>
          <a:prstGeom prst="rect">
            <a:avLst/>
          </a:prstGeom>
          <a:noFill/>
        </p:spPr>
        <p:txBody>
          <a:bodyPr wrap="square">
            <a:spAutoFit/>
          </a:bodyPr>
          <a:lstStyle/>
          <a:p>
            <a:r>
              <a:rPr lang="en-US" sz="2400" b="1" dirty="0">
                <a:solidFill>
                  <a:srgbClr val="FF0000"/>
                </a:solidFill>
                <a:latin typeface="Times New Roman" panose="02020603050405020304" pitchFamily="18" charset="0"/>
                <a:cs typeface="Times New Roman" panose="02020603050405020304" pitchFamily="18" charset="0"/>
              </a:rPr>
              <a:t>RNA Polymerase</a:t>
            </a:r>
          </a:p>
          <a:p>
            <a:endParaRPr lang="en-US" sz="2400" b="1" dirty="0">
              <a:latin typeface="Times New Roman" panose="02020603050405020304" pitchFamily="18" charset="0"/>
              <a:cs typeface="Times New Roman" panose="02020603050405020304" pitchFamily="18" charset="0"/>
            </a:endParaRPr>
          </a:p>
          <a:p>
            <a:pPr algn="just">
              <a:lnSpc>
                <a:spcPct val="150000"/>
              </a:lnSpc>
            </a:pPr>
            <a:r>
              <a:rPr lang="en-US" sz="2400" dirty="0">
                <a:latin typeface="Times New Roman" panose="02020603050405020304" pitchFamily="18" charset="0"/>
                <a:cs typeface="Times New Roman" panose="02020603050405020304" pitchFamily="18" charset="0"/>
              </a:rPr>
              <a:t>RNA polymerase being the key enzyme in transcription, it is worthwhile to study the details of its structure and mode of its action. A single type of RNA polymerase is responsible for synthesis of m-RNA, r-RNA and t-RNA in bacteria. However, in eukaryotes several different enzymes are required to synthesis the different types of RNA. They are called as:</a:t>
            </a:r>
          </a:p>
          <a:p>
            <a:pPr algn="just">
              <a:lnSpc>
                <a:spcPct val="150000"/>
              </a:lnSpc>
            </a:pP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RNA polymerase I</a:t>
            </a:r>
            <a:r>
              <a:rPr lang="en-US" sz="2400" dirty="0">
                <a:latin typeface="Times New Roman" panose="02020603050405020304" pitchFamily="18" charset="0"/>
                <a:cs typeface="Times New Roman" panose="02020603050405020304" pitchFamily="18" charset="0"/>
              </a:rPr>
              <a:t>, is responsible for synthesis of rRNA (ribosomal).</a:t>
            </a:r>
          </a:p>
          <a:p>
            <a:pPr algn="just">
              <a:lnSpc>
                <a:spcPct val="150000"/>
              </a:lnSpc>
            </a:pPr>
            <a:r>
              <a:rPr lang="en-US" sz="2400" dirty="0">
                <a:latin typeface="Times New Roman" panose="02020603050405020304" pitchFamily="18" charset="0"/>
                <a:cs typeface="Times New Roman" panose="02020603050405020304" pitchFamily="18" charset="0"/>
              </a:rPr>
              <a:t>• </a:t>
            </a:r>
            <a:r>
              <a:rPr lang="en-US" sz="2400" dirty="0">
                <a:solidFill>
                  <a:srgbClr val="FFC000"/>
                </a:solidFill>
                <a:latin typeface="Times New Roman" panose="02020603050405020304" pitchFamily="18" charset="0"/>
                <a:cs typeface="Times New Roman" panose="02020603050405020304" pitchFamily="18" charset="0"/>
              </a:rPr>
              <a:t>RNA polymerase II</a:t>
            </a:r>
            <a:r>
              <a:rPr lang="en-US" sz="2400" dirty="0">
                <a:latin typeface="Times New Roman" panose="02020603050405020304" pitchFamily="18" charset="0"/>
                <a:cs typeface="Times New Roman" panose="02020603050405020304" pitchFamily="18" charset="0"/>
              </a:rPr>
              <a:t>, is the main enzyme synthesizing mRNAs. </a:t>
            </a:r>
          </a:p>
          <a:p>
            <a:pPr algn="just">
              <a:lnSpc>
                <a:spcPct val="150000"/>
              </a:lnSpc>
            </a:pPr>
            <a:r>
              <a:rPr lang="en-US" sz="2400" dirty="0">
                <a:latin typeface="Times New Roman" panose="02020603050405020304" pitchFamily="18" charset="0"/>
                <a:cs typeface="Times New Roman" panose="02020603050405020304" pitchFamily="18" charset="0"/>
              </a:rPr>
              <a:t>• </a:t>
            </a:r>
            <a:r>
              <a:rPr lang="en-US" sz="2400" dirty="0">
                <a:solidFill>
                  <a:srgbClr val="00B050"/>
                </a:solidFill>
                <a:latin typeface="Times New Roman" panose="02020603050405020304" pitchFamily="18" charset="0"/>
                <a:cs typeface="Times New Roman" panose="02020603050405020304" pitchFamily="18" charset="0"/>
              </a:rPr>
              <a:t>RNA polymerase III</a:t>
            </a:r>
            <a:r>
              <a:rPr lang="en-US" sz="2400" dirty="0">
                <a:latin typeface="Times New Roman" panose="02020603050405020304" pitchFamily="18" charset="0"/>
                <a:cs typeface="Times New Roman" panose="02020603050405020304" pitchFamily="18" charset="0"/>
              </a:rPr>
              <a:t>, is responsible for production of tRNA</a:t>
            </a:r>
          </a:p>
        </p:txBody>
      </p:sp>
    </p:spTree>
    <p:extLst>
      <p:ext uri="{BB962C8B-B14F-4D97-AF65-F5344CB8AC3E}">
        <p14:creationId xmlns:p14="http://schemas.microsoft.com/office/powerpoint/2010/main" val="308921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20A85AD-9BCC-CEB2-BA14-0388A223E1A2}"/>
              </a:ext>
            </a:extLst>
          </p:cNvPr>
          <p:cNvSpPr txBox="1"/>
          <p:nvPr/>
        </p:nvSpPr>
        <p:spPr>
          <a:xfrm>
            <a:off x="362607" y="173421"/>
            <a:ext cx="11366938" cy="6489277"/>
          </a:xfrm>
          <a:prstGeom prst="rect">
            <a:avLst/>
          </a:prstGeom>
          <a:noFill/>
        </p:spPr>
        <p:txBody>
          <a:bodyPr wrap="square">
            <a:spAutoFit/>
          </a:bodyPr>
          <a:lstStyle/>
          <a:p>
            <a:r>
              <a:rPr lang="en-US" sz="2400" dirty="0">
                <a:solidFill>
                  <a:srgbClr val="7030A0"/>
                </a:solidFill>
                <a:latin typeface="Times New Roman" panose="02020603050405020304" pitchFamily="18" charset="0"/>
                <a:cs typeface="Times New Roman" panose="02020603050405020304" pitchFamily="18" charset="0"/>
              </a:rPr>
              <a:t>Action of RNA Polymerase</a:t>
            </a:r>
          </a:p>
          <a:p>
            <a:pPr algn="just">
              <a:lnSpc>
                <a:spcPct val="150000"/>
              </a:lnSpc>
            </a:pPr>
            <a:r>
              <a:rPr lang="en-US" sz="2400" dirty="0">
                <a:latin typeface="Times New Roman" panose="02020603050405020304" pitchFamily="18" charset="0"/>
                <a:cs typeface="Times New Roman" panose="02020603050405020304" pitchFamily="18" charset="0"/>
              </a:rPr>
              <a:t>1- Like DNA polymerases, RNA polymerases catalyze the formation of ester bonds between nucleotides that base-pair with the complementary nucleotides on the DNA template. </a:t>
            </a:r>
          </a:p>
          <a:p>
            <a:pPr algn="just">
              <a:lnSpc>
                <a:spcPct val="150000"/>
              </a:lnSpc>
            </a:pPr>
            <a:r>
              <a:rPr lang="en-US" sz="2400" dirty="0">
                <a:latin typeface="Times New Roman" panose="02020603050405020304" pitchFamily="18" charset="0"/>
                <a:cs typeface="Times New Roman" panose="02020603050405020304" pitchFamily="18" charset="0"/>
              </a:rPr>
              <a:t>2- RNA polymerases differ from DNA polymerases in that they can initiate the synthesis of new strands in the absence of a primer.</a:t>
            </a:r>
          </a:p>
          <a:p>
            <a:pPr algn="just">
              <a:lnSpc>
                <a:spcPct val="150000"/>
              </a:lnSpc>
            </a:pPr>
            <a:r>
              <a:rPr lang="en-US" sz="2400" dirty="0">
                <a:latin typeface="Times New Roman" panose="02020603050405020304" pitchFamily="18" charset="0"/>
                <a:cs typeface="Times New Roman" panose="02020603050405020304" pitchFamily="18" charset="0"/>
              </a:rPr>
              <a:t>3- In addition to catalyzing the polymerization of ribonucleotides, RNA polymerases must be able to recognize:</a:t>
            </a:r>
          </a:p>
          <a:p>
            <a:pPr algn="just">
              <a:lnSpc>
                <a:spcPct val="150000"/>
              </a:lnSpc>
            </a:pPr>
            <a:r>
              <a:rPr lang="en-US" sz="2400" dirty="0">
                <a:latin typeface="Times New Roman" panose="02020603050405020304" pitchFamily="18" charset="0"/>
                <a:cs typeface="Times New Roman" panose="02020603050405020304" pitchFamily="18" charset="0"/>
              </a:rPr>
              <a:t>a- </a:t>
            </a:r>
            <a:r>
              <a:rPr lang="en-US" sz="2400" dirty="0">
                <a:solidFill>
                  <a:srgbClr val="FF0000"/>
                </a:solidFill>
                <a:latin typeface="Times New Roman" panose="02020603050405020304" pitchFamily="18" charset="0"/>
                <a:cs typeface="Times New Roman" panose="02020603050405020304" pitchFamily="18" charset="0"/>
              </a:rPr>
              <a:t>the appropriate gene to transcribe</a:t>
            </a:r>
          </a:p>
          <a:p>
            <a:pPr algn="just">
              <a:lnSpc>
                <a:spcPct val="150000"/>
              </a:lnSpc>
            </a:pPr>
            <a:r>
              <a:rPr lang="en-US" sz="2400" dirty="0">
                <a:latin typeface="Times New Roman" panose="02020603050405020304" pitchFamily="18" charset="0"/>
                <a:cs typeface="Times New Roman" panose="02020603050405020304" pitchFamily="18" charset="0"/>
              </a:rPr>
              <a:t>b- </a:t>
            </a:r>
            <a:r>
              <a:rPr lang="en-US" sz="2400" dirty="0">
                <a:solidFill>
                  <a:srgbClr val="0070C0"/>
                </a:solidFill>
                <a:latin typeface="Times New Roman" panose="02020603050405020304" pitchFamily="18" charset="0"/>
                <a:cs typeface="Times New Roman" panose="02020603050405020304" pitchFamily="18" charset="0"/>
              </a:rPr>
              <a:t>the appropriate strand of the double-stranded DNA to copy,</a:t>
            </a:r>
          </a:p>
          <a:p>
            <a:pPr algn="just">
              <a:lnSpc>
                <a:spcPct val="150000"/>
              </a:lnSpc>
            </a:pPr>
            <a:r>
              <a:rPr lang="en-US" sz="2400" dirty="0">
                <a:latin typeface="Times New Roman" panose="02020603050405020304" pitchFamily="18" charset="0"/>
                <a:cs typeface="Times New Roman" panose="02020603050405020304" pitchFamily="18" charset="0"/>
              </a:rPr>
              <a:t>c- </a:t>
            </a:r>
            <a:r>
              <a:rPr lang="en-US" sz="2400" dirty="0">
                <a:solidFill>
                  <a:srgbClr val="7030A0"/>
                </a:solidFill>
                <a:latin typeface="Times New Roman" panose="02020603050405020304" pitchFamily="18" charset="0"/>
                <a:cs typeface="Times New Roman" panose="02020603050405020304" pitchFamily="18" charset="0"/>
              </a:rPr>
              <a:t>and the start point of transcription</a:t>
            </a:r>
          </a:p>
          <a:p>
            <a:pPr algn="just">
              <a:lnSpc>
                <a:spcPct val="150000"/>
              </a:lnSpc>
            </a:pPr>
            <a:r>
              <a:rPr lang="en-US" sz="2400" dirty="0">
                <a:latin typeface="Times New Roman" panose="02020603050405020304" pitchFamily="18" charset="0"/>
                <a:cs typeface="Times New Roman" panose="02020603050405020304" pitchFamily="18" charset="0"/>
              </a:rPr>
              <a:t>d- control the frequency of transcription.</a:t>
            </a:r>
          </a:p>
        </p:txBody>
      </p:sp>
    </p:spTree>
    <p:extLst>
      <p:ext uri="{BB962C8B-B14F-4D97-AF65-F5344CB8AC3E}">
        <p14:creationId xmlns:p14="http://schemas.microsoft.com/office/powerpoint/2010/main" val="254197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39BE64-8AE3-4578-AE48-3BDB95F58F0B}"/>
              </a:ext>
            </a:extLst>
          </p:cNvPr>
          <p:cNvSpPr txBox="1"/>
          <p:nvPr/>
        </p:nvSpPr>
        <p:spPr>
          <a:xfrm>
            <a:off x="110774" y="59303"/>
            <a:ext cx="11047387" cy="6740307"/>
          </a:xfrm>
          <a:prstGeom prst="rect">
            <a:avLst/>
          </a:prstGeom>
          <a:noFill/>
        </p:spPr>
        <p:txBody>
          <a:bodyPr wrap="square">
            <a:spAutoFit/>
          </a:bodyPr>
          <a:lstStyle/>
          <a:p>
            <a:pPr algn="l">
              <a:lnSpc>
                <a:spcPct val="150000"/>
              </a:lnSpc>
            </a:pPr>
            <a:r>
              <a:rPr lang="en-US" sz="2400" b="0" i="0" u="none" strike="noStrike" baseline="0" dirty="0">
                <a:solidFill>
                  <a:schemeClr val="accent1">
                    <a:lumMod val="75000"/>
                  </a:schemeClr>
                </a:solidFill>
                <a:latin typeface="Times New Roman" panose="02020603050405020304" pitchFamily="18" charset="0"/>
                <a:cs typeface="Times New Roman" panose="02020603050405020304" pitchFamily="18" charset="0"/>
              </a:rPr>
              <a:t>VI. Genes may exist in several alternate formed called alleles.</a:t>
            </a:r>
          </a:p>
          <a:p>
            <a:pPr algn="l">
              <a:lnSpc>
                <a:spcPct val="150000"/>
              </a:lnSpc>
            </a:pPr>
            <a:r>
              <a:rPr lang="en-US" sz="2400" b="0" i="0" u="none" strike="noStrike" baseline="0" dirty="0">
                <a:solidFill>
                  <a:srgbClr val="FF0000"/>
                </a:solidFill>
                <a:latin typeface="Times New Roman" panose="02020603050405020304" pitchFamily="18" charset="0"/>
                <a:cs typeface="Times New Roman" panose="02020603050405020304" pitchFamily="18" charset="0"/>
              </a:rPr>
              <a:t>VII. Genes may undergo sudden change in position and composition called mutation</a:t>
            </a:r>
            <a:r>
              <a:rPr lang="en-US" sz="2400" b="0" i="0" u="none" strike="noStrike" baseline="0" dirty="0">
                <a:latin typeface="Times New Roman" panose="02020603050405020304" pitchFamily="18" charset="0"/>
                <a:cs typeface="Times New Roman" panose="02020603050405020304" pitchFamily="18" charset="0"/>
              </a:rPr>
              <a:t>.</a:t>
            </a:r>
          </a:p>
          <a:p>
            <a:pPr algn="l">
              <a:lnSpc>
                <a:spcPct val="150000"/>
              </a:lnSpc>
            </a:pPr>
            <a:r>
              <a:rPr lang="en-US" sz="2400" b="0" i="0" u="none" strike="noStrike" baseline="0" dirty="0">
                <a:solidFill>
                  <a:srgbClr val="C00000"/>
                </a:solidFill>
                <a:latin typeface="Times New Roman" panose="02020603050405020304" pitchFamily="18" charset="0"/>
                <a:cs typeface="Times New Roman" panose="02020603050405020304" pitchFamily="18" charset="0"/>
              </a:rPr>
              <a:t>VIII. Genes are capable of self duplication producing their own exact copies.</a:t>
            </a:r>
          </a:p>
          <a:p>
            <a:pPr algn="l">
              <a:lnSpc>
                <a:spcPct val="150000"/>
              </a:lnSpc>
            </a:pPr>
            <a:endParaRPr lang="en-US" sz="2400" dirty="0">
              <a:solidFill>
                <a:srgbClr val="C00000"/>
              </a:solidFill>
              <a:latin typeface="Times New Roman" panose="02020603050405020304" pitchFamily="18" charset="0"/>
              <a:cs typeface="Times New Roman" panose="02020603050405020304" pitchFamily="18" charset="0"/>
            </a:endParaRPr>
          </a:p>
          <a:p>
            <a:pPr algn="l"/>
            <a:endParaRPr lang="en-US" sz="2400" dirty="0">
              <a:latin typeface="Palatino-Roman"/>
            </a:endParaRPr>
          </a:p>
          <a:p>
            <a:pPr algn="l"/>
            <a:endParaRPr lang="en-US" sz="2400" dirty="0">
              <a:latin typeface="Palatino-Roman"/>
            </a:endParaRPr>
          </a:p>
          <a:p>
            <a:pPr algn="l"/>
            <a:endParaRPr lang="en-US" sz="2400" dirty="0">
              <a:latin typeface="Palatino-Roman"/>
            </a:endParaRPr>
          </a:p>
          <a:p>
            <a:pPr algn="l"/>
            <a:endParaRPr lang="en-US" sz="2400" dirty="0">
              <a:latin typeface="Palatino-Roman"/>
            </a:endParaRPr>
          </a:p>
          <a:p>
            <a:pPr algn="l"/>
            <a:endParaRPr lang="en-US" sz="2400" dirty="0">
              <a:latin typeface="Palatino-Roman"/>
            </a:endParaRPr>
          </a:p>
          <a:p>
            <a:pPr algn="l"/>
            <a:endParaRPr lang="en-US" sz="2400" dirty="0">
              <a:latin typeface="Palatino-Roman"/>
            </a:endParaRPr>
          </a:p>
          <a:p>
            <a:pPr algn="l"/>
            <a:endParaRPr lang="en-US" sz="2400" dirty="0">
              <a:latin typeface="Palatino-Roman"/>
            </a:endParaRPr>
          </a:p>
          <a:p>
            <a:pPr algn="l"/>
            <a:endParaRPr lang="en-US" sz="2400" dirty="0">
              <a:latin typeface="Palatino-Roman"/>
            </a:endParaRPr>
          </a:p>
          <a:p>
            <a:pPr algn="l"/>
            <a:endParaRPr lang="en-US" sz="2400" dirty="0">
              <a:latin typeface="Palatino-Roman"/>
            </a:endParaRPr>
          </a:p>
          <a:p>
            <a:pPr algn="l"/>
            <a:endParaRPr lang="en-US" sz="2400" dirty="0">
              <a:latin typeface="Palatino-Roman"/>
            </a:endParaRPr>
          </a:p>
          <a:p>
            <a:pPr algn="l"/>
            <a:endParaRPr lang="en-US" sz="2400" dirty="0">
              <a:latin typeface="Palatino-Roman"/>
            </a:endParaRPr>
          </a:p>
          <a:p>
            <a:pPr algn="l"/>
            <a:endParaRPr lang="en-US" sz="2400" dirty="0"/>
          </a:p>
        </p:txBody>
      </p:sp>
      <p:pic>
        <p:nvPicPr>
          <p:cNvPr id="2050" name="Picture 2" descr="Cum determină alelele trăsăturile din genetică?">
            <a:extLst>
              <a:ext uri="{FF2B5EF4-FFF2-40B4-BE49-F238E27FC236}">
                <a16:creationId xmlns:a16="http://schemas.microsoft.com/office/drawing/2014/main" id="{50896BD0-36E9-4D59-8077-677414DBBF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727" y="2110154"/>
            <a:ext cx="10965577" cy="4747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2652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DF6E3E-ECE6-4B39-A873-68278BBA8FA2}"/>
              </a:ext>
            </a:extLst>
          </p:cNvPr>
          <p:cNvSpPr txBox="1"/>
          <p:nvPr/>
        </p:nvSpPr>
        <p:spPr>
          <a:xfrm>
            <a:off x="379828" y="168812"/>
            <a:ext cx="11240085" cy="6119945"/>
          </a:xfrm>
          <a:prstGeom prst="rect">
            <a:avLst/>
          </a:prstGeom>
          <a:noFill/>
        </p:spPr>
        <p:txBody>
          <a:bodyPr wrap="square">
            <a:spAutoFit/>
          </a:bodyPr>
          <a:lstStyle/>
          <a:p>
            <a:pPr algn="just">
              <a:lnSpc>
                <a:spcPct val="150000"/>
              </a:lnSpc>
            </a:pPr>
            <a:r>
              <a:rPr lang="en-US" sz="2400" b="1" i="0" u="none" strike="noStrike" baseline="0" dirty="0">
                <a:latin typeface="Times New Roman" panose="02020603050405020304" pitchFamily="18" charset="0"/>
                <a:cs typeface="Times New Roman" panose="02020603050405020304" pitchFamily="18" charset="0"/>
              </a:rPr>
              <a:t>Modern Concept of Gene</a:t>
            </a:r>
          </a:p>
          <a:p>
            <a:pPr algn="just">
              <a:lnSpc>
                <a:spcPct val="150000"/>
              </a:lnSpc>
            </a:pPr>
            <a:r>
              <a:rPr lang="en-US" sz="2400" b="0" i="0" u="none" strike="noStrike" baseline="0" dirty="0">
                <a:latin typeface="Times New Roman" panose="02020603050405020304" pitchFamily="18" charset="0"/>
                <a:cs typeface="Times New Roman" panose="02020603050405020304" pitchFamily="18" charset="0"/>
              </a:rPr>
              <a:t>S. </a:t>
            </a:r>
            <a:r>
              <a:rPr lang="en-US" sz="2400" b="0" i="0" u="none" strike="noStrike" baseline="0" dirty="0" err="1">
                <a:latin typeface="Times New Roman" panose="02020603050405020304" pitchFamily="18" charset="0"/>
                <a:cs typeface="Times New Roman" panose="02020603050405020304" pitchFamily="18" charset="0"/>
              </a:rPr>
              <a:t>Benzer</a:t>
            </a:r>
            <a:r>
              <a:rPr lang="en-US" sz="2400" b="0" i="0" u="none" strike="noStrike" baseline="0" dirty="0">
                <a:latin typeface="Times New Roman" panose="02020603050405020304" pitchFamily="18" charset="0"/>
                <a:cs typeface="Times New Roman" panose="02020603050405020304" pitchFamily="18" charset="0"/>
              </a:rPr>
              <a:t> (1957) coined different terms for different nature of gene and genetic material in relation to the chromosome on the basis of </a:t>
            </a:r>
            <a:r>
              <a:rPr lang="en-US" sz="2400" b="0" i="0" u="none" strike="noStrike" baseline="0" dirty="0">
                <a:solidFill>
                  <a:srgbClr val="7030A0"/>
                </a:solidFill>
                <a:latin typeface="Times New Roman" panose="02020603050405020304" pitchFamily="18" charset="0"/>
                <a:cs typeface="Times New Roman" panose="02020603050405020304" pitchFamily="18" charset="0"/>
              </a:rPr>
              <a:t>genetic phenomena to which they involve</a:t>
            </a:r>
            <a:r>
              <a:rPr lang="en-US" sz="2400" b="0" i="0" u="none" strike="noStrike" baseline="0" dirty="0">
                <a:latin typeface="Times New Roman" panose="02020603050405020304" pitchFamily="18" charset="0"/>
                <a:cs typeface="Times New Roman" panose="02020603050405020304" pitchFamily="18" charset="0"/>
              </a:rPr>
              <a:t>.</a:t>
            </a:r>
          </a:p>
          <a:p>
            <a:pPr algn="just">
              <a:lnSpc>
                <a:spcPct val="150000"/>
              </a:lnSpc>
            </a:pPr>
            <a:r>
              <a:rPr lang="en-US" sz="2400" b="1" i="0" u="none" strike="noStrike" baseline="0" dirty="0">
                <a:latin typeface="Times New Roman" panose="02020603050405020304" pitchFamily="18" charset="0"/>
                <a:cs typeface="Times New Roman" panose="02020603050405020304" pitchFamily="18" charset="0"/>
              </a:rPr>
              <a:t>(</a:t>
            </a:r>
            <a:r>
              <a:rPr lang="en-US" sz="2400" b="1" i="1" u="none" strike="noStrike" baseline="0" dirty="0" err="1">
                <a:latin typeface="Times New Roman" panose="02020603050405020304" pitchFamily="18" charset="0"/>
                <a:cs typeface="Times New Roman" panose="02020603050405020304" pitchFamily="18" charset="0"/>
              </a:rPr>
              <a:t>i</a:t>
            </a:r>
            <a:r>
              <a:rPr lang="en-US" sz="2400" b="1" i="0" u="none" strike="noStrike" baseline="0" dirty="0">
                <a:latin typeface="Times New Roman" panose="02020603050405020304" pitchFamily="18" charset="0"/>
                <a:cs typeface="Times New Roman" panose="02020603050405020304" pitchFamily="18" charset="0"/>
              </a:rPr>
              <a:t>) </a:t>
            </a:r>
            <a:r>
              <a:rPr lang="en-US" sz="2400" b="1" i="1" u="none" strike="noStrike" baseline="0" dirty="0">
                <a:latin typeface="Times New Roman" panose="02020603050405020304" pitchFamily="18" charset="0"/>
                <a:cs typeface="Times New Roman" panose="02020603050405020304" pitchFamily="18" charset="0"/>
              </a:rPr>
              <a:t>Cistron</a:t>
            </a:r>
            <a:r>
              <a:rPr lang="en-US" sz="2400" b="1" i="0" u="none" strike="noStrike" baseline="0" dirty="0">
                <a:latin typeface="Times New Roman" panose="02020603050405020304" pitchFamily="18" charset="0"/>
                <a:cs typeface="Times New Roman" panose="02020603050405020304" pitchFamily="18" charset="0"/>
              </a:rPr>
              <a:t>: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The part of DNA specifying a single polypeptide chain is termed as </a:t>
            </a:r>
            <a:r>
              <a:rPr lang="en-US" sz="2400" b="0" i="0" u="none" strike="noStrike" baseline="0" dirty="0" err="1">
                <a:solidFill>
                  <a:srgbClr val="FF0000"/>
                </a:solidFill>
                <a:latin typeface="Times New Roman" panose="02020603050405020304" pitchFamily="18" charset="0"/>
                <a:cs typeface="Times New Roman" panose="02020603050405020304" pitchFamily="18" charset="0"/>
              </a:rPr>
              <a:t>cistron.A</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 cistron can have 100 nucleotide pairs in length to 30,000 nucleotide pairs. It transmits characters from one generation to other as unit of transmission.</a:t>
            </a:r>
          </a:p>
          <a:p>
            <a:pPr algn="just">
              <a:lnSpc>
                <a:spcPct val="150000"/>
              </a:lnSpc>
            </a:pPr>
            <a:r>
              <a:rPr lang="en-US" sz="2400" b="1" i="0" u="none" strike="noStrike" baseline="0" dirty="0">
                <a:latin typeface="Times New Roman" panose="02020603050405020304" pitchFamily="18" charset="0"/>
                <a:cs typeface="Times New Roman" panose="02020603050405020304" pitchFamily="18" charset="0"/>
              </a:rPr>
              <a:t>(</a:t>
            </a:r>
            <a:r>
              <a:rPr lang="en-US" sz="2400" b="1" i="1" u="none" strike="noStrike" baseline="0" dirty="0">
                <a:latin typeface="Times New Roman" panose="02020603050405020304" pitchFamily="18" charset="0"/>
                <a:cs typeface="Times New Roman" panose="02020603050405020304" pitchFamily="18" charset="0"/>
              </a:rPr>
              <a:t>ii</a:t>
            </a:r>
            <a:r>
              <a:rPr lang="en-US" sz="2400" b="1" i="0" u="none" strike="noStrike" baseline="0" dirty="0">
                <a:latin typeface="Times New Roman" panose="02020603050405020304" pitchFamily="18" charset="0"/>
                <a:cs typeface="Times New Roman" panose="02020603050405020304" pitchFamily="18" charset="0"/>
              </a:rPr>
              <a:t>) </a:t>
            </a:r>
            <a:r>
              <a:rPr lang="en-US" sz="2400" b="1" i="1" u="none" strike="noStrike" baseline="0" dirty="0">
                <a:latin typeface="Times New Roman" panose="02020603050405020304" pitchFamily="18" charset="0"/>
                <a:cs typeface="Times New Roman" panose="02020603050405020304" pitchFamily="18" charset="0"/>
              </a:rPr>
              <a:t>Recon</a:t>
            </a:r>
            <a:r>
              <a:rPr lang="en-US" sz="2400" b="1" i="0" u="none" strike="noStrike" baseline="0" dirty="0">
                <a:latin typeface="Times New Roman" panose="02020603050405020304" pitchFamily="18" charset="0"/>
                <a:cs typeface="Times New Roman" panose="02020603050405020304" pitchFamily="18" charset="0"/>
              </a:rPr>
              <a:t>: </a:t>
            </a:r>
            <a:r>
              <a:rPr lang="en-US" sz="2400" b="0" i="0" u="none" strike="noStrike" baseline="0" dirty="0">
                <a:solidFill>
                  <a:srgbClr val="0070C0"/>
                </a:solidFill>
                <a:latin typeface="Times New Roman" panose="02020603050405020304" pitchFamily="18" charset="0"/>
                <a:cs typeface="Times New Roman" panose="02020603050405020304" pitchFamily="18" charset="0"/>
              </a:rPr>
              <a:t>The smallest segment of DNA capable of being separated and exchange with other chromosome is called recon. </a:t>
            </a:r>
          </a:p>
          <a:p>
            <a:pPr algn="just">
              <a:lnSpc>
                <a:spcPct val="150000"/>
              </a:lnSpc>
            </a:pPr>
            <a:r>
              <a:rPr lang="en-US" sz="2400" b="0" i="0" u="none" strike="noStrike" baseline="0" dirty="0">
                <a:latin typeface="Times New Roman" panose="02020603050405020304" pitchFamily="18" charset="0"/>
                <a:cs typeface="Times New Roman" panose="02020603050405020304" pitchFamily="18" charset="0"/>
              </a:rPr>
              <a:t>(</a:t>
            </a:r>
            <a:r>
              <a:rPr lang="en-US" sz="2400" b="1" i="1" u="none" strike="noStrike" baseline="0" dirty="0">
                <a:latin typeface="Times New Roman" panose="02020603050405020304" pitchFamily="18" charset="0"/>
                <a:cs typeface="Times New Roman" panose="02020603050405020304" pitchFamily="18" charset="0"/>
              </a:rPr>
              <a:t>iii</a:t>
            </a:r>
            <a:r>
              <a:rPr lang="en-US" sz="2400" b="1" i="0" u="none" strike="noStrike" baseline="0" dirty="0">
                <a:latin typeface="Times New Roman" panose="02020603050405020304" pitchFamily="18" charset="0"/>
                <a:cs typeface="Times New Roman" panose="02020603050405020304" pitchFamily="18" charset="0"/>
              </a:rPr>
              <a:t>) </a:t>
            </a:r>
            <a:r>
              <a:rPr lang="en-US" sz="2400" b="1" i="1" u="none" strike="noStrike" baseline="0" dirty="0">
                <a:latin typeface="Times New Roman" panose="02020603050405020304" pitchFamily="18" charset="0"/>
                <a:cs typeface="Times New Roman" panose="02020603050405020304" pitchFamily="18" charset="0"/>
              </a:rPr>
              <a:t>Muton</a:t>
            </a:r>
            <a:r>
              <a:rPr lang="en-US" sz="2400" b="1" i="0" u="none" strike="noStrike" baseline="0" dirty="0">
                <a:latin typeface="Times New Roman" panose="02020603050405020304" pitchFamily="18" charset="0"/>
                <a:cs typeface="Times New Roman" panose="02020603050405020304" pitchFamily="18" charset="0"/>
              </a:rPr>
              <a:t>: </a:t>
            </a:r>
            <a:r>
              <a:rPr lang="en-US" sz="2400" b="0" i="0" u="none" strike="noStrike" baseline="0" dirty="0">
                <a:solidFill>
                  <a:srgbClr val="002060"/>
                </a:solidFill>
                <a:latin typeface="Times New Roman" panose="02020603050405020304" pitchFamily="18" charset="0"/>
                <a:cs typeface="Times New Roman" panose="02020603050405020304" pitchFamily="18" charset="0"/>
              </a:rPr>
              <a:t>Muton is the smallest unit of genetic material which when changed or mutated produce a different phenotypic trait. Thus, muton is delimited to a single nucleotide.</a:t>
            </a: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9947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2367C-A74D-420E-B2F5-C292117E2007}"/>
              </a:ext>
            </a:extLst>
          </p:cNvPr>
          <p:cNvSpPr>
            <a:spLocks noGrp="1"/>
          </p:cNvSpPr>
          <p:nvPr>
            <p:ph type="title"/>
          </p:nvPr>
        </p:nvSpPr>
        <p:spPr>
          <a:xfrm>
            <a:off x="838200" y="365125"/>
            <a:ext cx="10515600" cy="4699244"/>
          </a:xfrm>
        </p:spPr>
        <p:txBody>
          <a:bodyPr>
            <a:normAutofit/>
          </a:bodyPr>
          <a:lstStyle/>
          <a:p>
            <a:pPr algn="ctr"/>
            <a:r>
              <a:rPr lang="en-US" sz="6000" dirty="0"/>
              <a:t>Types of the genes</a:t>
            </a:r>
          </a:p>
        </p:txBody>
      </p:sp>
      <p:sp>
        <p:nvSpPr>
          <p:cNvPr id="3" name="Slide Number Placeholder 2">
            <a:extLst>
              <a:ext uri="{FF2B5EF4-FFF2-40B4-BE49-F238E27FC236}">
                <a16:creationId xmlns:a16="http://schemas.microsoft.com/office/drawing/2014/main" id="{92FD6F60-1239-4C66-B34C-885A3CF7AC65}"/>
              </a:ext>
            </a:extLst>
          </p:cNvPr>
          <p:cNvSpPr>
            <a:spLocks noGrp="1"/>
          </p:cNvSpPr>
          <p:nvPr>
            <p:ph type="sldNum" sz="quarter" idx="12"/>
          </p:nvPr>
        </p:nvSpPr>
        <p:spPr/>
        <p:txBody>
          <a:bodyPr/>
          <a:lstStyle/>
          <a:p>
            <a:fld id="{E27C798B-56A5-476C-A7D9-E88497AA5D75}" type="slidenum">
              <a:rPr lang="en-US" smtClean="0"/>
              <a:t>5</a:t>
            </a:fld>
            <a:endParaRPr lang="en-US"/>
          </a:p>
        </p:txBody>
      </p:sp>
    </p:spTree>
    <p:extLst>
      <p:ext uri="{BB962C8B-B14F-4D97-AF65-F5344CB8AC3E}">
        <p14:creationId xmlns:p14="http://schemas.microsoft.com/office/powerpoint/2010/main" val="1404439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56CF0C-5CE1-4A3C-8FCE-81558F0ED5C9}"/>
              </a:ext>
            </a:extLst>
          </p:cNvPr>
          <p:cNvSpPr>
            <a:spLocks noGrp="1"/>
          </p:cNvSpPr>
          <p:nvPr>
            <p:ph type="sldNum" sz="quarter" idx="12"/>
          </p:nvPr>
        </p:nvSpPr>
        <p:spPr/>
        <p:txBody>
          <a:bodyPr/>
          <a:lstStyle/>
          <a:p>
            <a:fld id="{E27C798B-56A5-476C-A7D9-E88497AA5D75}" type="slidenum">
              <a:rPr lang="en-US" smtClean="0"/>
              <a:t>6</a:t>
            </a:fld>
            <a:endParaRPr lang="en-US"/>
          </a:p>
        </p:txBody>
      </p:sp>
      <p:sp>
        <p:nvSpPr>
          <p:cNvPr id="5" name="TextBox 4">
            <a:extLst>
              <a:ext uri="{FF2B5EF4-FFF2-40B4-BE49-F238E27FC236}">
                <a16:creationId xmlns:a16="http://schemas.microsoft.com/office/drawing/2014/main" id="{881C133C-584A-DCE9-C886-DAAEFBA2CBDA}"/>
              </a:ext>
            </a:extLst>
          </p:cNvPr>
          <p:cNvSpPr txBox="1"/>
          <p:nvPr/>
        </p:nvSpPr>
        <p:spPr>
          <a:xfrm>
            <a:off x="677917" y="315309"/>
            <a:ext cx="10184523" cy="4770537"/>
          </a:xfrm>
          <a:prstGeom prst="rect">
            <a:avLst/>
          </a:prstGeom>
          <a:noFill/>
        </p:spPr>
        <p:txBody>
          <a:bodyPr wrap="square">
            <a:spAutoFit/>
          </a:bodyPr>
          <a:lstStyle/>
          <a:p>
            <a:pPr algn="just"/>
            <a:r>
              <a:rPr lang="en-US" sz="2400" b="0" i="0" dirty="0">
                <a:solidFill>
                  <a:srgbClr val="610B4B"/>
                </a:solidFill>
                <a:effectLst/>
                <a:latin typeface="Times New Roman" panose="02020603050405020304" pitchFamily="18" charset="0"/>
                <a:cs typeface="Times New Roman" panose="02020603050405020304" pitchFamily="18" charset="0"/>
              </a:rPr>
              <a:t>House Keeping Genes</a:t>
            </a:r>
          </a:p>
          <a:p>
            <a:pPr algn="just"/>
            <a:r>
              <a:rPr lang="en-US" sz="2800" b="0" i="0" dirty="0">
                <a:solidFill>
                  <a:srgbClr val="333333"/>
                </a:solidFill>
                <a:effectLst/>
                <a:latin typeface="Times New Roman" panose="02020603050405020304" pitchFamily="18" charset="0"/>
                <a:cs typeface="Times New Roman" panose="02020603050405020304" pitchFamily="18" charset="0"/>
              </a:rPr>
              <a:t>They are also known as </a:t>
            </a:r>
            <a:r>
              <a:rPr lang="en-US" sz="2800" b="1" i="1" dirty="0">
                <a:solidFill>
                  <a:srgbClr val="333333"/>
                </a:solidFill>
                <a:effectLst/>
                <a:latin typeface="Times New Roman" panose="02020603050405020304" pitchFamily="18" charset="0"/>
                <a:cs typeface="Times New Roman" panose="02020603050405020304" pitchFamily="18" charset="0"/>
              </a:rPr>
              <a:t>constitutive genes</a:t>
            </a:r>
            <a:r>
              <a:rPr lang="en-US" sz="2800" b="0" i="0" dirty="0">
                <a:solidFill>
                  <a:srgbClr val="333333"/>
                </a:solidFill>
                <a:effectLst/>
                <a:latin typeface="Times New Roman" panose="02020603050405020304" pitchFamily="18" charset="0"/>
                <a:cs typeface="Times New Roman" panose="02020603050405020304" pitchFamily="18" charset="0"/>
              </a:rPr>
              <a:t>. They constantly express themselves as they are needed to carry out basic cellular functions that occur continuously. In other words, they code for proteins that are continuously needed by the cell to perform basic cellular activities necessary for the maintenance of a cell.</a:t>
            </a:r>
          </a:p>
          <a:p>
            <a:pPr algn="just"/>
            <a:endParaRPr lang="en-US" sz="2800" b="0" i="0" dirty="0">
              <a:solidFill>
                <a:srgbClr val="333333"/>
              </a:solidFill>
              <a:effectLst/>
              <a:latin typeface="Times New Roman" panose="02020603050405020304" pitchFamily="18" charset="0"/>
              <a:cs typeface="Times New Roman" panose="02020603050405020304" pitchFamily="18" charset="0"/>
            </a:endParaRPr>
          </a:p>
          <a:p>
            <a:pPr algn="just"/>
            <a:r>
              <a:rPr lang="en-US" sz="2800" b="0" i="0" dirty="0">
                <a:solidFill>
                  <a:srgbClr val="333333"/>
                </a:solidFill>
                <a:effectLst/>
                <a:latin typeface="Times New Roman" panose="02020603050405020304" pitchFamily="18" charset="0"/>
                <a:cs typeface="Times New Roman" panose="02020603050405020304" pitchFamily="18" charset="0"/>
              </a:rPr>
              <a:t> So, they are always present and expressed in the cells under normal conditions. Thus, they are necessary for the existence of a cell irrespective of the role of a cell. Some examples of housekeeping genes are </a:t>
            </a:r>
            <a:r>
              <a:rPr lang="en-US" sz="2800" b="1" i="1" dirty="0">
                <a:solidFill>
                  <a:srgbClr val="333333"/>
                </a:solidFill>
                <a:effectLst/>
                <a:latin typeface="Times New Roman" panose="02020603050405020304" pitchFamily="18" charset="0"/>
                <a:cs typeface="Times New Roman" panose="02020603050405020304" pitchFamily="18" charset="0"/>
              </a:rPr>
              <a:t>genes for glycolysis and genes of ATPase enzyme</a:t>
            </a:r>
            <a:r>
              <a:rPr lang="en-US" sz="2800" b="0" i="0" dirty="0">
                <a:solidFill>
                  <a:srgbClr val="333333"/>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8553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87E8B0B-8E05-44B0-A568-2355E0BCF59E}"/>
              </a:ext>
            </a:extLst>
          </p:cNvPr>
          <p:cNvSpPr>
            <a:spLocks noGrp="1"/>
          </p:cNvSpPr>
          <p:nvPr>
            <p:ph type="sldNum" sz="quarter" idx="12"/>
          </p:nvPr>
        </p:nvSpPr>
        <p:spPr/>
        <p:txBody>
          <a:bodyPr/>
          <a:lstStyle/>
          <a:p>
            <a:fld id="{E27C798B-56A5-476C-A7D9-E88497AA5D75}" type="slidenum">
              <a:rPr lang="en-US" smtClean="0"/>
              <a:t>7</a:t>
            </a:fld>
            <a:endParaRPr lang="en-US"/>
          </a:p>
        </p:txBody>
      </p:sp>
      <p:sp>
        <p:nvSpPr>
          <p:cNvPr id="6" name="TextBox 5">
            <a:extLst>
              <a:ext uri="{FF2B5EF4-FFF2-40B4-BE49-F238E27FC236}">
                <a16:creationId xmlns:a16="http://schemas.microsoft.com/office/drawing/2014/main" id="{AC4E0E0A-FF9E-D1B7-E2C1-594433DA61E2}"/>
              </a:ext>
            </a:extLst>
          </p:cNvPr>
          <p:cNvSpPr txBox="1"/>
          <p:nvPr/>
        </p:nvSpPr>
        <p:spPr>
          <a:xfrm>
            <a:off x="882869" y="504498"/>
            <a:ext cx="9159765" cy="6124754"/>
          </a:xfrm>
          <a:prstGeom prst="rect">
            <a:avLst/>
          </a:prstGeom>
          <a:noFill/>
        </p:spPr>
        <p:txBody>
          <a:bodyPr wrap="square">
            <a:spAutoFit/>
          </a:bodyPr>
          <a:lstStyle/>
          <a:p>
            <a:pPr algn="just"/>
            <a:r>
              <a:rPr lang="en-US" sz="2800" b="0" i="0" dirty="0">
                <a:solidFill>
                  <a:srgbClr val="610B4B"/>
                </a:solidFill>
                <a:effectLst/>
                <a:latin typeface="Times New Roman" panose="02020603050405020304" pitchFamily="18" charset="0"/>
                <a:cs typeface="Times New Roman" panose="02020603050405020304" pitchFamily="18" charset="0"/>
              </a:rPr>
              <a:t>Non-constitutive Genes</a:t>
            </a:r>
          </a:p>
          <a:p>
            <a:pPr algn="just"/>
            <a:r>
              <a:rPr lang="en-US" sz="2800" b="0" i="0" dirty="0">
                <a:solidFill>
                  <a:srgbClr val="333333"/>
                </a:solidFill>
                <a:effectLst/>
                <a:latin typeface="Times New Roman" panose="02020603050405020304" pitchFamily="18" charset="0"/>
                <a:cs typeface="Times New Roman" panose="02020603050405020304" pitchFamily="18" charset="0"/>
              </a:rPr>
              <a:t>These genes do not express themselves continuously in a cell. They are also called </a:t>
            </a:r>
            <a:r>
              <a:rPr lang="en-US" sz="2800" b="1" i="1" dirty="0">
                <a:solidFill>
                  <a:srgbClr val="333333"/>
                </a:solidFill>
                <a:effectLst/>
                <a:latin typeface="Times New Roman" panose="02020603050405020304" pitchFamily="18" charset="0"/>
                <a:cs typeface="Times New Roman" panose="02020603050405020304" pitchFamily="18" charset="0"/>
              </a:rPr>
              <a:t>luxury genes or specialist genes.</a:t>
            </a:r>
            <a:r>
              <a:rPr lang="en-US" sz="2800" b="0" i="0" dirty="0">
                <a:solidFill>
                  <a:srgbClr val="333333"/>
                </a:solidFill>
                <a:effectLst/>
                <a:latin typeface="Times New Roman" panose="02020603050405020304" pitchFamily="18" charset="0"/>
                <a:cs typeface="Times New Roman" panose="02020603050405020304" pitchFamily="18" charset="0"/>
              </a:rPr>
              <a:t> They can be switched on or off as per the requirement of cellular reactions or activities. Some examples include the gene required for </a:t>
            </a:r>
            <a:r>
              <a:rPr lang="en-US" sz="2800" b="1" i="1" dirty="0">
                <a:solidFill>
                  <a:srgbClr val="333333"/>
                </a:solidFill>
                <a:effectLst/>
                <a:latin typeface="Times New Roman" panose="02020603050405020304" pitchFamily="18" charset="0"/>
                <a:cs typeface="Times New Roman" panose="02020603050405020304" pitchFamily="18" charset="0"/>
              </a:rPr>
              <a:t>nitrate reductase in plants and the gene for lactose system in E. coli</a:t>
            </a:r>
            <a:r>
              <a:rPr lang="en-US" sz="2800" b="0" i="0" dirty="0">
                <a:solidFill>
                  <a:srgbClr val="333333"/>
                </a:solidFill>
                <a:effectLst/>
                <a:latin typeface="Times New Roman" panose="02020603050405020304" pitchFamily="18" charset="0"/>
                <a:cs typeface="Times New Roman" panose="02020603050405020304" pitchFamily="18" charset="0"/>
              </a:rPr>
              <a:t>.</a:t>
            </a:r>
          </a:p>
          <a:p>
            <a:pPr algn="just"/>
            <a:r>
              <a:rPr lang="en-US" sz="2800" b="0" i="0" dirty="0">
                <a:solidFill>
                  <a:srgbClr val="333333"/>
                </a:solidFill>
                <a:effectLst/>
                <a:latin typeface="Times New Roman" panose="02020603050405020304" pitchFamily="18" charset="0"/>
                <a:cs typeface="Times New Roman" panose="02020603050405020304" pitchFamily="18" charset="0"/>
              </a:rPr>
              <a:t>They remain inactive or switched off for most of the time during the lifespan of an organism. They become active and </a:t>
            </a:r>
            <a:r>
              <a:rPr lang="en-US" sz="2800" b="1" i="1" dirty="0">
                <a:solidFill>
                  <a:srgbClr val="333333"/>
                </a:solidFill>
                <a:effectLst/>
                <a:latin typeface="Times New Roman" panose="02020603050405020304" pitchFamily="18" charset="0"/>
                <a:cs typeface="Times New Roman" panose="02020603050405020304" pitchFamily="18" charset="0"/>
              </a:rPr>
              <a:t>express themselves in certain cells only when their products are needed</a:t>
            </a:r>
            <a:r>
              <a:rPr lang="en-US" sz="2800" b="0" i="0" dirty="0">
                <a:solidFill>
                  <a:srgbClr val="333333"/>
                </a:solidFill>
                <a:effectLst/>
                <a:latin typeface="Times New Roman" panose="02020603050405020304" pitchFamily="18" charset="0"/>
                <a:cs typeface="Times New Roman" panose="02020603050405020304" pitchFamily="18" charset="0"/>
              </a:rPr>
              <a:t>.</a:t>
            </a:r>
          </a:p>
          <a:p>
            <a:pPr algn="just"/>
            <a:r>
              <a:rPr lang="en-US" sz="2800" b="1" i="0" dirty="0">
                <a:solidFill>
                  <a:srgbClr val="333333"/>
                </a:solidFill>
                <a:effectLst/>
                <a:latin typeface="Times New Roman" panose="02020603050405020304" pitchFamily="18" charset="0"/>
                <a:cs typeface="Times New Roman" panose="02020603050405020304" pitchFamily="18" charset="0"/>
              </a:rPr>
              <a:t>They are further of two types: Inducible and repressible.</a:t>
            </a:r>
            <a:endParaRPr lang="en-US" sz="2800" b="0" i="0" dirty="0">
              <a:solidFill>
                <a:srgbClr val="333333"/>
              </a:solidFill>
              <a:effectLst/>
              <a:latin typeface="Times New Roman" panose="02020603050405020304" pitchFamily="18" charset="0"/>
              <a:cs typeface="Times New Roman" panose="02020603050405020304" pitchFamily="18" charset="0"/>
            </a:endParaRPr>
          </a:p>
          <a:p>
            <a:br>
              <a:rPr lang="en-US" sz="2800" dirty="0">
                <a:latin typeface="Times New Roman" panose="02020603050405020304" pitchFamily="18" charset="0"/>
                <a:cs typeface="Times New Roman" panose="02020603050405020304" pitchFamily="18" charset="0"/>
              </a:rPr>
            </a:br>
            <a:endParaRPr lang="en-US" sz="2800" b="0"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3104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9F145B2-DB26-C1DE-5C60-100EFDF5F345}"/>
              </a:ext>
            </a:extLst>
          </p:cNvPr>
          <p:cNvSpPr>
            <a:spLocks noGrp="1"/>
          </p:cNvSpPr>
          <p:nvPr>
            <p:ph type="sldNum" sz="quarter" idx="12"/>
          </p:nvPr>
        </p:nvSpPr>
        <p:spPr/>
        <p:txBody>
          <a:bodyPr/>
          <a:lstStyle/>
          <a:p>
            <a:fld id="{E27C798B-56A5-476C-A7D9-E88497AA5D75}" type="slidenum">
              <a:rPr lang="en-US" smtClean="0"/>
              <a:t>8</a:t>
            </a:fld>
            <a:endParaRPr lang="en-US"/>
          </a:p>
        </p:txBody>
      </p:sp>
      <p:sp>
        <p:nvSpPr>
          <p:cNvPr id="4" name="TextBox 3">
            <a:extLst>
              <a:ext uri="{FF2B5EF4-FFF2-40B4-BE49-F238E27FC236}">
                <a16:creationId xmlns:a16="http://schemas.microsoft.com/office/drawing/2014/main" id="{87FBD4F6-D39C-D1F0-41A6-4810558AD685}"/>
              </a:ext>
            </a:extLst>
          </p:cNvPr>
          <p:cNvSpPr txBox="1"/>
          <p:nvPr/>
        </p:nvSpPr>
        <p:spPr>
          <a:xfrm>
            <a:off x="599091" y="945931"/>
            <a:ext cx="9412012" cy="3416320"/>
          </a:xfrm>
          <a:prstGeom prst="rect">
            <a:avLst/>
          </a:prstGeom>
          <a:noFill/>
        </p:spPr>
        <p:txBody>
          <a:bodyPr wrap="square">
            <a:spAutoFit/>
          </a:bodyPr>
          <a:lstStyle/>
          <a:p>
            <a:pPr algn="just">
              <a:buFont typeface="Arial" panose="020B0604020202020204" pitchFamily="34" charset="0"/>
              <a:buChar char="•"/>
            </a:pPr>
            <a:r>
              <a:rPr lang="en-US" sz="2400" b="1" i="0" dirty="0">
                <a:solidFill>
                  <a:srgbClr val="000000"/>
                </a:solidFill>
                <a:effectLst/>
                <a:latin typeface="Times New Roman" panose="02020603050405020304" pitchFamily="18" charset="0"/>
                <a:cs typeface="Times New Roman" panose="02020603050405020304" pitchFamily="18" charset="0"/>
              </a:rPr>
              <a:t>Inducible genes</a:t>
            </a:r>
            <a:r>
              <a:rPr lang="en-US" sz="2400" b="0" i="0" dirty="0">
                <a:solidFill>
                  <a:srgbClr val="000000"/>
                </a:solidFill>
                <a:effectLst/>
                <a:latin typeface="Times New Roman" panose="02020603050405020304" pitchFamily="18" charset="0"/>
                <a:cs typeface="Times New Roman" panose="02020603050405020304" pitchFamily="18" charset="0"/>
              </a:rPr>
              <a:t>: These type of non-constitutive genes are switched on or becomes active in response to the presence of a </a:t>
            </a:r>
            <a:r>
              <a:rPr lang="en-US" sz="2400" b="0" i="0" dirty="0">
                <a:solidFill>
                  <a:srgbClr val="FF0000"/>
                </a:solidFill>
                <a:effectLst/>
                <a:latin typeface="Times New Roman" panose="02020603050405020304" pitchFamily="18" charset="0"/>
                <a:cs typeface="Times New Roman" panose="02020603050405020304" pitchFamily="18" charset="0"/>
              </a:rPr>
              <a:t>chemical or inducer </a:t>
            </a:r>
            <a:r>
              <a:rPr lang="en-US" sz="2400" b="0" i="0" dirty="0">
                <a:solidFill>
                  <a:srgbClr val="000000"/>
                </a:solidFill>
                <a:effectLst/>
                <a:latin typeface="Times New Roman" panose="02020603050405020304" pitchFamily="18" charset="0"/>
                <a:cs typeface="Times New Roman" panose="02020603050405020304" pitchFamily="18" charset="0"/>
              </a:rPr>
              <a:t>that is needed for the functioning of the product of these gene's activity. For example, </a:t>
            </a:r>
            <a:r>
              <a:rPr lang="en-US" sz="2400" b="1" i="1" dirty="0">
                <a:solidFill>
                  <a:srgbClr val="000000"/>
                </a:solidFill>
                <a:effectLst/>
                <a:latin typeface="Times New Roman" panose="02020603050405020304" pitchFamily="18" charset="0"/>
                <a:cs typeface="Times New Roman" panose="02020603050405020304" pitchFamily="18" charset="0"/>
              </a:rPr>
              <a:t>nitrate for nitrate reductase.</a:t>
            </a:r>
          </a:p>
          <a:p>
            <a:pPr algn="just">
              <a:buFont typeface="Arial" panose="020B0604020202020204" pitchFamily="34" charset="0"/>
              <a:buChar char="•"/>
            </a:pPr>
            <a:endParaRPr lang="en-US" sz="2400" b="0" i="0" dirty="0">
              <a:solidFill>
                <a:srgbClr val="000000"/>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400" b="1" i="0" dirty="0">
                <a:solidFill>
                  <a:srgbClr val="000000"/>
                </a:solidFill>
                <a:effectLst/>
                <a:latin typeface="Times New Roman" panose="02020603050405020304" pitchFamily="18" charset="0"/>
                <a:cs typeface="Times New Roman" panose="02020603050405020304" pitchFamily="18" charset="0"/>
              </a:rPr>
              <a:t>Repressible genes</a:t>
            </a:r>
            <a:r>
              <a:rPr lang="en-US" sz="2400" b="0" i="0" dirty="0">
                <a:solidFill>
                  <a:srgbClr val="000000"/>
                </a:solidFill>
                <a:effectLst/>
                <a:latin typeface="Times New Roman" panose="02020603050405020304" pitchFamily="18" charset="0"/>
                <a:cs typeface="Times New Roman" panose="02020603050405020304" pitchFamily="18" charset="0"/>
              </a:rPr>
              <a:t>: They keep expressing themselves until their activity is inhibited or repressed by a chemical or an end product. The inhibition of this gene's activity by an end product is called </a:t>
            </a:r>
            <a:r>
              <a:rPr lang="en-US" sz="2400" b="1" i="1" dirty="0">
                <a:solidFill>
                  <a:srgbClr val="000000"/>
                </a:solidFill>
                <a:effectLst/>
                <a:latin typeface="Times New Roman" panose="02020603050405020304" pitchFamily="18" charset="0"/>
                <a:cs typeface="Times New Roman" panose="02020603050405020304" pitchFamily="18" charset="0"/>
              </a:rPr>
              <a:t>feedback repression</a:t>
            </a:r>
            <a:r>
              <a:rPr lang="en-US" sz="2400" b="0" i="0" dirty="0">
                <a:solidFill>
                  <a:srgbClr val="000000"/>
                </a:solidFill>
                <a:effectLst/>
                <a:latin typeface="Times New Roman" panose="02020603050405020304" pitchFamily="18" charset="0"/>
                <a:cs typeface="Times New Roman" panose="02020603050405020304" pitchFamily="18" charset="0"/>
              </a:rPr>
              <a:t>. For example, </a:t>
            </a:r>
            <a:r>
              <a:rPr lang="en-US" sz="2400" b="1" i="1" dirty="0" err="1">
                <a:solidFill>
                  <a:srgbClr val="000000"/>
                </a:solidFill>
                <a:effectLst/>
                <a:latin typeface="Times New Roman" panose="02020603050405020304" pitchFamily="18" charset="0"/>
                <a:cs typeface="Times New Roman" panose="02020603050405020304" pitchFamily="18" charset="0"/>
              </a:rPr>
              <a:t>trp</a:t>
            </a:r>
            <a:r>
              <a:rPr lang="en-US" sz="2400" b="1" i="1" dirty="0">
                <a:solidFill>
                  <a:srgbClr val="000000"/>
                </a:solidFill>
                <a:effectLst/>
                <a:latin typeface="Times New Roman" panose="02020603050405020304" pitchFamily="18" charset="0"/>
                <a:cs typeface="Times New Roman" panose="02020603050405020304" pitchFamily="18" charset="0"/>
              </a:rPr>
              <a:t> genes are repressed by tryptophan.</a:t>
            </a:r>
            <a:endParaRPr lang="en-US" sz="24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1375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pressible operon PROKARYOTES Diagram | Quizlet">
            <a:extLst>
              <a:ext uri="{FF2B5EF4-FFF2-40B4-BE49-F238E27FC236}">
                <a16:creationId xmlns:a16="http://schemas.microsoft.com/office/drawing/2014/main" id="{BBD6F8E7-DD33-4EDD-B8E3-6C5EBF936B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886265"/>
            <a:ext cx="9144000" cy="5317588"/>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DB461479-AEDA-4839-AFAC-16A7C3F4104D}"/>
              </a:ext>
            </a:extLst>
          </p:cNvPr>
          <p:cNvSpPr>
            <a:spLocks noGrp="1"/>
          </p:cNvSpPr>
          <p:nvPr>
            <p:ph type="sldNum" sz="quarter" idx="12"/>
          </p:nvPr>
        </p:nvSpPr>
        <p:spPr/>
        <p:txBody>
          <a:bodyPr/>
          <a:lstStyle/>
          <a:p>
            <a:fld id="{E27C798B-56A5-476C-A7D9-E88497AA5D75}" type="slidenum">
              <a:rPr lang="en-US" smtClean="0"/>
              <a:t>9</a:t>
            </a:fld>
            <a:endParaRPr lang="en-US"/>
          </a:p>
        </p:txBody>
      </p:sp>
    </p:spTree>
    <p:extLst>
      <p:ext uri="{BB962C8B-B14F-4D97-AF65-F5344CB8AC3E}">
        <p14:creationId xmlns:p14="http://schemas.microsoft.com/office/powerpoint/2010/main" val="1793130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TotalTime>
  <Words>1665</Words>
  <Application>Microsoft Office PowerPoint</Application>
  <PresentationFormat>Widescreen</PresentationFormat>
  <Paragraphs>101</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Calibri Light</vt:lpstr>
      <vt:lpstr>erdana</vt:lpstr>
      <vt:lpstr>inter-regular</vt:lpstr>
      <vt:lpstr>Palatino-Roman</vt:lpstr>
      <vt:lpstr>Times New Roman</vt:lpstr>
      <vt:lpstr>Office Theme</vt:lpstr>
      <vt:lpstr>PowerPoint Presentation</vt:lpstr>
      <vt:lpstr>PowerPoint Presentation</vt:lpstr>
      <vt:lpstr>PowerPoint Presentation</vt:lpstr>
      <vt:lpstr>PowerPoint Presentation</vt:lpstr>
      <vt:lpstr>Types of the genes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Zirak</dc:creator>
  <cp:lastModifiedBy>hp</cp:lastModifiedBy>
  <cp:revision>17</cp:revision>
  <cp:lastPrinted>2020-12-01T23:04:43Z</cp:lastPrinted>
  <dcterms:created xsi:type="dcterms:W3CDTF">2020-11-30T21:24:48Z</dcterms:created>
  <dcterms:modified xsi:type="dcterms:W3CDTF">2024-01-02T17:07:04Z</dcterms:modified>
</cp:coreProperties>
</file>