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24"/>
  </p:notesMasterIdLst>
  <p:sldIdLst>
    <p:sldId id="261" r:id="rId2"/>
    <p:sldId id="256" r:id="rId3"/>
    <p:sldId id="257" r:id="rId4"/>
    <p:sldId id="258" r:id="rId5"/>
    <p:sldId id="259" r:id="rId6"/>
    <p:sldId id="262" r:id="rId7"/>
    <p:sldId id="263" r:id="rId8"/>
    <p:sldId id="267" r:id="rId9"/>
    <p:sldId id="264" r:id="rId10"/>
    <p:sldId id="266" r:id="rId11"/>
    <p:sldId id="274" r:id="rId12"/>
    <p:sldId id="265" r:id="rId13"/>
    <p:sldId id="268" r:id="rId14"/>
    <p:sldId id="269" r:id="rId15"/>
    <p:sldId id="271" r:id="rId16"/>
    <p:sldId id="270" r:id="rId17"/>
    <p:sldId id="276" r:id="rId18"/>
    <p:sldId id="280" r:id="rId19"/>
    <p:sldId id="277" r:id="rId20"/>
    <p:sldId id="278" r:id="rId21"/>
    <p:sldId id="281"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061" autoAdjust="0"/>
  </p:normalViewPr>
  <p:slideViewPr>
    <p:cSldViewPr snapToGrid="0">
      <p:cViewPr>
        <p:scale>
          <a:sx n="71" d="100"/>
          <a:sy n="71" d="100"/>
        </p:scale>
        <p:origin x="104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40AF3-8F41-43A0-BBE2-622E0DA4A133}"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11E7E-53ED-44F3-9A20-0B5C1EEA87D1}" type="slidenum">
              <a:rPr lang="en-US" smtClean="0"/>
              <a:t>‹#›</a:t>
            </a:fld>
            <a:endParaRPr lang="en-US"/>
          </a:p>
        </p:txBody>
      </p:sp>
    </p:spTree>
    <p:extLst>
      <p:ext uri="{BB962C8B-B14F-4D97-AF65-F5344CB8AC3E}">
        <p14:creationId xmlns:p14="http://schemas.microsoft.com/office/powerpoint/2010/main" val="3381085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211E7E-53ED-44F3-9A20-0B5C1EEA87D1}" type="slidenum">
              <a:rPr lang="en-US" smtClean="0"/>
              <a:t>2</a:t>
            </a:fld>
            <a:endParaRPr lang="en-US"/>
          </a:p>
        </p:txBody>
      </p:sp>
    </p:spTree>
    <p:extLst>
      <p:ext uri="{BB962C8B-B14F-4D97-AF65-F5344CB8AC3E}">
        <p14:creationId xmlns:p14="http://schemas.microsoft.com/office/powerpoint/2010/main" val="1087661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0DB5D-3DBC-4595-A549-4896B82C79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472ABF-956C-4668-9B84-C0319671E7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AA8002-9F8C-4559-801F-A239CE0685E5}"/>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5" name="Footer Placeholder 4">
            <a:extLst>
              <a:ext uri="{FF2B5EF4-FFF2-40B4-BE49-F238E27FC236}">
                <a16:creationId xmlns:a16="http://schemas.microsoft.com/office/drawing/2014/main" id="{DD1F432D-13E1-4889-BAEC-1052F25730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6C732-1B94-4527-AED8-1A3059BDE60C}"/>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258961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A144-2BCA-4407-A61F-AD351DFDB0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C8E846-CB6E-4412-A037-EC61104CF7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18291E-2A24-4B79-B431-5008C64ECF7D}"/>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5" name="Footer Placeholder 4">
            <a:extLst>
              <a:ext uri="{FF2B5EF4-FFF2-40B4-BE49-F238E27FC236}">
                <a16:creationId xmlns:a16="http://schemas.microsoft.com/office/drawing/2014/main" id="{5623C853-951C-4952-B996-389DEB891B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6AE08-A0D0-4F89-804D-0A6E3C0E0F02}"/>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346090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9E0F7B-899F-4202-AE11-FD7CFECC79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D0D2AD-2F89-4E33-A059-DDA76DF08E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243DD-5192-4512-859E-6BA61C05A6E4}"/>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5" name="Footer Placeholder 4">
            <a:extLst>
              <a:ext uri="{FF2B5EF4-FFF2-40B4-BE49-F238E27FC236}">
                <a16:creationId xmlns:a16="http://schemas.microsoft.com/office/drawing/2014/main" id="{93FEBE39-B377-46E2-BE3F-87BAA0D5C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B435B-D455-4624-8EFD-DA4EF2D4ABA0}"/>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390997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582F9-8E1C-4315-9089-50DD249AF3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3C4A7-59A0-44A9-B76F-1C5BD5BCBC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AC555D-DFFC-4958-9323-64807E2CCEAE}"/>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5" name="Footer Placeholder 4">
            <a:extLst>
              <a:ext uri="{FF2B5EF4-FFF2-40B4-BE49-F238E27FC236}">
                <a16:creationId xmlns:a16="http://schemas.microsoft.com/office/drawing/2014/main" id="{8C1D1D50-542E-4AC6-AF8A-BD851CC9D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E988C-1F4D-4598-B1B6-33D497D62DD1}"/>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118493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D87C7-141A-4E47-8A7A-5A03E2B8FE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521F39-1DFA-4A77-B281-D5E0BDBBA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E27C5C-298E-4B8A-BF72-6F7F104828EB}"/>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5" name="Footer Placeholder 4">
            <a:extLst>
              <a:ext uri="{FF2B5EF4-FFF2-40B4-BE49-F238E27FC236}">
                <a16:creationId xmlns:a16="http://schemas.microsoft.com/office/drawing/2014/main" id="{7AA3408D-A4DF-4659-AEBD-2C1623025C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D97320-BB05-4C51-A53A-7FA77C94C4E4}"/>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228603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4DC14-9682-4D8F-B81C-AA858437F8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5E788F-4E2C-456A-BA62-A173394F66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552F7A-C60F-4BC5-9D2D-4F58135B93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5B50B6-F4F1-4BDC-A5B4-FA60114D0456}"/>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6" name="Footer Placeholder 5">
            <a:extLst>
              <a:ext uri="{FF2B5EF4-FFF2-40B4-BE49-F238E27FC236}">
                <a16:creationId xmlns:a16="http://schemas.microsoft.com/office/drawing/2014/main" id="{D73ACC87-442B-411F-9A4E-4797AEECB0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AD5374-731C-43EF-B1B0-94C570FDE8BE}"/>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178081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9505E-C749-456B-B7AE-3F8C2431C1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1254D3-C921-4576-B6F6-B39AE70220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074516-3DAF-4B48-AEB8-E09E2F0EBA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5FF08E-72A8-451E-82C7-0682A6748A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C04099-28C7-47A1-98D2-8EE9A1BF32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B4CC0F-CDB4-4596-B11F-BB848698C342}"/>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8" name="Footer Placeholder 7">
            <a:extLst>
              <a:ext uri="{FF2B5EF4-FFF2-40B4-BE49-F238E27FC236}">
                <a16:creationId xmlns:a16="http://schemas.microsoft.com/office/drawing/2014/main" id="{B5D8F5C2-B89E-457E-8FD7-7731B2B330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08F762-FD7A-43D7-8ED8-7275A120C65D}"/>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243225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03FD1-2EE3-4260-A048-5DDD10E1F1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D18596-2559-475E-9506-C4F792A9C13E}"/>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4" name="Footer Placeholder 3">
            <a:extLst>
              <a:ext uri="{FF2B5EF4-FFF2-40B4-BE49-F238E27FC236}">
                <a16:creationId xmlns:a16="http://schemas.microsoft.com/office/drawing/2014/main" id="{31AE41E1-A8D1-46E5-9E04-E7F85AB250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AAC1E7-9B6E-4F7A-B1CB-CCF9B803A3A0}"/>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257680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EE3CBA-5DB9-42C3-B07B-3889B1BB09F9}"/>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3" name="Footer Placeholder 2">
            <a:extLst>
              <a:ext uri="{FF2B5EF4-FFF2-40B4-BE49-F238E27FC236}">
                <a16:creationId xmlns:a16="http://schemas.microsoft.com/office/drawing/2014/main" id="{71A8BBC9-DAD8-4EF1-92CF-F4D0AA4AFD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CEF78A-5DB0-4D67-AB92-CCE0B82CD0D7}"/>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1879222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F7986-FFD4-47BC-BA88-BF6BF9562F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65EC60-133F-4427-A29E-84E962DBE0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8C8CC6-6705-433A-AEA6-FD9318C267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00933-E5B8-405C-9EE2-A534CE11C4D9}"/>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6" name="Footer Placeholder 5">
            <a:extLst>
              <a:ext uri="{FF2B5EF4-FFF2-40B4-BE49-F238E27FC236}">
                <a16:creationId xmlns:a16="http://schemas.microsoft.com/office/drawing/2014/main" id="{3214A923-4FDF-4B8A-8650-7578D0448D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F12E6-EB31-45C5-935A-BF24516AC422}"/>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160628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0D54A-D72C-4748-8947-06189318F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5D04E2-1798-4A7B-90C3-FEF4964C3C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015429-A3E0-4DE8-BD58-E324EE8024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08947B-AABA-4FB5-B331-A4F4CD4216EA}"/>
              </a:ext>
            </a:extLst>
          </p:cNvPr>
          <p:cNvSpPr>
            <a:spLocks noGrp="1"/>
          </p:cNvSpPr>
          <p:nvPr>
            <p:ph type="dt" sz="half" idx="10"/>
          </p:nvPr>
        </p:nvSpPr>
        <p:spPr/>
        <p:txBody>
          <a:bodyPr/>
          <a:lstStyle/>
          <a:p>
            <a:fld id="{01DC3B5A-1388-485D-BB97-BE6BA2901DD7}" type="datetimeFigureOut">
              <a:rPr lang="en-US" smtClean="0"/>
              <a:t>11/28/2023</a:t>
            </a:fld>
            <a:endParaRPr lang="en-US"/>
          </a:p>
        </p:txBody>
      </p:sp>
      <p:sp>
        <p:nvSpPr>
          <p:cNvPr id="6" name="Footer Placeholder 5">
            <a:extLst>
              <a:ext uri="{FF2B5EF4-FFF2-40B4-BE49-F238E27FC236}">
                <a16:creationId xmlns:a16="http://schemas.microsoft.com/office/drawing/2014/main" id="{0069C18B-AC09-42E6-ACC7-32E5C71498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F43314-EF9D-4D29-BE01-BF2165D77E62}"/>
              </a:ext>
            </a:extLst>
          </p:cNvPr>
          <p:cNvSpPr>
            <a:spLocks noGrp="1"/>
          </p:cNvSpPr>
          <p:nvPr>
            <p:ph type="sldNum" sz="quarter" idx="12"/>
          </p:nvPr>
        </p:nvSpPr>
        <p:spPr/>
        <p:txBody>
          <a:bodyPr/>
          <a:lstStyle/>
          <a:p>
            <a:fld id="{900754B2-21DB-4E9A-BA10-4CB93B9BCF20}" type="slidenum">
              <a:rPr lang="en-US" smtClean="0"/>
              <a:t>‹#›</a:t>
            </a:fld>
            <a:endParaRPr lang="en-US"/>
          </a:p>
        </p:txBody>
      </p:sp>
    </p:spTree>
    <p:extLst>
      <p:ext uri="{BB962C8B-B14F-4D97-AF65-F5344CB8AC3E}">
        <p14:creationId xmlns:p14="http://schemas.microsoft.com/office/powerpoint/2010/main" val="4137302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319FED-5972-4ABA-B8E7-D1AADE0D09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56D74D-46A7-4B05-B151-7B3BBA9F99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1EF28-6180-44D6-B704-1A615B0FC0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C3B5A-1388-485D-BB97-BE6BA2901DD7}" type="datetimeFigureOut">
              <a:rPr lang="en-US" smtClean="0"/>
              <a:t>11/28/2023</a:t>
            </a:fld>
            <a:endParaRPr lang="en-US"/>
          </a:p>
        </p:txBody>
      </p:sp>
      <p:sp>
        <p:nvSpPr>
          <p:cNvPr id="5" name="Footer Placeholder 4">
            <a:extLst>
              <a:ext uri="{FF2B5EF4-FFF2-40B4-BE49-F238E27FC236}">
                <a16:creationId xmlns:a16="http://schemas.microsoft.com/office/drawing/2014/main" id="{633D321F-65F6-4E5A-9DB6-F0F5F9EE1F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DE417A-EC36-4F5A-B78C-A2775DFDD7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754B2-21DB-4E9A-BA10-4CB93B9BCF20}" type="slidenum">
              <a:rPr lang="en-US" smtClean="0"/>
              <a:t>‹#›</a:t>
            </a:fld>
            <a:endParaRPr lang="en-US"/>
          </a:p>
        </p:txBody>
      </p:sp>
    </p:spTree>
    <p:extLst>
      <p:ext uri="{BB962C8B-B14F-4D97-AF65-F5344CB8AC3E}">
        <p14:creationId xmlns:p14="http://schemas.microsoft.com/office/powerpoint/2010/main" val="410233038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E85CD-6F48-4DD2-A356-83E5DAAFE6EB}"/>
              </a:ext>
            </a:extLst>
          </p:cNvPr>
          <p:cNvSpPr>
            <a:spLocks noGrp="1"/>
          </p:cNvSpPr>
          <p:nvPr>
            <p:ph type="title"/>
          </p:nvPr>
        </p:nvSpPr>
        <p:spPr>
          <a:xfrm>
            <a:off x="838200" y="365125"/>
            <a:ext cx="10515600" cy="5430764"/>
          </a:xfrm>
        </p:spPr>
        <p:txBody>
          <a:bodyPr>
            <a:normAutofit/>
          </a:bodyPr>
          <a:lstStyle/>
          <a:p>
            <a:pPr algn="ctr"/>
            <a:r>
              <a:rPr lang="en-US" sz="8800" dirty="0"/>
              <a:t>DNA sequencing</a:t>
            </a:r>
          </a:p>
        </p:txBody>
      </p:sp>
    </p:spTree>
    <p:extLst>
      <p:ext uri="{BB962C8B-B14F-4D97-AF65-F5344CB8AC3E}">
        <p14:creationId xmlns:p14="http://schemas.microsoft.com/office/powerpoint/2010/main" val="280155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E8EE3F-0254-44B7-9CF4-2409587C68F8}"/>
              </a:ext>
            </a:extLst>
          </p:cNvPr>
          <p:cNvSpPr txBox="1"/>
          <p:nvPr/>
        </p:nvSpPr>
        <p:spPr>
          <a:xfrm>
            <a:off x="492369" y="450166"/>
            <a:ext cx="10578905" cy="3892861"/>
          </a:xfrm>
          <a:prstGeom prst="rect">
            <a:avLst/>
          </a:prstGeom>
          <a:noFill/>
        </p:spPr>
        <p:txBody>
          <a:bodyPr wrap="square">
            <a:spAutoFit/>
          </a:bodyPr>
          <a:lstStyle/>
          <a:p>
            <a:pPr marL="0" marR="0" algn="just">
              <a:lnSpc>
                <a:spcPct val="150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Reading the DNA sequence is simple and the shortest part of the procedure. In Figure 19.6, you can see that the band closest to the bottom of the gel is from the tube that contained the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ddGTP</a:t>
            </a:r>
            <a:r>
              <a:rPr lang="en-US" sz="2800" dirty="0">
                <a:effectLst/>
                <a:latin typeface="Times New Roman" panose="02020603050405020304" pitchFamily="18" charset="0"/>
                <a:ea typeface="Calibri" panose="020F0502020204030204" pitchFamily="34" charset="0"/>
                <a:cs typeface="Arial" panose="020B0604020202020204" pitchFamily="34" charset="0"/>
              </a:rPr>
              <a:t> reaction, which means that the first nucleotide synthesized had guanine (G). The next band up is from the tube that contained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ddATP</a:t>
            </a:r>
            <a:r>
              <a:rPr lang="en-US" sz="2800" dirty="0">
                <a:effectLst/>
                <a:latin typeface="Times New Roman" panose="02020603050405020304" pitchFamily="18" charset="0"/>
                <a:ea typeface="Calibri" panose="020F0502020204030204" pitchFamily="34" charset="0"/>
                <a:cs typeface="Arial" panose="020B0604020202020204" pitchFamily="34" charset="0"/>
              </a:rPr>
              <a:t>; so the next nucleotide in the sequence is adenine (A), and so forth.</a:t>
            </a:r>
            <a:endParaRPr lang="en-US" sz="28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06998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6F8468-D0D5-4308-90F6-3429E1786814}"/>
              </a:ext>
            </a:extLst>
          </p:cNvPr>
          <p:cNvSpPr txBox="1"/>
          <p:nvPr/>
        </p:nvSpPr>
        <p:spPr>
          <a:xfrm>
            <a:off x="661182" y="351692"/>
            <a:ext cx="9903655" cy="4435830"/>
          </a:xfrm>
          <a:prstGeom prst="rect">
            <a:avLst/>
          </a:prstGeom>
          <a:noFill/>
        </p:spPr>
        <p:txBody>
          <a:bodyPr wrap="square">
            <a:spAutoFit/>
          </a:bodyPr>
          <a:lstStyle/>
          <a:p>
            <a:pPr marL="0" marR="0" algn="just">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en-US" sz="3200" dirty="0">
                <a:effectLst/>
                <a:latin typeface="Times New Roman" panose="02020603050405020304" pitchFamily="18" charset="0"/>
                <a:ea typeface="Calibri" panose="020F0502020204030204" pitchFamily="34" charset="0"/>
                <a:cs typeface="Arial" panose="020B0604020202020204" pitchFamily="34" charset="0"/>
              </a:rPr>
              <a:t>In this way, the sequence is read from the </a:t>
            </a:r>
            <a:r>
              <a:rPr lang="en-US" sz="32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bottom to the top of the gel</a:t>
            </a:r>
            <a:r>
              <a:rPr lang="en-US" sz="3200" dirty="0">
                <a:effectLst/>
                <a:latin typeface="Times New Roman" panose="02020603050405020304" pitchFamily="18" charset="0"/>
                <a:ea typeface="Calibri" panose="020F0502020204030204" pitchFamily="34" charset="0"/>
                <a:cs typeface="Arial" panose="020B0604020202020204" pitchFamily="34" charset="0"/>
              </a:rPr>
              <a:t>, with the nucleotides near the bottom corresponding to the </a:t>
            </a:r>
            <a:r>
              <a:rPr lang="en-US" sz="32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5` end </a:t>
            </a:r>
            <a:r>
              <a:rPr lang="en-US" sz="3200" dirty="0">
                <a:effectLst/>
                <a:latin typeface="Times New Roman" panose="02020603050405020304" pitchFamily="18" charset="0"/>
                <a:ea typeface="Calibri" panose="020F0502020204030204" pitchFamily="34" charset="0"/>
                <a:cs typeface="Arial" panose="020B0604020202020204" pitchFamily="34" charset="0"/>
              </a:rPr>
              <a:t>of the newly synthesized DNA strand and those near the top corresponding to the </a:t>
            </a:r>
            <a:r>
              <a:rPr lang="en-US" sz="320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3` end</a:t>
            </a:r>
            <a:r>
              <a:rPr lang="en-US" sz="3200" dirty="0">
                <a:effectLst/>
                <a:latin typeface="Times New Roman" panose="02020603050405020304" pitchFamily="18" charset="0"/>
                <a:ea typeface="Calibri" panose="020F0502020204030204" pitchFamily="34" charset="0"/>
                <a:cs typeface="Arial" panose="020B0604020202020204" pitchFamily="34" charset="0"/>
              </a:rPr>
              <a:t>. Keep in mind that the sequence obtained is not that of the target DNA but that of its </a:t>
            </a:r>
            <a:r>
              <a:rPr lang="en-US" sz="3200" i="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complement</a:t>
            </a:r>
            <a:r>
              <a:rPr lang="en-US" sz="2800" i="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28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6314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C7BF8C3-29AD-4B4A-BBC8-309E5905CBBF}"/>
              </a:ext>
            </a:extLst>
          </p:cNvPr>
          <p:cNvPicPr>
            <a:picLocks noChangeAspect="1"/>
          </p:cNvPicPr>
          <p:nvPr/>
        </p:nvPicPr>
        <p:blipFill>
          <a:blip r:embed="rId2"/>
          <a:stretch>
            <a:fillRect/>
          </a:stretch>
        </p:blipFill>
        <p:spPr>
          <a:xfrm>
            <a:off x="2124222" y="844062"/>
            <a:ext cx="7666892" cy="3913861"/>
          </a:xfrm>
          <a:prstGeom prst="rect">
            <a:avLst/>
          </a:prstGeom>
        </p:spPr>
      </p:pic>
    </p:spTree>
    <p:extLst>
      <p:ext uri="{BB962C8B-B14F-4D97-AF65-F5344CB8AC3E}">
        <p14:creationId xmlns:p14="http://schemas.microsoft.com/office/powerpoint/2010/main" val="48472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1F6B2E-1E88-4721-AA25-BE554B7AB7DA}"/>
              </a:ext>
            </a:extLst>
          </p:cNvPr>
          <p:cNvSpPr txBox="1"/>
          <p:nvPr/>
        </p:nvSpPr>
        <p:spPr>
          <a:xfrm>
            <a:off x="717453" y="464235"/>
            <a:ext cx="10281138" cy="3539430"/>
          </a:xfrm>
          <a:prstGeom prst="rect">
            <a:avLst/>
          </a:prstGeom>
          <a:noFill/>
        </p:spPr>
        <p:txBody>
          <a:bodyPr wrap="square">
            <a:spAutoFit/>
          </a:bodyPr>
          <a:lstStyle/>
          <a:p>
            <a:pPr algn="just"/>
            <a:r>
              <a:rPr lang="en-US" sz="2800" dirty="0">
                <a:solidFill>
                  <a:srgbClr val="000000"/>
                </a:solidFill>
                <a:effectLst/>
                <a:latin typeface="Times New Roman" panose="02020603050405020304" pitchFamily="18" charset="0"/>
                <a:ea typeface="Calibri" panose="020F0502020204030204" pitchFamily="34" charset="0"/>
              </a:rPr>
              <a:t>Sequencing is often carried out by </a:t>
            </a:r>
            <a:r>
              <a:rPr lang="en-US" sz="2800" dirty="0">
                <a:solidFill>
                  <a:srgbClr val="C00000"/>
                </a:solidFill>
                <a:effectLst/>
                <a:latin typeface="Times New Roman" panose="02020603050405020304" pitchFamily="18" charset="0"/>
                <a:ea typeface="Calibri" panose="020F0502020204030204" pitchFamily="34" charset="0"/>
              </a:rPr>
              <a:t>automated machines </a:t>
            </a:r>
            <a:r>
              <a:rPr lang="en-US" sz="2800" dirty="0">
                <a:solidFill>
                  <a:srgbClr val="000000"/>
                </a:solidFill>
                <a:effectLst/>
                <a:latin typeface="Times New Roman" panose="02020603050405020304" pitchFamily="18" charset="0"/>
                <a:ea typeface="Calibri" panose="020F0502020204030204" pitchFamily="34" charset="0"/>
              </a:rPr>
              <a:t>that use fluorescent dyes and laser scanners to sequence thousands of base pairs in a few hours </a:t>
            </a:r>
            <a:r>
              <a:rPr lang="en-US" sz="2800" b="1" dirty="0">
                <a:solidFill>
                  <a:srgbClr val="318ACA"/>
                </a:solidFill>
                <a:effectLst/>
                <a:latin typeface="Times New Roman" panose="02020603050405020304" pitchFamily="18" charset="0"/>
                <a:ea typeface="Calibri" panose="020F0502020204030204" pitchFamily="34" charset="0"/>
              </a:rPr>
              <a:t>( FIGURE 19.8)</a:t>
            </a:r>
            <a:r>
              <a:rPr lang="en-US" sz="2800" dirty="0">
                <a:solidFill>
                  <a:srgbClr val="000000"/>
                </a:solidFill>
                <a:effectLst/>
                <a:latin typeface="Times New Roman" panose="02020603050405020304" pitchFamily="18" charset="0"/>
                <a:ea typeface="Calibri" panose="020F0502020204030204" pitchFamily="34" charset="0"/>
              </a:rPr>
              <a:t>. The dideoxy reaction is also used here, but the </a:t>
            </a:r>
            <a:r>
              <a:rPr lang="en-US" sz="2800" dirty="0" err="1">
                <a:solidFill>
                  <a:srgbClr val="000000"/>
                </a:solidFill>
                <a:effectLst/>
                <a:latin typeface="Times New Roman" panose="02020603050405020304" pitchFamily="18" charset="0"/>
                <a:ea typeface="Calibri" panose="020F0502020204030204" pitchFamily="34" charset="0"/>
              </a:rPr>
              <a:t>ddNTPs</a:t>
            </a:r>
            <a:r>
              <a:rPr lang="en-US" sz="2800" dirty="0">
                <a:solidFill>
                  <a:srgbClr val="000000"/>
                </a:solidFill>
                <a:effectLst/>
                <a:latin typeface="Times New Roman" panose="02020603050405020304" pitchFamily="18" charset="0"/>
                <a:ea typeface="Calibri" panose="020F0502020204030204" pitchFamily="34" charset="0"/>
              </a:rPr>
              <a:t> used in the reaction are labeled with a </a:t>
            </a:r>
            <a:r>
              <a:rPr lang="en-US" sz="2800" dirty="0">
                <a:solidFill>
                  <a:schemeClr val="accent2">
                    <a:lumMod val="75000"/>
                  </a:schemeClr>
                </a:solidFill>
                <a:effectLst/>
                <a:latin typeface="Times New Roman" panose="02020603050405020304" pitchFamily="18" charset="0"/>
                <a:ea typeface="Calibri" panose="020F0502020204030204" pitchFamily="34" charset="0"/>
              </a:rPr>
              <a:t>fluorescent dye</a:t>
            </a:r>
            <a:r>
              <a:rPr lang="en-US" sz="2800" dirty="0">
                <a:solidFill>
                  <a:srgbClr val="000000"/>
                </a:solidFill>
                <a:effectLst/>
                <a:latin typeface="Times New Roman" panose="02020603050405020304" pitchFamily="18" charset="0"/>
                <a:ea typeface="Calibri" panose="020F0502020204030204" pitchFamily="34" charset="0"/>
              </a:rPr>
              <a:t>, and a different colored dye is used for each type of </a:t>
            </a:r>
            <a:r>
              <a:rPr lang="en-US" sz="2800" dirty="0" err="1">
                <a:solidFill>
                  <a:srgbClr val="000000"/>
                </a:solidFill>
                <a:effectLst/>
                <a:latin typeface="Times New Roman" panose="02020603050405020304" pitchFamily="18" charset="0"/>
                <a:ea typeface="Calibri" panose="020F0502020204030204" pitchFamily="34" charset="0"/>
              </a:rPr>
              <a:t>dideoxynucleotide</a:t>
            </a:r>
            <a:r>
              <a:rPr lang="en-US" sz="2800" dirty="0">
                <a:solidFill>
                  <a:srgbClr val="000000"/>
                </a:solidFill>
                <a:effectLst/>
                <a:latin typeface="Times New Roman" panose="02020603050405020304" pitchFamily="18" charset="0"/>
                <a:ea typeface="Calibri" panose="020F0502020204030204" pitchFamily="34" charset="0"/>
              </a:rPr>
              <a:t>. For example, a </a:t>
            </a:r>
            <a:r>
              <a:rPr lang="en-US" sz="2800" dirty="0">
                <a:solidFill>
                  <a:srgbClr val="FF0000"/>
                </a:solidFill>
                <a:effectLst/>
                <a:latin typeface="Times New Roman" panose="02020603050405020304" pitchFamily="18" charset="0"/>
                <a:ea typeface="Calibri" panose="020F0502020204030204" pitchFamily="34" charset="0"/>
              </a:rPr>
              <a:t>red dye might be used for nucleotides</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FF0000"/>
                </a:solidFill>
                <a:effectLst/>
                <a:latin typeface="Times New Roman" panose="02020603050405020304" pitchFamily="18" charset="0"/>
                <a:ea typeface="Calibri" panose="020F0502020204030204" pitchFamily="34" charset="0"/>
              </a:rPr>
              <a:t>with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FF0000"/>
                </a:solidFill>
                <a:effectLst/>
                <a:latin typeface="Times New Roman" panose="02020603050405020304" pitchFamily="18" charset="0"/>
                <a:ea typeface="Calibri" panose="020F0502020204030204" pitchFamily="34" charset="0"/>
              </a:rPr>
              <a:t>thymine</a:t>
            </a:r>
            <a:r>
              <a:rPr lang="en-US" sz="2800" dirty="0">
                <a:solidFill>
                  <a:srgbClr val="00B050"/>
                </a:solidFill>
                <a:effectLst/>
                <a:latin typeface="Times New Roman" panose="02020603050405020304" pitchFamily="18" charset="0"/>
                <a:ea typeface="Calibri" panose="020F0502020204030204" pitchFamily="34" charset="0"/>
              </a:rPr>
              <a:t>, a green dye for those with adenine</a:t>
            </a:r>
            <a:r>
              <a:rPr lang="en-US" sz="2800" dirty="0">
                <a:solidFill>
                  <a:srgbClr val="000000"/>
                </a:solidFill>
                <a:effectLst/>
                <a:latin typeface="Times New Roman" panose="02020603050405020304" pitchFamily="18" charset="0"/>
                <a:ea typeface="Calibri" panose="020F0502020204030204" pitchFamily="34" charset="0"/>
              </a:rPr>
              <a:t>, a </a:t>
            </a:r>
            <a:r>
              <a:rPr lang="en-US" sz="2800" dirty="0">
                <a:effectLst/>
                <a:latin typeface="Times New Roman" panose="02020603050405020304" pitchFamily="18" charset="0"/>
                <a:ea typeface="Calibri" panose="020F0502020204030204" pitchFamily="34" charset="0"/>
              </a:rPr>
              <a:t>black dye for those with guanine</a:t>
            </a:r>
            <a:r>
              <a:rPr lang="en-US" sz="2800" dirty="0">
                <a:solidFill>
                  <a:srgbClr val="000000"/>
                </a:solidFill>
                <a:effectLst/>
                <a:latin typeface="Times New Roman" panose="02020603050405020304" pitchFamily="18" charset="0"/>
                <a:ea typeface="Calibri" panose="020F0502020204030204" pitchFamily="34" charset="0"/>
              </a:rPr>
              <a:t>, and a </a:t>
            </a:r>
            <a:r>
              <a:rPr lang="en-US" sz="2800" dirty="0">
                <a:solidFill>
                  <a:srgbClr val="0070C0"/>
                </a:solidFill>
                <a:effectLst/>
                <a:latin typeface="Times New Roman" panose="02020603050405020304" pitchFamily="18" charset="0"/>
                <a:ea typeface="Calibri" panose="020F0502020204030204" pitchFamily="34" charset="0"/>
              </a:rPr>
              <a:t>blue dye for those with cytosine</a:t>
            </a:r>
            <a:r>
              <a:rPr lang="en-US" sz="2800" dirty="0">
                <a:solidFill>
                  <a:srgbClr val="000000"/>
                </a:solidFill>
                <a:effectLst/>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4209624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558AF8-4765-4275-A296-550F8DE0F94D}"/>
              </a:ext>
            </a:extLst>
          </p:cNvPr>
          <p:cNvSpPr txBox="1"/>
          <p:nvPr/>
        </p:nvSpPr>
        <p:spPr>
          <a:xfrm>
            <a:off x="562708" y="984738"/>
            <a:ext cx="10381957" cy="2701060"/>
          </a:xfrm>
          <a:prstGeom prst="rect">
            <a:avLst/>
          </a:prstGeom>
          <a:noFill/>
        </p:spPr>
        <p:txBody>
          <a:bodyPr wrap="square">
            <a:spAutoFit/>
          </a:bodyPr>
          <a:lstStyle/>
          <a:p>
            <a:pPr marL="0" marR="0" algn="just">
              <a:lnSpc>
                <a:spcPct val="107000"/>
              </a:lnSpc>
              <a:spcBef>
                <a:spcPts val="0"/>
              </a:spcBef>
              <a:spcAft>
                <a:spcPts val="0"/>
              </a:spcAft>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this case, the four sequencing reactions can take place in the </a:t>
            </a: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same test tube </a:t>
            </a: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and can be placed in the same well during electrophoresis, given that each </a:t>
            </a:r>
            <a:r>
              <a:rPr lang="en-US" sz="32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ddNTP</a:t>
            </a: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is distinctively marked. The most recently developed sequencing machines carry out </a:t>
            </a: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electrophoresis in gel-containing capillary tubes.</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556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7812BF-160E-40AD-B7E0-AF87435DD1D8}"/>
              </a:ext>
            </a:extLst>
          </p:cNvPr>
          <p:cNvSpPr txBox="1"/>
          <p:nvPr/>
        </p:nvSpPr>
        <p:spPr>
          <a:xfrm>
            <a:off x="1392701" y="464235"/>
            <a:ext cx="9355015" cy="5140831"/>
          </a:xfrm>
          <a:prstGeom prst="rect">
            <a:avLst/>
          </a:prstGeom>
          <a:noFill/>
        </p:spPr>
        <p:txBody>
          <a:bodyPr wrap="square">
            <a:spAutoFit/>
          </a:bodyPr>
          <a:lstStyle/>
          <a:p>
            <a:pPr marL="0" marR="0" algn="just">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The different-sized fragments produced by the sequencing reaction separate within a tube and migrate past a laser beam and detector. As the fragments pass the laser, their fluorescent dyes are activated and the resulting fluorescence is detected by an optical scanner. Each colored dye emits fluorescence of a characteristic wavelength, which is read by the optical scanner. The information is </a:t>
            </a:r>
            <a:r>
              <a:rPr lang="en-US" sz="2800" dirty="0">
                <a:solidFill>
                  <a:schemeClr val="accent4">
                    <a:lumMod val="50000"/>
                  </a:schemeClr>
                </a:solidFill>
                <a:effectLst/>
                <a:latin typeface="Times New Roman" panose="02020603050405020304" pitchFamily="18" charset="0"/>
                <a:ea typeface="Calibri" panose="020F0502020204030204" pitchFamily="34" charset="0"/>
                <a:cs typeface="Arial" panose="020B0604020202020204" pitchFamily="34" charset="0"/>
              </a:rPr>
              <a:t>fed into a computer for interpretation</a:t>
            </a:r>
            <a:r>
              <a:rPr lang="en-US" sz="2800" dirty="0">
                <a:effectLst/>
                <a:latin typeface="Times New Roman" panose="02020603050405020304" pitchFamily="18" charset="0"/>
                <a:ea typeface="Calibri" panose="020F0502020204030204" pitchFamily="34" charset="0"/>
                <a:cs typeface="Arial" panose="020B0604020202020204" pitchFamily="34" charset="0"/>
              </a:rPr>
              <a:t>, and the results are printed out as a set of peaks on a graph (See Figure 19.8). Automated sequencing machines may contain 96 or more capillary tubes, allowing from </a:t>
            </a:r>
            <a:r>
              <a:rPr lang="en-US" sz="28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50,000 to 60,000 bp</a:t>
            </a:r>
            <a:r>
              <a:rPr lang="en-US" sz="2800" dirty="0">
                <a:effectLst/>
                <a:latin typeface="Times New Roman" panose="02020603050405020304" pitchFamily="18" charset="0"/>
                <a:ea typeface="Calibri" panose="020F0502020204030204" pitchFamily="34" charset="0"/>
                <a:cs typeface="Arial" panose="020B0604020202020204" pitchFamily="34" charset="0"/>
              </a:rPr>
              <a:t> of sequence to be read in a few hours.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5881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002820-371E-488B-B985-C0E57C28ED21}"/>
              </a:ext>
            </a:extLst>
          </p:cNvPr>
          <p:cNvPicPr>
            <a:picLocks noChangeAspect="1"/>
          </p:cNvPicPr>
          <p:nvPr/>
        </p:nvPicPr>
        <p:blipFill>
          <a:blip r:embed="rId2"/>
          <a:stretch>
            <a:fillRect/>
          </a:stretch>
        </p:blipFill>
        <p:spPr>
          <a:xfrm>
            <a:off x="998806" y="77462"/>
            <a:ext cx="10072467" cy="6548421"/>
          </a:xfrm>
          <a:prstGeom prst="rect">
            <a:avLst/>
          </a:prstGeom>
        </p:spPr>
      </p:pic>
    </p:spTree>
    <p:extLst>
      <p:ext uri="{BB962C8B-B14F-4D97-AF65-F5344CB8AC3E}">
        <p14:creationId xmlns:p14="http://schemas.microsoft.com/office/powerpoint/2010/main" val="3271401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EBB7B5-0109-5A8E-4329-B2DB3B4AB9B3}"/>
              </a:ext>
            </a:extLst>
          </p:cNvPr>
          <p:cNvSpPr txBox="1"/>
          <p:nvPr/>
        </p:nvSpPr>
        <p:spPr>
          <a:xfrm>
            <a:off x="443753" y="376518"/>
            <a:ext cx="10945906" cy="4431983"/>
          </a:xfrm>
          <a:prstGeom prst="rect">
            <a:avLst/>
          </a:prstGeom>
          <a:noFill/>
        </p:spPr>
        <p:txBody>
          <a:bodyPr wrap="square">
            <a:spAutoFit/>
          </a:bodyPr>
          <a:lstStyle/>
          <a:p>
            <a:pPr algn="l"/>
            <a:r>
              <a:rPr lang="en-US" sz="2400" b="0" i="0" dirty="0">
                <a:solidFill>
                  <a:srgbClr val="333333"/>
                </a:solidFill>
                <a:effectLst/>
                <a:highlight>
                  <a:srgbClr val="FFFF00"/>
                </a:highlight>
                <a:latin typeface="HelveticaNeue-Light"/>
              </a:rPr>
              <a:t>What is Next-Generation Sequencing (NGS)</a:t>
            </a:r>
          </a:p>
          <a:p>
            <a:pPr algn="l"/>
            <a:endParaRPr lang="en-US" dirty="0">
              <a:solidFill>
                <a:srgbClr val="333333"/>
              </a:solidFill>
              <a:latin typeface="HelveticaNeue-Light"/>
            </a:endParaRPr>
          </a:p>
          <a:p>
            <a:pPr algn="just"/>
            <a:r>
              <a:rPr lang="en-US" sz="2400" b="0" i="0" dirty="0">
                <a:solidFill>
                  <a:srgbClr val="333333"/>
                </a:solidFill>
                <a:effectLst/>
                <a:latin typeface="Times New Roman" panose="02020603050405020304" pitchFamily="18" charset="0"/>
                <a:cs typeface="Times New Roman" panose="02020603050405020304" pitchFamily="18" charset="0"/>
              </a:rPr>
              <a:t>Next-generation sequencing (NGS) is a technology for determining the sequence of DNA or RNA to study </a:t>
            </a:r>
            <a:r>
              <a:rPr lang="en-US" sz="2400" b="0" i="0" dirty="0">
                <a:solidFill>
                  <a:srgbClr val="FFC000"/>
                </a:solidFill>
                <a:effectLst/>
                <a:latin typeface="Times New Roman" panose="02020603050405020304" pitchFamily="18" charset="0"/>
                <a:cs typeface="Times New Roman" panose="02020603050405020304" pitchFamily="18" charset="0"/>
              </a:rPr>
              <a:t>genetic variation associated with diseases </a:t>
            </a:r>
            <a:r>
              <a:rPr lang="en-US" sz="2400" b="0" i="0" dirty="0">
                <a:solidFill>
                  <a:srgbClr val="333333"/>
                </a:solidFill>
                <a:effectLst/>
                <a:latin typeface="Times New Roman" panose="02020603050405020304" pitchFamily="18" charset="0"/>
                <a:cs typeface="Times New Roman" panose="02020603050405020304" pitchFamily="18" charset="0"/>
              </a:rPr>
              <a:t>or other biological phenomena.  Introduced for commercial use in 2005. </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This method was initially called “</a:t>
            </a:r>
            <a:r>
              <a:rPr lang="en-US" sz="2400" b="0" i="0" dirty="0">
                <a:solidFill>
                  <a:srgbClr val="FF0000"/>
                </a:solidFill>
                <a:effectLst/>
                <a:latin typeface="Times New Roman" panose="02020603050405020304" pitchFamily="18" charset="0"/>
                <a:cs typeface="Times New Roman" panose="02020603050405020304" pitchFamily="18" charset="0"/>
              </a:rPr>
              <a:t>massively-parallel sequencing</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a:solidFill>
                  <a:srgbClr val="7030A0"/>
                </a:solidFill>
                <a:effectLst/>
                <a:latin typeface="Times New Roman" panose="02020603050405020304" pitchFamily="18" charset="0"/>
                <a:cs typeface="Times New Roman" panose="02020603050405020304" pitchFamily="18" charset="0"/>
              </a:rPr>
              <a:t>because it enabled the sequencing of many DNA strands at the same time, instead of one at a time as with traditional Sanger sequencing by capillary electrophoresis (CE).</a:t>
            </a:r>
          </a:p>
          <a:p>
            <a:pPr algn="just"/>
            <a:endParaRPr lang="en-US" sz="2400" dirty="0">
              <a:solidFill>
                <a:srgbClr val="7030A0"/>
              </a:solidFill>
              <a:latin typeface="Times New Roman" panose="02020603050405020304" pitchFamily="18" charset="0"/>
              <a:cs typeface="Times New Roman" panose="02020603050405020304" pitchFamily="18" charset="0"/>
            </a:endParaRPr>
          </a:p>
          <a:p>
            <a:pPr algn="just"/>
            <a:r>
              <a:rPr lang="en-US" sz="2400" b="0" i="0" dirty="0">
                <a:solidFill>
                  <a:srgbClr val="333333"/>
                </a:solidFill>
                <a:effectLst/>
                <a:latin typeface="Times New Roman" panose="02020603050405020304" pitchFamily="18" charset="0"/>
                <a:cs typeface="Times New Roman" panose="02020603050405020304" pitchFamily="18" charset="0"/>
              </a:rPr>
              <a:t>Sanger sequencing is best for </a:t>
            </a:r>
            <a:r>
              <a:rPr lang="en-US" sz="2400" b="0" i="0" dirty="0">
                <a:solidFill>
                  <a:srgbClr val="FF0000"/>
                </a:solidFill>
                <a:effectLst/>
                <a:latin typeface="Times New Roman" panose="02020603050405020304" pitchFamily="18" charset="0"/>
                <a:cs typeface="Times New Roman" panose="02020603050405020304" pitchFamily="18" charset="0"/>
              </a:rPr>
              <a:t>analyzing small numbers of gene targets and samples and can be accomplished in a single day</a:t>
            </a:r>
            <a:r>
              <a:rPr lang="en-US" sz="2400" b="0" i="0" dirty="0">
                <a:solidFill>
                  <a:srgbClr val="FF0000"/>
                </a:solidFill>
                <a:effectLst/>
                <a:latin typeface="Helvetica Neue"/>
              </a:rPr>
              <a:t>.</a:t>
            </a:r>
            <a:endParaRPr lang="en-US" sz="2400" dirty="0">
              <a:solidFill>
                <a:srgbClr val="FF0000"/>
              </a:solidFill>
              <a:latin typeface="Times New Roman" panose="02020603050405020304" pitchFamily="18" charset="0"/>
              <a:cs typeface="Times New Roman" panose="02020603050405020304" pitchFamily="18" charset="0"/>
            </a:endParaRPr>
          </a:p>
          <a:p>
            <a:pPr algn="just"/>
            <a:endParaRPr lang="en-US" sz="2400" b="0" i="0" dirty="0">
              <a:solidFill>
                <a:srgbClr val="7030A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042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ext Generation Sequencing machines &quot;EMPOWER IAS&quot; | Empower IAS">
            <a:extLst>
              <a:ext uri="{FF2B5EF4-FFF2-40B4-BE49-F238E27FC236}">
                <a16:creationId xmlns:a16="http://schemas.microsoft.com/office/drawing/2014/main" id="{5891FC14-7B5C-EAAA-F8F9-873E20EF35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25" y="1116106"/>
            <a:ext cx="6762750" cy="4935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604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79D0B7-F907-5A99-8DB4-43B3F614A9D0}"/>
              </a:ext>
            </a:extLst>
          </p:cNvPr>
          <p:cNvSpPr txBox="1"/>
          <p:nvPr/>
        </p:nvSpPr>
        <p:spPr>
          <a:xfrm>
            <a:off x="699247" y="712694"/>
            <a:ext cx="9843247" cy="5170646"/>
          </a:xfrm>
          <a:prstGeom prst="rect">
            <a:avLst/>
          </a:prstGeom>
          <a:noFill/>
        </p:spPr>
        <p:txBody>
          <a:bodyPr wrap="square">
            <a:spAutoFit/>
          </a:bodyPr>
          <a:lstStyle/>
          <a:p>
            <a:pPr algn="just"/>
            <a:r>
              <a:rPr lang="en-US" sz="2400" b="0" i="0" dirty="0">
                <a:solidFill>
                  <a:srgbClr val="333333"/>
                </a:solidFill>
                <a:effectLst/>
                <a:latin typeface="Times New Roman" panose="02020603050405020304" pitchFamily="18" charset="0"/>
                <a:cs typeface="Times New Roman" panose="02020603050405020304" pitchFamily="18" charset="0"/>
              </a:rPr>
              <a:t>It is also considered the gold-standard sequencing technology, so NGS results are often verified using Sanger sequencing. </a:t>
            </a:r>
            <a:r>
              <a:rPr lang="en-US" sz="2400" b="0" i="0" dirty="0">
                <a:solidFill>
                  <a:srgbClr val="FF0000"/>
                </a:solidFill>
                <a:effectLst/>
                <a:latin typeface="Times New Roman" panose="02020603050405020304" pitchFamily="18" charset="0"/>
                <a:cs typeface="Times New Roman" panose="02020603050405020304" pitchFamily="18" charset="0"/>
              </a:rPr>
              <a:t>NGS enables the interrogation of hundreds to thousands of genes at one time in multiple samples</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a:solidFill>
                  <a:srgbClr val="7030A0"/>
                </a:solidFill>
                <a:effectLst/>
                <a:latin typeface="Times New Roman" panose="02020603050405020304" pitchFamily="18" charset="0"/>
                <a:cs typeface="Times New Roman" panose="02020603050405020304" pitchFamily="18" charset="0"/>
              </a:rPr>
              <a:t>as well as discovery and analysis of different types of genomic features in a single sequencing run,</a:t>
            </a:r>
            <a:r>
              <a:rPr lang="en-US" sz="2400" b="0" i="0" dirty="0">
                <a:solidFill>
                  <a:srgbClr val="333333"/>
                </a:solidFill>
                <a:effectLst/>
                <a:latin typeface="Times New Roman" panose="02020603050405020304" pitchFamily="18" charset="0"/>
                <a:cs typeface="Times New Roman" panose="02020603050405020304" pitchFamily="18" charset="0"/>
              </a:rPr>
              <a:t> </a:t>
            </a:r>
            <a:r>
              <a:rPr lang="en-US" sz="2400" b="0" i="0" dirty="0">
                <a:solidFill>
                  <a:srgbClr val="7030A0"/>
                </a:solidFill>
                <a:effectLst/>
                <a:latin typeface="Times New Roman" panose="02020603050405020304" pitchFamily="18" charset="0"/>
                <a:cs typeface="Times New Roman" panose="02020603050405020304" pitchFamily="18" charset="0"/>
              </a:rPr>
              <a:t>from single nucleotide variants (SNVs), </a:t>
            </a:r>
            <a:r>
              <a:rPr lang="en-US" sz="2400" b="0" i="0" dirty="0">
                <a:solidFill>
                  <a:srgbClr val="333333"/>
                </a:solidFill>
                <a:effectLst/>
                <a:latin typeface="Times New Roman" panose="02020603050405020304" pitchFamily="18" charset="0"/>
                <a:cs typeface="Times New Roman" panose="02020603050405020304" pitchFamily="18" charset="0"/>
              </a:rPr>
              <a:t>to copy number and structural variants, and even RNA fusions.</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 NGS provides the ideal throughput per run, and studies can be performed quickly and cost-effectively. Additional advantages of NGS include </a:t>
            </a:r>
            <a:r>
              <a:rPr lang="en-US" sz="2400" b="0" i="0" dirty="0">
                <a:solidFill>
                  <a:srgbClr val="0070C0"/>
                </a:solidFill>
                <a:effectLst/>
                <a:latin typeface="Times New Roman" panose="02020603050405020304" pitchFamily="18" charset="0"/>
                <a:cs typeface="Times New Roman" panose="02020603050405020304" pitchFamily="18" charset="0"/>
              </a:rPr>
              <a:t>lower sample input requirements, higher accuracy, and ability to detect variants at lower allele frequencies than with Sanger sequencing</a:t>
            </a:r>
            <a:r>
              <a:rPr lang="en-US" b="0" i="0" dirty="0">
                <a:solidFill>
                  <a:srgbClr val="0070C0"/>
                </a:solidFill>
                <a:effectLst/>
                <a:latin typeface="Helvetica Neue"/>
              </a:rPr>
              <a:t>.</a:t>
            </a:r>
          </a:p>
          <a:p>
            <a:pPr algn="just"/>
            <a:endParaRPr lang="en-US" dirty="0">
              <a:solidFill>
                <a:srgbClr val="0070C0"/>
              </a:solidFill>
              <a:latin typeface="Helvetica Neue"/>
            </a:endParaRPr>
          </a:p>
          <a:p>
            <a:pPr algn="just"/>
            <a:r>
              <a:rPr lang="en-US" sz="2400" dirty="0">
                <a:solidFill>
                  <a:srgbClr val="333333"/>
                </a:solidFill>
                <a:latin typeface="Times New Roman" panose="02020603050405020304" pitchFamily="18" charset="0"/>
                <a:cs typeface="Times New Roman" panose="02020603050405020304" pitchFamily="18" charset="0"/>
              </a:rPr>
              <a:t>the speed, throughput, and accuracy of NGS has revolutionized genetic analysis and enabled new applications in genomic and clinical research, reproductive health, and environmental, agricultural, and forensic science.</a:t>
            </a:r>
          </a:p>
        </p:txBody>
      </p:sp>
    </p:spTree>
    <p:extLst>
      <p:ext uri="{BB962C8B-B14F-4D97-AF65-F5344CB8AC3E}">
        <p14:creationId xmlns:p14="http://schemas.microsoft.com/office/powerpoint/2010/main" val="231255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AA7813-D3BD-49DE-B944-F24A451955E1}"/>
              </a:ext>
            </a:extLst>
          </p:cNvPr>
          <p:cNvSpPr txBox="1"/>
          <p:nvPr/>
        </p:nvSpPr>
        <p:spPr>
          <a:xfrm>
            <a:off x="267286" y="379829"/>
            <a:ext cx="10578905" cy="5607241"/>
          </a:xfrm>
          <a:prstGeom prst="rect">
            <a:avLst/>
          </a:prstGeom>
          <a:noFill/>
        </p:spPr>
        <p:txBody>
          <a:bodyPr wrap="square">
            <a:spAutoFit/>
          </a:bodyPr>
          <a:lstStyle/>
          <a:p>
            <a:pPr marL="0" marR="0" algn="just">
              <a:lnSpc>
                <a:spcPct val="107000"/>
              </a:lnSpc>
              <a:spcBef>
                <a:spcPts val="0"/>
              </a:spcBef>
              <a:spcAft>
                <a:spcPts val="0"/>
              </a:spcAft>
            </a:pPr>
            <a:r>
              <a:rPr lang="en-US" sz="2400" dirty="0">
                <a:solidFill>
                  <a:srgbClr val="E1A506"/>
                </a:solidFill>
                <a:effectLst/>
                <a:latin typeface="Times New Roman" panose="02020603050405020304" pitchFamily="18" charset="0"/>
                <a:ea typeface="Calibri" panose="020F0502020204030204" pitchFamily="34" charset="0"/>
                <a:cs typeface="Arial" panose="020B0604020202020204" pitchFamily="34" charset="0"/>
              </a:rPr>
              <a:t>DNA-Sequencing Methods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first methods for quickly sequencing DNA were developed between 1975 and 1977. </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Frederick Sanger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and his colleagues created the dideoxy sequencing method based on the elongation of DNA; </a:t>
            </a:r>
            <a:r>
              <a:rPr lang="en-US" sz="24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Allan Maxam and Walter Gilbert </a:t>
            </a:r>
            <a:r>
              <a:rPr lang="en-US" sz="2400" dirty="0">
                <a:effectLst/>
                <a:latin typeface="Times New Roman" panose="02020603050405020304" pitchFamily="18" charset="0"/>
                <a:ea typeface="Calibri" panose="020F0502020204030204" pitchFamily="34" charset="0"/>
                <a:cs typeface="Arial" panose="020B0604020202020204" pitchFamily="34" charset="0"/>
              </a:rPr>
              <a:t>developed a second method based on the </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chemical degradation of DNA</a:t>
            </a:r>
            <a:r>
              <a:rPr lang="en-US" sz="2400" dirty="0">
                <a:effectLst/>
                <a:latin typeface="Times New Roman" panose="02020603050405020304" pitchFamily="18" charset="0"/>
                <a:ea typeface="Calibri" panose="020F0502020204030204" pitchFamily="34" charset="0"/>
                <a:cs typeface="Arial" panose="020B0604020202020204" pitchFamily="34" charset="0"/>
              </a:rPr>
              <a:t>. The Sanger method quickly became the standard procedure for sequencing any purified fragment of DNA.</a:t>
            </a:r>
          </a:p>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Sanger, or dideoxy, method of DNA sequencing is based on the process of replication. The fragment to be sequenced is used as a template to make a series of new DNA molecules. In the process, replication is sometimes (</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but not always</a:t>
            </a:r>
            <a:r>
              <a:rPr lang="en-US" sz="2400" dirty="0">
                <a:effectLst/>
                <a:latin typeface="Times New Roman" panose="02020603050405020304" pitchFamily="18" charset="0"/>
                <a:ea typeface="Calibri" panose="020F0502020204030204" pitchFamily="34" charset="0"/>
                <a:cs typeface="Arial" panose="020B0604020202020204" pitchFamily="34" charset="0"/>
              </a:rPr>
              <a:t>) terminated when a specific base is encountered, producing DNA strands of different length, each of which ends in the same base.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5845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02CBA6-65E0-30E6-067C-EE00185CF288}"/>
              </a:ext>
            </a:extLst>
          </p:cNvPr>
          <p:cNvSpPr txBox="1"/>
          <p:nvPr/>
        </p:nvSpPr>
        <p:spPr>
          <a:xfrm>
            <a:off x="887506" y="524435"/>
            <a:ext cx="10771094" cy="6093976"/>
          </a:xfrm>
          <a:prstGeom prst="rect">
            <a:avLst/>
          </a:prstGeom>
          <a:noFill/>
        </p:spPr>
        <p:txBody>
          <a:bodyPr wrap="square">
            <a:spAutoFit/>
          </a:bodyPr>
          <a:lstStyle/>
          <a:p>
            <a:pPr algn="l"/>
            <a:r>
              <a:rPr lang="en-US" sz="2400" b="0" i="0" dirty="0">
                <a:solidFill>
                  <a:srgbClr val="FF0000"/>
                </a:solidFill>
                <a:effectLst/>
                <a:latin typeface="Times New Roman" panose="02020603050405020304" pitchFamily="18" charset="0"/>
                <a:cs typeface="Times New Roman" panose="02020603050405020304" pitchFamily="18" charset="0"/>
              </a:rPr>
              <a:t>Next-Generation Sequencing workflow</a:t>
            </a:r>
          </a:p>
          <a:p>
            <a:pPr algn="l"/>
            <a:endParaRPr lang="en-US" sz="2400" dirty="0">
              <a:solidFill>
                <a:srgbClr val="FF0000"/>
              </a:solidFill>
              <a:latin typeface="Times New Roman" panose="02020603050405020304" pitchFamily="18" charset="0"/>
              <a:cs typeface="Times New Roman" panose="02020603050405020304" pitchFamily="18" charset="0"/>
            </a:endParaRPr>
          </a:p>
          <a:p>
            <a:pPr algn="l"/>
            <a:r>
              <a:rPr lang="en-US" b="1" i="0" dirty="0">
                <a:solidFill>
                  <a:srgbClr val="333333"/>
                </a:solidFill>
                <a:effectLst/>
                <a:latin typeface="Helvetica Neue"/>
              </a:rPr>
              <a:t>1. </a:t>
            </a:r>
            <a:r>
              <a:rPr lang="en-US" sz="2400" b="1" i="0" dirty="0">
                <a:solidFill>
                  <a:srgbClr val="333333"/>
                </a:solidFill>
                <a:effectLst/>
                <a:latin typeface="Helvetica Neue"/>
              </a:rPr>
              <a:t>Construct library</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A sequencing “library” must be created from the sample. The DNA (or cDNA) sample is processed into relatively short double-stranded fragments (100–800 bp). Depending on the specific application, DNA fragmentation can be performed in a variety of ways, including </a:t>
            </a:r>
            <a:r>
              <a:rPr lang="en-US" sz="2400" b="0" i="0" dirty="0">
                <a:solidFill>
                  <a:srgbClr val="7030A0"/>
                </a:solidFill>
                <a:effectLst/>
                <a:latin typeface="Times New Roman" panose="02020603050405020304" pitchFamily="18" charset="0"/>
                <a:cs typeface="Times New Roman" panose="02020603050405020304" pitchFamily="18" charset="0"/>
              </a:rPr>
              <a:t>physical shearing, and enzyme digestion</a:t>
            </a:r>
            <a:r>
              <a:rPr lang="en-US" sz="2400" b="0" i="0" dirty="0">
                <a:solidFill>
                  <a:srgbClr val="333333"/>
                </a:solidFill>
                <a:effectLst/>
                <a:latin typeface="Times New Roman" panose="02020603050405020304" pitchFamily="18" charset="0"/>
                <a:cs typeface="Times New Roman" panose="02020603050405020304" pitchFamily="18" charset="0"/>
              </a:rPr>
              <a:t>.</a:t>
            </a:r>
          </a:p>
          <a:p>
            <a:pPr algn="just"/>
            <a:r>
              <a:rPr lang="en-US" sz="2400" b="1" i="0" dirty="0">
                <a:solidFill>
                  <a:srgbClr val="333333"/>
                </a:solidFill>
                <a:effectLst/>
                <a:latin typeface="Times New Roman" panose="02020603050405020304" pitchFamily="18" charset="0"/>
                <a:cs typeface="Times New Roman" panose="02020603050405020304" pitchFamily="18" charset="0"/>
              </a:rPr>
              <a:t>Clonal amplification</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Prior to sequencing, the DNA library must be attached to a solid surface and clonally amplified to increase the signal that can be detected from each target during sequencing. During this process, each unique DNA molecule in the library is bound to the surface of a bead or a flow-cell and PCR amplified to create a set of identical clones. </a:t>
            </a:r>
          </a:p>
          <a:p>
            <a:pPr algn="just"/>
            <a:endParaRPr lang="en-US" sz="2400" b="0" i="0" dirty="0">
              <a:solidFill>
                <a:srgbClr val="333333"/>
              </a:solidFill>
              <a:effectLst/>
              <a:latin typeface="Times New Roman" panose="02020603050405020304" pitchFamily="18" charset="0"/>
              <a:cs typeface="Times New Roman" panose="02020603050405020304" pitchFamily="18" charset="0"/>
            </a:endParaRPr>
          </a:p>
          <a:p>
            <a:pPr algn="just"/>
            <a:endParaRPr lang="en-US" dirty="0">
              <a:solidFill>
                <a:srgbClr val="333333"/>
              </a:solidFill>
              <a:latin typeface="Helvetica Neue"/>
            </a:endParaRPr>
          </a:p>
          <a:p>
            <a:pPr algn="l"/>
            <a:endParaRPr lang="en-US" b="0" i="0" dirty="0">
              <a:solidFill>
                <a:srgbClr val="333333"/>
              </a:solidFill>
              <a:effectLst/>
              <a:latin typeface="Helvetica Neue"/>
            </a:endParaRPr>
          </a:p>
          <a:p>
            <a:pPr algn="l"/>
            <a:endParaRPr lang="en-US" b="0" i="0" dirty="0">
              <a:solidFill>
                <a:srgbClr val="333333"/>
              </a:solidFill>
              <a:effectLst/>
              <a:latin typeface="HelveticaNeue-Light"/>
            </a:endParaRPr>
          </a:p>
        </p:txBody>
      </p:sp>
    </p:spTree>
    <p:extLst>
      <p:ext uri="{BB962C8B-B14F-4D97-AF65-F5344CB8AC3E}">
        <p14:creationId xmlns:p14="http://schemas.microsoft.com/office/powerpoint/2010/main" val="166351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8A1BB92-C41C-EC9C-B36D-64810F3CB9E0}"/>
              </a:ext>
            </a:extLst>
          </p:cNvPr>
          <p:cNvPicPr>
            <a:picLocks noChangeAspect="1"/>
          </p:cNvPicPr>
          <p:nvPr/>
        </p:nvPicPr>
        <p:blipFill>
          <a:blip r:embed="rId2"/>
          <a:stretch>
            <a:fillRect/>
          </a:stretch>
        </p:blipFill>
        <p:spPr>
          <a:xfrm>
            <a:off x="12550" y="1331259"/>
            <a:ext cx="11538473" cy="4598894"/>
          </a:xfrm>
          <a:prstGeom prst="rect">
            <a:avLst/>
          </a:prstGeom>
        </p:spPr>
      </p:pic>
    </p:spTree>
    <p:extLst>
      <p:ext uri="{BB962C8B-B14F-4D97-AF65-F5344CB8AC3E}">
        <p14:creationId xmlns:p14="http://schemas.microsoft.com/office/powerpoint/2010/main" val="2670121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0D29D1-5E5D-7E11-7A2C-9A22ADE80236}"/>
              </a:ext>
            </a:extLst>
          </p:cNvPr>
          <p:cNvSpPr txBox="1"/>
          <p:nvPr/>
        </p:nvSpPr>
        <p:spPr>
          <a:xfrm>
            <a:off x="847164" y="591671"/>
            <a:ext cx="10381129" cy="4801314"/>
          </a:xfrm>
          <a:prstGeom prst="rect">
            <a:avLst/>
          </a:prstGeom>
          <a:noFill/>
        </p:spPr>
        <p:txBody>
          <a:bodyPr wrap="square">
            <a:spAutoFit/>
          </a:bodyPr>
          <a:lstStyle/>
          <a:p>
            <a:pPr algn="just"/>
            <a:r>
              <a:rPr lang="en-US" sz="2400" b="1" i="0" dirty="0">
                <a:solidFill>
                  <a:srgbClr val="333333"/>
                </a:solidFill>
                <a:effectLst/>
                <a:latin typeface="Times New Roman" panose="02020603050405020304" pitchFamily="18" charset="0"/>
                <a:cs typeface="Times New Roman" panose="02020603050405020304" pitchFamily="18" charset="0"/>
              </a:rPr>
              <a:t>Sequence library</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All of the DNA in the library is sequenced at the same time using a sequencing instrument. </a:t>
            </a:r>
          </a:p>
          <a:p>
            <a:pPr algn="just"/>
            <a:endParaRPr lang="en-US" sz="2400" dirty="0">
              <a:solidFill>
                <a:srgbClr val="333333"/>
              </a:solidFill>
              <a:latin typeface="Times New Roman" panose="02020603050405020304" pitchFamily="18" charset="0"/>
              <a:cs typeface="Times New Roman" panose="02020603050405020304" pitchFamily="18" charset="0"/>
            </a:endParaRPr>
          </a:p>
          <a:p>
            <a:pPr algn="just"/>
            <a:r>
              <a:rPr lang="en-US" sz="2400" b="1" i="0" dirty="0">
                <a:solidFill>
                  <a:srgbClr val="333333"/>
                </a:solidFill>
                <a:effectLst/>
                <a:latin typeface="Times New Roman" panose="02020603050405020304" pitchFamily="18" charset="0"/>
                <a:cs typeface="Times New Roman" panose="02020603050405020304" pitchFamily="18" charset="0"/>
              </a:rPr>
              <a:t>Analyze data</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Each NGS experiment generates large quantities of complex data consisting of short DNA reads. Analysis can be divided into three steps: primary, secondary, and tertiary analysis. </a:t>
            </a:r>
            <a:r>
              <a:rPr lang="en-US" sz="2400" b="0" i="0" dirty="0">
                <a:solidFill>
                  <a:srgbClr val="FF0000"/>
                </a:solidFill>
                <a:effectLst/>
                <a:latin typeface="Times New Roman" panose="02020603050405020304" pitchFamily="18" charset="0"/>
                <a:cs typeface="Times New Roman" panose="02020603050405020304" pitchFamily="18" charset="0"/>
              </a:rPr>
              <a:t>Primary analysis </a:t>
            </a:r>
            <a:r>
              <a:rPr lang="en-US" sz="2400" b="0" i="0" dirty="0">
                <a:solidFill>
                  <a:srgbClr val="333333"/>
                </a:solidFill>
                <a:effectLst/>
                <a:latin typeface="Times New Roman" panose="02020603050405020304" pitchFamily="18" charset="0"/>
                <a:cs typeface="Times New Roman" panose="02020603050405020304" pitchFamily="18" charset="0"/>
              </a:rPr>
              <a:t>is the processing of raw signals from instrument detectors into digitized data . </a:t>
            </a:r>
            <a:r>
              <a:rPr lang="en-US" sz="2400" b="0" i="0" dirty="0">
                <a:solidFill>
                  <a:srgbClr val="FF0000"/>
                </a:solidFill>
                <a:effectLst/>
                <a:latin typeface="Times New Roman" panose="02020603050405020304" pitchFamily="18" charset="0"/>
                <a:cs typeface="Times New Roman" panose="02020603050405020304" pitchFamily="18" charset="0"/>
              </a:rPr>
              <a:t>Secondary analysis </a:t>
            </a:r>
            <a:r>
              <a:rPr lang="en-US" sz="2400" b="0" i="0" dirty="0">
                <a:solidFill>
                  <a:srgbClr val="333333"/>
                </a:solidFill>
                <a:effectLst/>
                <a:latin typeface="Times New Roman" panose="02020603050405020304" pitchFamily="18" charset="0"/>
                <a:cs typeface="Times New Roman" panose="02020603050405020304" pitchFamily="18" charset="0"/>
              </a:rPr>
              <a:t>involves read filtering and trimming based on quality, followed by alignment of reads to a reference genome . </a:t>
            </a:r>
            <a:r>
              <a:rPr lang="en-US" sz="2400" b="0" i="0" dirty="0">
                <a:solidFill>
                  <a:srgbClr val="FF0000"/>
                </a:solidFill>
                <a:effectLst/>
                <a:latin typeface="Times New Roman" panose="02020603050405020304" pitchFamily="18" charset="0"/>
                <a:cs typeface="Times New Roman" panose="02020603050405020304" pitchFamily="18" charset="0"/>
              </a:rPr>
              <a:t>Tertiary analysis </a:t>
            </a:r>
            <a:r>
              <a:rPr lang="en-US" sz="2400" b="0" i="0" dirty="0">
                <a:solidFill>
                  <a:srgbClr val="333333"/>
                </a:solidFill>
                <a:effectLst/>
                <a:latin typeface="Times New Roman" panose="02020603050405020304" pitchFamily="18" charset="0"/>
                <a:cs typeface="Times New Roman" panose="02020603050405020304" pitchFamily="18" charset="0"/>
              </a:rPr>
              <a:t>is the most challenging step, as it involves interpreting results and extracting meaningful information from the data.</a:t>
            </a:r>
          </a:p>
          <a:p>
            <a:pPr algn="l"/>
            <a:endParaRPr lang="en-US" b="0" i="0" dirty="0">
              <a:solidFill>
                <a:srgbClr val="333333"/>
              </a:solidFill>
              <a:effectLst/>
              <a:latin typeface="Helvetica Neue"/>
            </a:endParaRPr>
          </a:p>
        </p:txBody>
      </p:sp>
    </p:spTree>
    <p:extLst>
      <p:ext uri="{BB962C8B-B14F-4D97-AF65-F5344CB8AC3E}">
        <p14:creationId xmlns:p14="http://schemas.microsoft.com/office/powerpoint/2010/main" val="143267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2B2F1E-A844-4BF4-BDF9-662E94FE009D}"/>
              </a:ext>
            </a:extLst>
          </p:cNvPr>
          <p:cNvSpPr txBox="1"/>
          <p:nvPr/>
        </p:nvSpPr>
        <p:spPr>
          <a:xfrm>
            <a:off x="576775" y="633046"/>
            <a:ext cx="10888394" cy="5262979"/>
          </a:xfrm>
          <a:prstGeom prst="rect">
            <a:avLst/>
          </a:prstGeom>
          <a:noFill/>
        </p:spPr>
        <p:txBody>
          <a:bodyPr wrap="square">
            <a:spAutoFit/>
          </a:bodyPr>
          <a:lstStyle/>
          <a:p>
            <a:pPr algn="just"/>
            <a:r>
              <a:rPr lang="en-US" sz="2400" dirty="0">
                <a:solidFill>
                  <a:srgbClr val="000000"/>
                </a:solidFill>
                <a:effectLst/>
                <a:latin typeface="Times New Roman" panose="02020603050405020304" pitchFamily="18" charset="0"/>
                <a:ea typeface="Calibri" panose="020F0502020204030204" pitchFamily="34" charset="0"/>
              </a:rPr>
              <a:t>The method relies on the use of a special substrate for DNA synthesis. Normally, DNA is synthesized from deoxyribonucleoside triphosphates (dNTPs), which have an OH group on the 3`carbon atom </a:t>
            </a:r>
            <a:r>
              <a:rPr lang="en-US" sz="2400" b="1" dirty="0">
                <a:solidFill>
                  <a:srgbClr val="318ACA"/>
                </a:solidFill>
                <a:effectLst/>
                <a:latin typeface="Times New Roman" panose="02020603050405020304" pitchFamily="18" charset="0"/>
                <a:ea typeface="Calibri" panose="020F0502020204030204" pitchFamily="34" charset="0"/>
              </a:rPr>
              <a:t>( FIGURE 19.5a)</a:t>
            </a:r>
            <a:r>
              <a:rPr lang="en-US" sz="2400" dirty="0">
                <a:solidFill>
                  <a:srgbClr val="000000"/>
                </a:solidFill>
                <a:effectLst/>
                <a:latin typeface="Times New Roman" panose="02020603050405020304" pitchFamily="18" charset="0"/>
                <a:ea typeface="Calibri" panose="020F0502020204030204" pitchFamily="34" charset="0"/>
              </a:rPr>
              <a:t>. In DNA synthesis, two phosphate groups on the 5`carbon atom of a dNTP are removed, and a phosphodiester bond is formed between the remaining 5`phosphate group of the dNTP and the 3`OH group of the last nucleotide on the growing DNA chain.</a:t>
            </a:r>
          </a:p>
          <a:p>
            <a:pPr algn="just"/>
            <a:endParaRPr lang="en-US" sz="2400" dirty="0">
              <a:solidFill>
                <a:srgbClr val="000000"/>
              </a:solidFill>
              <a:effectLst/>
              <a:latin typeface="Times New Roman" panose="02020603050405020304" pitchFamily="18" charset="0"/>
              <a:ea typeface="Calibri" panose="020F0502020204030204" pitchFamily="34" charset="0"/>
            </a:endParaRPr>
          </a:p>
          <a:p>
            <a:pPr algn="just"/>
            <a:r>
              <a:rPr lang="en-US" sz="2400" dirty="0">
                <a:solidFill>
                  <a:srgbClr val="000000"/>
                </a:solidFill>
                <a:effectLst/>
                <a:latin typeface="Times New Roman" panose="02020603050405020304" pitchFamily="18" charset="0"/>
                <a:ea typeface="Calibri" panose="020F0502020204030204" pitchFamily="34" charset="0"/>
              </a:rPr>
              <a:t> In the Sanger method, a special nucleotide, called a </a:t>
            </a:r>
            <a:r>
              <a:rPr lang="en-US" sz="2400" b="1" dirty="0" err="1">
                <a:solidFill>
                  <a:srgbClr val="000000"/>
                </a:solidFill>
                <a:effectLst/>
                <a:latin typeface="Times New Roman" panose="02020603050405020304" pitchFamily="18" charset="0"/>
                <a:ea typeface="Calibri" panose="020F0502020204030204" pitchFamily="34" charset="0"/>
              </a:rPr>
              <a:t>dideoxyribonucleoside</a:t>
            </a:r>
            <a:r>
              <a:rPr lang="en-US" sz="2400" b="1" dirty="0">
                <a:solidFill>
                  <a:srgbClr val="000000"/>
                </a:solidFill>
                <a:effectLst/>
                <a:latin typeface="Times New Roman" panose="02020603050405020304" pitchFamily="18" charset="0"/>
                <a:ea typeface="Calibri" panose="020F0502020204030204" pitchFamily="34" charset="0"/>
              </a:rPr>
              <a:t> triphosphate </a:t>
            </a:r>
            <a:r>
              <a:rPr lang="en-US" sz="2400" dirty="0">
                <a:solidFill>
                  <a:srgbClr val="000000"/>
                </a:solidFill>
                <a:effectLst/>
                <a:latin typeface="Times New Roman" panose="02020603050405020304" pitchFamily="18" charset="0"/>
                <a:ea typeface="Calibri" panose="020F0502020204030204" pitchFamily="34" charset="0"/>
              </a:rPr>
              <a:t>(</a:t>
            </a:r>
            <a:r>
              <a:rPr lang="en-US" sz="2400" dirty="0" err="1">
                <a:solidFill>
                  <a:srgbClr val="000000"/>
                </a:solidFill>
                <a:effectLst/>
                <a:latin typeface="Times New Roman" panose="02020603050405020304" pitchFamily="18" charset="0"/>
                <a:ea typeface="Calibri" panose="020F0502020204030204" pitchFamily="34" charset="0"/>
              </a:rPr>
              <a:t>ddNTP</a:t>
            </a:r>
            <a:r>
              <a:rPr lang="en-US" sz="2400" dirty="0">
                <a:solidFill>
                  <a:srgbClr val="000000"/>
                </a:solidFill>
                <a:effectLst/>
                <a:latin typeface="Times New Roman" panose="02020603050405020304" pitchFamily="18" charset="0"/>
                <a:ea typeface="Calibri" panose="020F0502020204030204" pitchFamily="34" charset="0"/>
              </a:rPr>
              <a:t>; </a:t>
            </a:r>
            <a:r>
              <a:rPr lang="en-US" sz="2400" b="1" dirty="0">
                <a:solidFill>
                  <a:srgbClr val="318ACA"/>
                </a:solidFill>
                <a:effectLst/>
                <a:latin typeface="Times New Roman" panose="02020603050405020304" pitchFamily="18" charset="0"/>
                <a:ea typeface="Calibri" panose="020F0502020204030204" pitchFamily="34" charset="0"/>
              </a:rPr>
              <a:t>FIGURE 19.5b</a:t>
            </a:r>
            <a:r>
              <a:rPr lang="en-US" sz="2400" dirty="0">
                <a:solidFill>
                  <a:srgbClr val="000000"/>
                </a:solidFill>
                <a:effectLst/>
                <a:latin typeface="Times New Roman" panose="02020603050405020304" pitchFamily="18" charset="0"/>
                <a:ea typeface="Calibri" panose="020F0502020204030204" pitchFamily="34" charset="0"/>
              </a:rPr>
              <a:t>), is used as substrate. The </a:t>
            </a:r>
            <a:r>
              <a:rPr lang="en-US" sz="2400" dirty="0" err="1">
                <a:solidFill>
                  <a:srgbClr val="FF0000"/>
                </a:solidFill>
                <a:effectLst/>
                <a:latin typeface="Times New Roman" panose="02020603050405020304" pitchFamily="18" charset="0"/>
                <a:ea typeface="Calibri" panose="020F0502020204030204" pitchFamily="34" charset="0"/>
              </a:rPr>
              <a:t>ddNTPs</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a:solidFill>
                  <a:srgbClr val="000000"/>
                </a:solidFill>
                <a:effectLst/>
                <a:latin typeface="Times New Roman" panose="02020603050405020304" pitchFamily="18" charset="0"/>
                <a:ea typeface="Calibri" panose="020F0502020204030204" pitchFamily="34" charset="0"/>
              </a:rPr>
              <a:t>are identical with </a:t>
            </a:r>
            <a:r>
              <a:rPr lang="en-US" sz="2400" dirty="0" err="1">
                <a:solidFill>
                  <a:srgbClr val="000000"/>
                </a:solidFill>
                <a:effectLst/>
                <a:latin typeface="Times New Roman" panose="02020603050405020304" pitchFamily="18" charset="0"/>
                <a:ea typeface="Calibri" panose="020F0502020204030204" pitchFamily="34" charset="0"/>
              </a:rPr>
              <a:t>dNTPs,except</a:t>
            </a:r>
            <a:r>
              <a:rPr lang="en-US" sz="2400" dirty="0">
                <a:solidFill>
                  <a:srgbClr val="000000"/>
                </a:solidFill>
                <a:effectLst/>
                <a:latin typeface="Times New Roman" panose="02020603050405020304" pitchFamily="18" charset="0"/>
                <a:ea typeface="Calibri" panose="020F0502020204030204" pitchFamily="34" charset="0"/>
              </a:rPr>
              <a:t> that they lack a </a:t>
            </a:r>
            <a:r>
              <a:rPr lang="en-US" sz="2400" dirty="0">
                <a:solidFill>
                  <a:srgbClr val="FF0000"/>
                </a:solidFill>
                <a:effectLst/>
                <a:latin typeface="Times New Roman" panose="02020603050405020304" pitchFamily="18" charset="0"/>
                <a:ea typeface="Calibri" panose="020F0502020204030204" pitchFamily="34" charset="0"/>
              </a:rPr>
              <a:t>3` OH group</a:t>
            </a:r>
            <a:r>
              <a:rPr lang="en-US" sz="2400" dirty="0">
                <a:solidFill>
                  <a:srgbClr val="000000"/>
                </a:solidFill>
                <a:effectLst/>
                <a:latin typeface="Times New Roman" panose="02020603050405020304" pitchFamily="18" charset="0"/>
                <a:ea typeface="Calibri" panose="020F0502020204030204" pitchFamily="34" charset="0"/>
              </a:rPr>
              <a:t>. Like dNTPs, </a:t>
            </a:r>
            <a:r>
              <a:rPr lang="en-US" sz="2400" dirty="0" err="1">
                <a:solidFill>
                  <a:srgbClr val="000000"/>
                </a:solidFill>
                <a:effectLst/>
                <a:latin typeface="Times New Roman" panose="02020603050405020304" pitchFamily="18" charset="0"/>
                <a:ea typeface="Calibri" panose="020F0502020204030204" pitchFamily="34" charset="0"/>
              </a:rPr>
              <a:t>ddNTPs</a:t>
            </a:r>
            <a:r>
              <a:rPr lang="en-US" sz="2400" dirty="0">
                <a:solidFill>
                  <a:srgbClr val="000000"/>
                </a:solidFill>
                <a:effectLst/>
                <a:latin typeface="Times New Roman" panose="02020603050405020304" pitchFamily="18" charset="0"/>
                <a:ea typeface="Calibri" panose="020F0502020204030204" pitchFamily="34" charset="0"/>
              </a:rPr>
              <a:t> possess three phosphate groups on their 5` ends, and so they are incorporated into a growing DNA chain. When a </a:t>
            </a:r>
            <a:r>
              <a:rPr lang="en-US" sz="2400" dirty="0" err="1">
                <a:solidFill>
                  <a:srgbClr val="000000"/>
                </a:solidFill>
                <a:effectLst/>
                <a:latin typeface="Times New Roman" panose="02020603050405020304" pitchFamily="18" charset="0"/>
                <a:ea typeface="Calibri" panose="020F0502020204030204" pitchFamily="34" charset="0"/>
              </a:rPr>
              <a:t>ddNTP</a:t>
            </a:r>
            <a:r>
              <a:rPr lang="en-US" sz="2400" dirty="0">
                <a:solidFill>
                  <a:srgbClr val="000000"/>
                </a:solidFill>
                <a:effectLst/>
                <a:latin typeface="Times New Roman" panose="02020603050405020304" pitchFamily="18" charset="0"/>
                <a:ea typeface="Calibri" panose="020F0502020204030204" pitchFamily="34" charset="0"/>
              </a:rPr>
              <a:t> has been incorporated into a DNA chain, however, no more nucleotides can be added, because there is </a:t>
            </a:r>
            <a:r>
              <a:rPr lang="en-US" sz="2400" dirty="0">
                <a:effectLst/>
                <a:latin typeface="Times New Roman" panose="02020603050405020304" pitchFamily="18" charset="0"/>
                <a:ea typeface="Calibri" panose="020F0502020204030204" pitchFamily="34" charset="0"/>
              </a:rPr>
              <a:t>no </a:t>
            </a:r>
            <a:r>
              <a:rPr lang="en-US" sz="2400" dirty="0">
                <a:solidFill>
                  <a:srgbClr val="000000"/>
                </a:solidFill>
                <a:effectLst/>
                <a:latin typeface="Times New Roman" panose="02020603050405020304" pitchFamily="18" charset="0"/>
                <a:ea typeface="Calibri" panose="020F0502020204030204" pitchFamily="34" charset="0"/>
              </a:rPr>
              <a:t>3` </a:t>
            </a:r>
            <a:r>
              <a:rPr lang="en-US" sz="2400" dirty="0">
                <a:effectLst/>
                <a:latin typeface="Times New Roman" panose="02020603050405020304" pitchFamily="18" charset="0"/>
                <a:ea typeface="Calibri" panose="020F0502020204030204" pitchFamily="34" charset="0"/>
              </a:rPr>
              <a:t>OH group to form a phosphodiester bond with an incoming nucleotide. Thus, </a:t>
            </a:r>
            <a:r>
              <a:rPr lang="en-US" sz="2400" dirty="0" err="1">
                <a:effectLst/>
                <a:latin typeface="Times New Roman" panose="02020603050405020304" pitchFamily="18" charset="0"/>
                <a:ea typeface="Calibri" panose="020F0502020204030204" pitchFamily="34" charset="0"/>
              </a:rPr>
              <a:t>ddNTPs</a:t>
            </a:r>
            <a:r>
              <a:rPr lang="en-US" sz="2400" dirty="0">
                <a:effectLst/>
                <a:latin typeface="Times New Roman" panose="02020603050405020304" pitchFamily="18" charset="0"/>
                <a:ea typeface="Calibri" panose="020F0502020204030204" pitchFamily="34" charset="0"/>
              </a:rPr>
              <a:t> terminate DNA synthesis.</a:t>
            </a:r>
            <a:endParaRPr lang="en-US" sz="2400" dirty="0"/>
          </a:p>
        </p:txBody>
      </p:sp>
    </p:spTree>
    <p:extLst>
      <p:ext uri="{BB962C8B-B14F-4D97-AF65-F5344CB8AC3E}">
        <p14:creationId xmlns:p14="http://schemas.microsoft.com/office/powerpoint/2010/main" val="247243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0DD0E3-094E-4F0D-AC13-B9AD7D3D4071}"/>
              </a:ext>
            </a:extLst>
          </p:cNvPr>
          <p:cNvPicPr>
            <a:picLocks noChangeAspect="1"/>
          </p:cNvPicPr>
          <p:nvPr/>
        </p:nvPicPr>
        <p:blipFill>
          <a:blip r:embed="rId2"/>
          <a:stretch>
            <a:fillRect/>
          </a:stretch>
        </p:blipFill>
        <p:spPr>
          <a:xfrm>
            <a:off x="1603717" y="904522"/>
            <a:ext cx="8679766" cy="5048955"/>
          </a:xfrm>
          <a:prstGeom prst="rect">
            <a:avLst/>
          </a:prstGeom>
        </p:spPr>
      </p:pic>
    </p:spTree>
    <p:extLst>
      <p:ext uri="{BB962C8B-B14F-4D97-AF65-F5344CB8AC3E}">
        <p14:creationId xmlns:p14="http://schemas.microsoft.com/office/powerpoint/2010/main" val="143799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BF30EA-43A6-4F71-9218-1523CB49DC89}"/>
              </a:ext>
            </a:extLst>
          </p:cNvPr>
          <p:cNvSpPr txBox="1"/>
          <p:nvPr/>
        </p:nvSpPr>
        <p:spPr>
          <a:xfrm>
            <a:off x="478301" y="182880"/>
            <a:ext cx="11000936" cy="5845062"/>
          </a:xfrm>
          <a:prstGeom prst="rect">
            <a:avLst/>
          </a:prstGeom>
          <a:noFill/>
        </p:spPr>
        <p:txBody>
          <a:bodyPr wrap="square">
            <a:spAutoFit/>
          </a:bodyPr>
          <a:lstStyle/>
          <a:p>
            <a:pPr marL="0" marR="0">
              <a:lnSpc>
                <a:spcPct val="107000"/>
              </a:lnSpc>
              <a:spcBef>
                <a:spcPts val="0"/>
              </a:spcBef>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 single DNA molecule cannot be sequenced; so any DNA fragment to be sequenced must first be amplified by </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PCR or by cloning in bacteria</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Copies of the </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target DNA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are isolated and split into </a:t>
            </a:r>
            <a:r>
              <a:rPr lang="en-US" sz="2400"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four parts </a:t>
            </a:r>
            <a:r>
              <a:rPr lang="en-US" sz="2400" b="1" dirty="0">
                <a:solidFill>
                  <a:srgbClr val="318ACA"/>
                </a:solidFill>
                <a:effectLst/>
                <a:latin typeface="Times New Roman" panose="02020603050405020304" pitchFamily="18" charset="0"/>
                <a:ea typeface="Calibri" panose="020F0502020204030204" pitchFamily="34" charset="0"/>
                <a:cs typeface="Arial" panose="020B0604020202020204" pitchFamily="34" charset="0"/>
              </a:rPr>
              <a:t>( FIGURE 19.6)</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Each part is placed in a different tube, to which are added: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1. </a:t>
            </a:r>
            <a:r>
              <a:rPr lang="en-US" sz="24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Copies of a primer that is complementary to one end of the target DNA strand</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2. </a:t>
            </a:r>
            <a:r>
              <a:rPr lang="en-US" sz="24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rPr>
              <a:t>All four deoxyribonucleoside triphosphates (</a:t>
            </a:r>
            <a:r>
              <a:rPr lang="en-US" sz="2400" dirty="0" err="1">
                <a:solidFill>
                  <a:srgbClr val="00B050"/>
                </a:solidFill>
                <a:effectLst/>
                <a:latin typeface="Times New Roman" panose="02020603050405020304" pitchFamily="18" charset="0"/>
                <a:ea typeface="Calibri" panose="020F0502020204030204" pitchFamily="34" charset="0"/>
                <a:cs typeface="Arial" panose="020B0604020202020204" pitchFamily="34" charset="0"/>
              </a:rPr>
              <a:t>dCTP</a:t>
            </a:r>
            <a:r>
              <a:rPr lang="en-US" sz="24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err="1">
                <a:solidFill>
                  <a:srgbClr val="00B050"/>
                </a:solidFill>
                <a:effectLst/>
                <a:latin typeface="Times New Roman" panose="02020603050405020304" pitchFamily="18" charset="0"/>
                <a:ea typeface="Calibri" panose="020F0502020204030204" pitchFamily="34" charset="0"/>
                <a:cs typeface="Arial" panose="020B0604020202020204" pitchFamily="34" charset="0"/>
              </a:rPr>
              <a:t>dATP</a:t>
            </a:r>
            <a:r>
              <a:rPr lang="en-US" sz="24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err="1">
                <a:solidFill>
                  <a:srgbClr val="00B050"/>
                </a:solidFill>
                <a:effectLst/>
                <a:latin typeface="Times New Roman" panose="02020603050405020304" pitchFamily="18" charset="0"/>
                <a:ea typeface="Calibri" panose="020F0502020204030204" pitchFamily="34" charset="0"/>
                <a:cs typeface="Arial" panose="020B0604020202020204" pitchFamily="34" charset="0"/>
              </a:rPr>
              <a:t>dGTP</a:t>
            </a:r>
            <a:r>
              <a:rPr lang="en-US" sz="2400"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rPr>
              <a:t>, and dTTP), the normal precursors of DNA synthesis;</a:t>
            </a:r>
            <a:endParaRPr lang="en-US" sz="2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3. </a:t>
            </a:r>
            <a:r>
              <a:rPr lang="en-US" sz="2400" dirty="0" err="1">
                <a:solidFill>
                  <a:srgbClr val="0070C0"/>
                </a:solidFill>
                <a:effectLst/>
                <a:latin typeface="Times New Roman" panose="02020603050405020304" pitchFamily="18" charset="0"/>
                <a:ea typeface="Calibri" panose="020F0502020204030204" pitchFamily="34" charset="0"/>
                <a:cs typeface="Arial" panose="020B0604020202020204" pitchFamily="34" charset="0"/>
              </a:rPr>
              <a:t>Asmall</a:t>
            </a:r>
            <a:r>
              <a:rPr lang="en-US" sz="240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 amount of </a:t>
            </a:r>
            <a:r>
              <a:rPr lang="en-US" sz="2400" i="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one </a:t>
            </a:r>
            <a:r>
              <a:rPr lang="en-US" sz="240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of the four types of </a:t>
            </a:r>
            <a:r>
              <a:rPr lang="en-US" sz="2400" dirty="0" err="1">
                <a:solidFill>
                  <a:srgbClr val="0070C0"/>
                </a:solidFill>
                <a:effectLst/>
                <a:latin typeface="Times New Roman" panose="02020603050405020304" pitchFamily="18" charset="0"/>
                <a:ea typeface="Calibri" panose="020F0502020204030204" pitchFamily="34" charset="0"/>
                <a:cs typeface="Arial" panose="020B0604020202020204" pitchFamily="34" charset="0"/>
              </a:rPr>
              <a:t>dideoxyribonucleoside</a:t>
            </a:r>
            <a:r>
              <a:rPr lang="en-US" sz="240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 triphosphates </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err="1">
                <a:effectLst/>
                <a:latin typeface="Times New Roman" panose="02020603050405020304" pitchFamily="18" charset="0"/>
                <a:ea typeface="Calibri" panose="020F0502020204030204" pitchFamily="34" charset="0"/>
                <a:cs typeface="Arial" panose="020B0604020202020204" pitchFamily="34" charset="0"/>
              </a:rPr>
              <a:t>ddCTP</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ddATP</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ddGTP</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effectLst/>
                <a:latin typeface="Times New Roman" panose="02020603050405020304" pitchFamily="18" charset="0"/>
                <a:ea typeface="Calibri" panose="020F0502020204030204" pitchFamily="34" charset="0"/>
                <a:cs typeface="Arial" panose="020B0604020202020204" pitchFamily="34" charset="0"/>
              </a:rPr>
              <a:t>or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ddTTP</a:t>
            </a:r>
            <a:r>
              <a:rPr lang="en-US" sz="2400" dirty="0">
                <a:effectLst/>
                <a:latin typeface="Times New Roman" panose="02020603050405020304" pitchFamily="18" charset="0"/>
                <a:ea typeface="Calibri" panose="020F0502020204030204" pitchFamily="34" charset="0"/>
                <a:cs typeface="Arial" panose="020B0604020202020204" pitchFamily="34" charset="0"/>
              </a:rPr>
              <a:t>), which will terminate DNA synthesis as soon as it is incorporated into any growing chain (each of the four tubes received a different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ddNTP</a:t>
            </a:r>
            <a:r>
              <a:rPr lang="en-US" sz="2400" dirty="0">
                <a:effectLst/>
                <a:latin typeface="Times New Roman" panose="02020603050405020304" pitchFamily="18" charset="0"/>
                <a:ea typeface="Calibri" panose="020F0502020204030204" pitchFamily="34" charset="0"/>
                <a:cs typeface="Arial" panose="020B0604020202020204" pitchFamily="34" charset="0"/>
              </a:rPr>
              <a:t>); and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4. </a:t>
            </a:r>
            <a:r>
              <a:rPr lang="en-US" sz="24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DNA polymerase.</a:t>
            </a:r>
            <a:endParaRPr lang="en-US" sz="24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Either the </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primer</a:t>
            </a:r>
            <a:r>
              <a:rPr lang="en-US" sz="2400" dirty="0">
                <a:effectLst/>
                <a:latin typeface="Times New Roman" panose="02020603050405020304" pitchFamily="18" charset="0"/>
                <a:ea typeface="Calibri" panose="020F0502020204030204" pitchFamily="34" charset="0"/>
                <a:cs typeface="Arial" panose="020B0604020202020204" pitchFamily="34" charset="0"/>
              </a:rPr>
              <a:t> or one of the </a:t>
            </a:r>
            <a:r>
              <a:rPr lang="en-US" sz="2400"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dNTPs</a:t>
            </a:r>
            <a:r>
              <a:rPr lang="en-US" sz="2400" dirty="0">
                <a:effectLst/>
                <a:latin typeface="Times New Roman" panose="02020603050405020304" pitchFamily="18" charset="0"/>
                <a:ea typeface="Calibri" panose="020F0502020204030204" pitchFamily="34" charset="0"/>
                <a:cs typeface="Arial" panose="020B0604020202020204" pitchFamily="34" charset="0"/>
              </a:rPr>
              <a:t> is </a:t>
            </a:r>
            <a:r>
              <a:rPr lang="en-US" sz="24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radioactively or chemically labeled </a:t>
            </a:r>
            <a:r>
              <a:rPr lang="en-US" sz="2400" dirty="0">
                <a:effectLst/>
                <a:latin typeface="Times New Roman" panose="02020603050405020304" pitchFamily="18" charset="0"/>
                <a:ea typeface="Calibri" panose="020F0502020204030204" pitchFamily="34" charset="0"/>
                <a:cs typeface="Arial" panose="020B0604020202020204" pitchFamily="34" charset="0"/>
              </a:rPr>
              <a:t>so that newly produced DNA can be detected.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015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7D23C-AA70-4A65-918B-1FF3996C84CA}"/>
              </a:ext>
            </a:extLst>
          </p:cNvPr>
          <p:cNvSpPr txBox="1"/>
          <p:nvPr/>
        </p:nvSpPr>
        <p:spPr>
          <a:xfrm>
            <a:off x="633047" y="267287"/>
            <a:ext cx="10227212" cy="5601855"/>
          </a:xfrm>
          <a:prstGeom prst="rect">
            <a:avLst/>
          </a:prstGeom>
          <a:noFill/>
        </p:spPr>
        <p:txBody>
          <a:bodyPr wrap="square">
            <a:spAutoFit/>
          </a:bodyPr>
          <a:lstStyle/>
          <a:p>
            <a:pPr marL="0" marR="0" algn="just">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Within each of the four tubes, the DNA polymerase enzyme carries out DNA synthesis. Let’s consider the  reaction in one of the four tubes; the one that received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ddATP</a:t>
            </a:r>
            <a:r>
              <a:rPr lang="en-US" sz="2800" dirty="0">
                <a:effectLst/>
                <a:latin typeface="Times New Roman" panose="02020603050405020304" pitchFamily="18" charset="0"/>
                <a:ea typeface="Calibri" panose="020F0502020204030204" pitchFamily="34" charset="0"/>
                <a:cs typeface="Arial" panose="020B0604020202020204" pitchFamily="34" charset="0"/>
              </a:rPr>
              <a:t>. Within this tube, each of the single strands of target DNA serves as template for DNA synthesis. </a:t>
            </a:r>
          </a:p>
          <a:p>
            <a:pPr marL="0" marR="0" algn="just">
              <a:lnSpc>
                <a:spcPct val="107000"/>
              </a:lnSpc>
              <a:spcBef>
                <a:spcPts val="0"/>
              </a:spcBef>
              <a:spcAft>
                <a:spcPts val="0"/>
              </a:spcAft>
            </a:pPr>
            <a:endParaRPr lang="en-US" sz="2800"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The primer pairs to its complementary sequence at one end of each template strand, providing a 3`OH group for the initiation of DNA synthesis. DNA polymerase elongates a new strand of DNA from this primer, by using the target DNA strand as a template. Wherever DNA polymerase encounters a T on the template strand, it uses at random either a </a:t>
            </a:r>
            <a:r>
              <a:rPr lang="en-US" sz="28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dATP</a:t>
            </a:r>
            <a:r>
              <a:rPr lang="en-US" sz="2800" dirty="0">
                <a:effectLst/>
                <a:latin typeface="Times New Roman" panose="02020603050405020304" pitchFamily="18" charset="0"/>
                <a:ea typeface="Calibri" panose="020F0502020204030204" pitchFamily="34" charset="0"/>
                <a:cs typeface="Arial" panose="020B0604020202020204" pitchFamily="34" charset="0"/>
              </a:rPr>
              <a:t> or a </a:t>
            </a:r>
            <a:r>
              <a:rPr lang="en-US" sz="28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ddATP</a:t>
            </a:r>
            <a:r>
              <a:rPr lang="en-US" sz="2800" dirty="0">
                <a:effectLst/>
                <a:latin typeface="Times New Roman" panose="02020603050405020304" pitchFamily="18" charset="0"/>
                <a:ea typeface="Calibri" panose="020F0502020204030204" pitchFamily="34" charset="0"/>
                <a:cs typeface="Arial" panose="020B0604020202020204" pitchFamily="34" charset="0"/>
              </a:rPr>
              <a:t> to introduce an A in the newly synthesized strand.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2752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B4977C-7AEB-4388-A18A-915F8E32DF00}"/>
              </a:ext>
            </a:extLst>
          </p:cNvPr>
          <p:cNvSpPr txBox="1"/>
          <p:nvPr/>
        </p:nvSpPr>
        <p:spPr>
          <a:xfrm>
            <a:off x="562709" y="867539"/>
            <a:ext cx="10381956" cy="5605317"/>
          </a:xfrm>
          <a:prstGeom prst="rect">
            <a:avLst/>
          </a:prstGeom>
          <a:noFill/>
        </p:spPr>
        <p:txBody>
          <a:bodyPr wrap="square">
            <a:spAutoFit/>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Because there is more </a:t>
            </a:r>
            <a:r>
              <a:rPr lang="en-US" sz="24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dATP</a:t>
            </a:r>
            <a:r>
              <a:rPr lang="en-US" sz="2400" dirty="0">
                <a:effectLst/>
                <a:latin typeface="Times New Roman" panose="02020603050405020304" pitchFamily="18" charset="0"/>
                <a:ea typeface="Calibri" panose="020F0502020204030204" pitchFamily="34" charset="0"/>
                <a:cs typeface="Arial" panose="020B0604020202020204" pitchFamily="34" charset="0"/>
              </a:rPr>
              <a:t> than </a:t>
            </a:r>
            <a:r>
              <a:rPr lang="en-US" sz="2400" dirty="0" err="1">
                <a:solidFill>
                  <a:srgbClr val="00B050"/>
                </a:solidFill>
                <a:effectLst/>
                <a:latin typeface="Times New Roman" panose="02020603050405020304" pitchFamily="18" charset="0"/>
                <a:ea typeface="Calibri" panose="020F0502020204030204" pitchFamily="34" charset="0"/>
                <a:cs typeface="Arial" panose="020B0604020202020204" pitchFamily="34" charset="0"/>
              </a:rPr>
              <a:t>ddATP</a:t>
            </a:r>
            <a:r>
              <a:rPr lang="en-US" sz="2400" dirty="0">
                <a:effectLst/>
                <a:latin typeface="Times New Roman" panose="02020603050405020304" pitchFamily="18" charset="0"/>
                <a:ea typeface="Calibri" panose="020F0502020204030204" pitchFamily="34" charset="0"/>
                <a:cs typeface="Arial" panose="020B0604020202020204" pitchFamily="34" charset="0"/>
              </a:rPr>
              <a:t> in the reaction mixture,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dATP</a:t>
            </a:r>
            <a:r>
              <a:rPr lang="en-US" sz="2400" dirty="0">
                <a:effectLst/>
                <a:latin typeface="Times New Roman" panose="02020603050405020304" pitchFamily="18" charset="0"/>
                <a:ea typeface="Calibri" panose="020F0502020204030204" pitchFamily="34" charset="0"/>
                <a:cs typeface="Arial" panose="020B0604020202020204" pitchFamily="34" charset="0"/>
              </a:rPr>
              <a:t> is incorporated most often, allowing DNA synthesis to continue. Occasionally, however, </a:t>
            </a:r>
            <a:r>
              <a:rPr lang="en-US" sz="2400" dirty="0" err="1">
                <a:solidFill>
                  <a:srgbClr val="00B050"/>
                </a:solidFill>
                <a:effectLst/>
                <a:latin typeface="Times New Roman" panose="02020603050405020304" pitchFamily="18" charset="0"/>
                <a:ea typeface="Calibri" panose="020F0502020204030204" pitchFamily="34" charset="0"/>
                <a:cs typeface="Arial" panose="020B0604020202020204" pitchFamily="34" charset="0"/>
              </a:rPr>
              <a:t>ddATP</a:t>
            </a:r>
            <a:r>
              <a:rPr lang="en-US" sz="2400" dirty="0">
                <a:effectLst/>
                <a:latin typeface="Times New Roman" panose="02020603050405020304" pitchFamily="18" charset="0"/>
                <a:ea typeface="Calibri" panose="020F0502020204030204" pitchFamily="34" charset="0"/>
                <a:cs typeface="Arial" panose="020B0604020202020204" pitchFamily="34" charset="0"/>
              </a:rPr>
              <a:t> is incorporated into the strand and synthesis terminates. The incorporation of </a:t>
            </a:r>
            <a:r>
              <a:rPr lang="en-US" sz="24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ddA</a:t>
            </a:r>
            <a:r>
              <a:rPr lang="en-US" sz="2400" dirty="0" err="1">
                <a:solidFill>
                  <a:srgbClr val="FF0000"/>
                </a:solidFill>
                <a:latin typeface="Times New Roman" panose="02020603050405020304" pitchFamily="18" charset="0"/>
                <a:ea typeface="Calibri" panose="020F0502020204030204" pitchFamily="34" charset="0"/>
                <a:cs typeface="Arial" panose="020B0604020202020204" pitchFamily="34" charset="0"/>
              </a:rPr>
              <a:t>TP</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into the new strand occurs randomly at different positions in different copies, producing a set of DNA chains of different length (12, 7, and 2 nucleotides long in the example illustrated in Figure 19.6), each ending in a nucleotide with adenine.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Equivalent reactions take place in the other three tubes.</a:t>
            </a:r>
          </a:p>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In the tube that received </a:t>
            </a:r>
            <a:r>
              <a:rPr lang="en-US" sz="2400" dirty="0" err="1">
                <a:solidFill>
                  <a:srgbClr val="92D050"/>
                </a:solidFill>
                <a:effectLst/>
                <a:latin typeface="Times New Roman" panose="02020603050405020304" pitchFamily="18" charset="0"/>
                <a:ea typeface="Calibri" panose="020F0502020204030204" pitchFamily="34" charset="0"/>
                <a:cs typeface="Arial" panose="020B0604020202020204" pitchFamily="34" charset="0"/>
              </a:rPr>
              <a:t>ddCTP</a:t>
            </a:r>
            <a:r>
              <a:rPr lang="en-US" sz="2400" dirty="0">
                <a:solidFill>
                  <a:srgbClr val="92D050"/>
                </a:solidFill>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all the chains terminate in a nucleotide with cytosine; in the tube that received </a:t>
            </a:r>
            <a:r>
              <a:rPr lang="en-US" sz="2400"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ddGTP</a:t>
            </a:r>
            <a:r>
              <a:rPr lang="en-US" sz="2400" dirty="0">
                <a:effectLst/>
                <a:latin typeface="Times New Roman" panose="02020603050405020304" pitchFamily="18" charset="0"/>
                <a:ea typeface="Calibri" panose="020F0502020204030204" pitchFamily="34" charset="0"/>
                <a:cs typeface="Arial" panose="020B0604020202020204" pitchFamily="34" charset="0"/>
              </a:rPr>
              <a:t>, all the chains terminate in a nucleotide with guanine; and, in the tube that received </a:t>
            </a:r>
            <a:r>
              <a:rPr lang="en-US" sz="2400" dirty="0" err="1">
                <a:solidFill>
                  <a:srgbClr val="C00000"/>
                </a:solidFill>
                <a:effectLst/>
                <a:latin typeface="Times New Roman" panose="02020603050405020304" pitchFamily="18" charset="0"/>
                <a:ea typeface="Calibri" panose="020F0502020204030204" pitchFamily="34" charset="0"/>
                <a:cs typeface="Arial" panose="020B0604020202020204" pitchFamily="34" charset="0"/>
              </a:rPr>
              <a:t>ddTTP</a:t>
            </a:r>
            <a:r>
              <a:rPr lang="en-US" sz="2400" dirty="0">
                <a:effectLst/>
                <a:latin typeface="Times New Roman" panose="02020603050405020304" pitchFamily="18" charset="0"/>
                <a:ea typeface="Calibri" panose="020F0502020204030204" pitchFamily="34" charset="0"/>
                <a:cs typeface="Arial" panose="020B0604020202020204" pitchFamily="34" charset="0"/>
              </a:rPr>
              <a:t>, all the chains terminate in a nucleotide with thymine. After the completion of the polymerization reactions, </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all the DNA in the tubes is denatured</a:t>
            </a:r>
            <a:r>
              <a:rPr lang="en-US" sz="2400" dirty="0">
                <a:effectLst/>
                <a:latin typeface="Times New Roman" panose="02020603050405020304" pitchFamily="18" charset="0"/>
                <a:ea typeface="Calibri" panose="020F0502020204030204" pitchFamily="34" charset="0"/>
                <a:cs typeface="Arial" panose="020B0604020202020204" pitchFamily="34" charset="0"/>
              </a:rPr>
              <a:t>, and the single-strand products of each reaction are separated by gel electrophoresis.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90910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1418C5-7C7E-4E44-A41F-4ED0272BBFC9}"/>
              </a:ext>
            </a:extLst>
          </p:cNvPr>
          <p:cNvPicPr>
            <a:picLocks noChangeAspect="1"/>
          </p:cNvPicPr>
          <p:nvPr/>
        </p:nvPicPr>
        <p:blipFill>
          <a:blip r:embed="rId2"/>
          <a:stretch>
            <a:fillRect/>
          </a:stretch>
        </p:blipFill>
        <p:spPr>
          <a:xfrm>
            <a:off x="675250" y="182880"/>
            <a:ext cx="11127544" cy="6541477"/>
          </a:xfrm>
          <a:prstGeom prst="rect">
            <a:avLst/>
          </a:prstGeom>
        </p:spPr>
      </p:pic>
    </p:spTree>
    <p:extLst>
      <p:ext uri="{BB962C8B-B14F-4D97-AF65-F5344CB8AC3E}">
        <p14:creationId xmlns:p14="http://schemas.microsoft.com/office/powerpoint/2010/main" val="3681693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E14230-C9D5-47F4-9901-DCE6F0942882}"/>
              </a:ext>
            </a:extLst>
          </p:cNvPr>
          <p:cNvSpPr txBox="1"/>
          <p:nvPr/>
        </p:nvSpPr>
        <p:spPr>
          <a:xfrm>
            <a:off x="393895" y="618976"/>
            <a:ext cx="11183816" cy="4808817"/>
          </a:xfrm>
          <a:prstGeom prst="rect">
            <a:avLst/>
          </a:prstGeom>
          <a:noFill/>
        </p:spPr>
        <p:txBody>
          <a:bodyPr wrap="square">
            <a:spAutoFit/>
          </a:bodyPr>
          <a:lstStyle/>
          <a:p>
            <a:pPr marL="0" marR="0" algn="just">
              <a:lnSpc>
                <a:spcPct val="107000"/>
              </a:lnSpc>
              <a:spcBef>
                <a:spcPts val="0"/>
              </a:spcBef>
              <a:spcAft>
                <a:spcPts val="0"/>
              </a:spcAft>
            </a:pPr>
            <a:r>
              <a:rPr lang="en-US" sz="3200" dirty="0">
                <a:effectLst/>
                <a:latin typeface="Times New Roman" panose="02020603050405020304" pitchFamily="18" charset="0"/>
                <a:ea typeface="Calibri" panose="020F0502020204030204" pitchFamily="34" charset="0"/>
                <a:cs typeface="Arial" panose="020B0604020202020204" pitchFamily="34" charset="0"/>
              </a:rPr>
              <a:t>The contents of the four tubes are separated side by side on an </a:t>
            </a: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acrylamide gel </a:t>
            </a:r>
            <a:r>
              <a:rPr lang="en-US" sz="3200" dirty="0">
                <a:effectLst/>
                <a:latin typeface="Times New Roman" panose="02020603050405020304" pitchFamily="18" charset="0"/>
                <a:ea typeface="Calibri" panose="020F0502020204030204" pitchFamily="34" charset="0"/>
                <a:cs typeface="Arial" panose="020B0604020202020204" pitchFamily="34" charset="0"/>
              </a:rPr>
              <a:t>so that DNA strands differing in length by only a single nucleotide can be distinguished. </a:t>
            </a: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After electrophoresis, the locations of the DNA strands in the gel are revealed by autoradiography</a:t>
            </a:r>
            <a:r>
              <a:rPr lang="en-US" sz="3200" dirty="0">
                <a:effectLst/>
                <a:latin typeface="Times New Roman" panose="02020603050405020304" pitchFamily="18" charset="0"/>
                <a:ea typeface="Calibri" panose="020F0502020204030204" pitchFamily="34" charset="0"/>
                <a:cs typeface="Arial" panose="020B0604020202020204" pitchFamily="34" charset="0"/>
              </a:rPr>
              <a:t>. </a:t>
            </a:r>
          </a:p>
          <a:p>
            <a:pPr marL="0" marR="0" algn="just">
              <a:lnSpc>
                <a:spcPct val="107000"/>
              </a:lnSpc>
              <a:spcBef>
                <a:spcPts val="0"/>
              </a:spcBef>
              <a:spcAft>
                <a:spcPts val="0"/>
              </a:spcAft>
            </a:pPr>
            <a:r>
              <a:rPr lang="en-US" sz="3200" dirty="0">
                <a:effectLst/>
                <a:latin typeface="Times New Roman" panose="02020603050405020304" pitchFamily="18" charset="0"/>
                <a:ea typeface="Calibri" panose="020F0502020204030204" pitchFamily="34" charset="0"/>
                <a:cs typeface="Arial" panose="020B0604020202020204" pitchFamily="34" charset="0"/>
              </a:rPr>
              <a:t>The shortest strands, which terminated at positions early in the DNA sequence, migrate quickly and end up near the bottom of the gel; </a:t>
            </a:r>
            <a:r>
              <a:rPr lang="en-US" sz="3200"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longer fragments</a:t>
            </a:r>
            <a:r>
              <a:rPr lang="en-US" sz="3200" dirty="0">
                <a:effectLst/>
                <a:latin typeface="Times New Roman" panose="02020603050405020304" pitchFamily="18" charset="0"/>
                <a:ea typeface="Calibri" panose="020F0502020204030204" pitchFamily="34" charset="0"/>
                <a:cs typeface="Arial" panose="020B0604020202020204" pitchFamily="34" charset="0"/>
              </a:rPr>
              <a:t>, which terminated late in the sequence, migrate more slowly and end up near the top of the gel.</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4739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841</TotalTime>
  <Words>1849</Words>
  <Application>Microsoft Office PowerPoint</Application>
  <PresentationFormat>Widescreen</PresentationFormat>
  <Paragraphs>51</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Helvetica Neue</vt:lpstr>
      <vt:lpstr>HelveticaNeue-Light</vt:lpstr>
      <vt:lpstr>Times New Roman</vt:lpstr>
      <vt:lpstr>Office Theme</vt:lpstr>
      <vt:lpstr>DNA sequencing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Zirak</dc:creator>
  <cp:lastModifiedBy>hp</cp:lastModifiedBy>
  <cp:revision>25</cp:revision>
  <dcterms:created xsi:type="dcterms:W3CDTF">2020-12-15T20:23:14Z</dcterms:created>
  <dcterms:modified xsi:type="dcterms:W3CDTF">2023-11-28T17:49:37Z</dcterms:modified>
</cp:coreProperties>
</file>