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0" r:id="rId1"/>
    <p:sldMasterId id="2147483864" r:id="rId2"/>
  </p:sldMasterIdLst>
  <p:notesMasterIdLst>
    <p:notesMasterId r:id="rId21"/>
  </p:notesMasterIdLst>
  <p:sldIdLst>
    <p:sldId id="270" r:id="rId3"/>
    <p:sldId id="275" r:id="rId4"/>
    <p:sldId id="271" r:id="rId5"/>
    <p:sldId id="272" r:id="rId6"/>
    <p:sldId id="276" r:id="rId7"/>
    <p:sldId id="277" r:id="rId8"/>
    <p:sldId id="257" r:id="rId9"/>
    <p:sldId id="260" r:id="rId10"/>
    <p:sldId id="261" r:id="rId11"/>
    <p:sldId id="263" r:id="rId12"/>
    <p:sldId id="262" r:id="rId13"/>
    <p:sldId id="264" r:id="rId14"/>
    <p:sldId id="265" r:id="rId15"/>
    <p:sldId id="269" r:id="rId16"/>
    <p:sldId id="267" r:id="rId17"/>
    <p:sldId id="268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9" autoAdjust="0"/>
    <p:restoredTop sz="86388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7C684DC-ADF7-475D-95C5-346D6FF7ACE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AC0BE3C-ADF6-4FDB-A8D6-A78F50A2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F61EB56-7752-4283-AD70-8DE8E757E70B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27F82F-447D-4224-B698-1A8149286A31}" type="slidenum">
              <a:rPr lang="ar-SA" smtClean="0"/>
              <a:pPr eaLnBrk="1" hangingPunct="1"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10B7-B7D5-4DC1-B7C2-BDF13967A7E2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5ABF-09DE-4CF0-A938-B12682255FD1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BAB4-2388-4A1D-8E86-53114BEE8D2D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4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37D1-3D80-4420-84C0-99A5DEFAB4CD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4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EE6-8A47-4A5E-8630-A8098A20FDFB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927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4023-9E44-47EF-A95A-3122990A0A95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5827-BCBC-4911-82F2-1A14F733E692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BE97-02BF-420F-AEFC-8874BD56969F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74419-4912-4255-8775-49C75D6DBB0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072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1FE3B1-1AB7-4A8A-B661-D62BB7FC288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0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5A946-9FE6-497C-B1A3-3861D009B92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4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D6C6-F302-45E7-A2AE-BF4E1B0720D0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F38609-B074-4F77-AB1D-FA10325A3E47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9F0C5-380F-41C2-899A-BAC0F0927E1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115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774CBB-3725-44BC-B81C-F63EB8FD69C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2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381A37-9383-4A6D-AFC3-3B65F7CA934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2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92568-23DC-4261-89F3-B9372E50914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55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604EF-117C-4C3D-85FE-76CB005BFAC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607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95763-9173-4CAC-86BC-F84164669F5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395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A5BF0-B0AA-4816-BCA7-F8CD983DA06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870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070D8-5AC0-411F-963E-C80F8C84E16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192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78F51-4BB0-4FD6-A613-AB932CB9CDF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93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40654-19CB-4AEA-B989-50A4A8BA60A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2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24D3-1012-4C85-B2BD-1579D347B408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8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7CE8F-B0D6-4159-ACE0-EA679D1B2D8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4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662003-F739-4646-94F1-0862EA502E8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200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6E9E5-8281-46EE-AF54-C62A47F693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1/22/2024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30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1788-1A66-47FD-A765-3C467E74D2C9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B4B7-C713-4663-B3AE-9055A288288B}" type="datetime1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836-2B55-4F8A-A5A2-F0BE29AC20DB}" type="datetime1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872D-B8FA-44C0-B95B-9FA63398320C}" type="datetime1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1008-939A-4A3C-9EE1-F66EFA489797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7FC-6035-4F28-9719-4AF0B2DC9592}" type="datetime1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241F-505D-491F-BD32-8197DE6E7404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41EC-82B2-4578-A672-B64EDFFF13A3}" type="datetime1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" descr="Brown marble"/>
          <p:cNvSpPr>
            <a:spLocks noChangeArrowheads="1" noChangeShapeType="1" noTextEdit="1"/>
          </p:cNvSpPr>
          <p:nvPr/>
        </p:nvSpPr>
        <p:spPr bwMode="auto">
          <a:xfrm>
            <a:off x="2336800" y="5294811"/>
            <a:ext cx="7874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1400" b="1" kern="10" dirty="0">
                <a:solidFill>
                  <a:srgbClr val="33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li-A-Alwand"/>
              </a:rPr>
              <a:t>مدرس المادة:  د. زيــاد صالح حميـد</a:t>
            </a:r>
          </a:p>
        </p:txBody>
      </p:sp>
      <p:sp>
        <p:nvSpPr>
          <p:cNvPr id="2051" name="WordArt 13" descr="Brown marble"/>
          <p:cNvSpPr>
            <a:spLocks noChangeArrowheads="1" noChangeShapeType="1" noTextEdit="1"/>
          </p:cNvSpPr>
          <p:nvPr/>
        </p:nvSpPr>
        <p:spPr bwMode="auto">
          <a:xfrm>
            <a:off x="677817" y="2299066"/>
            <a:ext cx="10425611" cy="2756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2400" b="1" kern="10" spc="-150" dirty="0">
                <a:solidFill>
                  <a:schemeClr val="accent1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محاضرات في </a:t>
            </a:r>
          </a:p>
          <a:p>
            <a:pPr algn="ctr"/>
            <a:r>
              <a:rPr lang="ar-IQ" sz="2400" b="1" kern="10" spc="-150" dirty="0"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  تاريخ  التشريع  الإسلامي </a:t>
            </a: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Flowchart: Punched Tape 1"/>
          <p:cNvSpPr/>
          <p:nvPr/>
        </p:nvSpPr>
        <p:spPr>
          <a:xfrm>
            <a:off x="8534400" y="328743"/>
            <a:ext cx="3352800" cy="1981200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وزارة التعليم العالي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جامعة صلاح الدين/ أربيل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كلية العلوم الإسلامية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قسم الدراسات الإسلامية</a:t>
            </a:r>
          </a:p>
        </p:txBody>
      </p:sp>
      <p:pic>
        <p:nvPicPr>
          <p:cNvPr id="2054" name="Picture 19" descr="ARM Zanco Nwe As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20079"/>
            <a:ext cx="2540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مستطيل ذو زوايا قطرية مستديرة 6"/>
          <p:cNvSpPr/>
          <p:nvPr/>
        </p:nvSpPr>
        <p:spPr>
          <a:xfrm>
            <a:off x="3884747" y="481415"/>
            <a:ext cx="4011750" cy="1099191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العام الدراسي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2023– 2024م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61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تعالى: {شَهِدَ اللَّهُ أَنَّهُ لا إِلَهَ إِلاَّ هُوَ وَالْمَلائِكَةُ وَأُولُو الْعِلْمِ قَائِماً بِالْقِسْطِ لا إِلَهَ إِلاَّ هُوَ الْعَزِيزُ الْحَكِيمُ} [آل عمران 18]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 استشهد - سبحانه - بأولي العلم على أجل مشهود عليه وهو توحيده.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{يَرْفَعِ اللَّهُ الَّذِينَ آمَنُوا مِنْكُمْ وَالَّذِينَ أُوتُوا الْعِلْمَ دَرَجَاتٍ} [الحجرات 11]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أبو العالية: "كنت آتي ابن عباس وهو على سريره وحوله قريش فيأخذ بيدي فيجلسني معه على السرير فتغامز بي قريش، ففطن لهم ابن عباس، فقال: كذا هذا العلم يزيد الشريف شرفاً ويجلس المملوك على الأسرة"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قوله تعالى: {وَقُلْ رَبِّ زِدْنِي عِلْماً}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"وكفى بهذا شرفاً للعلم أن أمر نبيه أن يسأله المزيد منه"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الإمام أحمد: "الناسُ أحوج إلى العلمِ منهم إلى الطعام والشراب؛ لأنَّ الطعامَ والشرابَ يحتاج إليه في اليوم مرتين أو ثلاثًا، والعلمَ يحتاج إليه في كلِّ وقتٍ"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العلوم الإسلامية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>
            <a:normAutofit/>
          </a:bodyPr>
          <a:lstStyle/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أنواع العلوم الإسلامية: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التفسير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الحديث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العقيدة والفكر والأديان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أصول 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التأريخ والسيرة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مميزات المرحلة الجامعية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الحرية أكثر والتكاليف أكبر.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التعامل مع :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المدرسين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الموظفين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الزملاء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مرفقات الكلية.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فكروا في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فكروا في العلم لله، تأتي الدنيا معه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37" y="2069149"/>
            <a:ext cx="8596668" cy="388077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4400" dirty="0">
                <a:cs typeface="Ali-A-Samik" pitchFamily="2" charset="-78"/>
              </a:rPr>
              <a:t>تقديم كتاب الكورس</a:t>
            </a:r>
          </a:p>
          <a:p>
            <a:pPr marL="0" indent="0" algn="ctr" rtl="1">
              <a:buNone/>
            </a:pPr>
            <a:r>
              <a:rPr lang="ar-IQ" sz="4400" dirty="0">
                <a:cs typeface="Ali-A-Samik" pitchFamily="2" charset="-78"/>
              </a:rPr>
              <a:t>(الكورس بوك)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07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85751"/>
            <a:ext cx="11582400" cy="6126163"/>
          </a:xfrm>
          <a:solidFill>
            <a:schemeClr val="accent1">
              <a:lumMod val="90000"/>
            </a:schemeClr>
          </a:solidFill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ar-SA" dirty="0">
              <a:solidFill>
                <a:srgbClr val="C00000"/>
              </a:solidFill>
              <a:cs typeface="Ali-A-Samik" pitchFamily="2" charset="-78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ar-SA" sz="3200" dirty="0">
              <a:cs typeface="Ali-A-Samik" pitchFamily="2" charset="-78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انتهت المحاضرة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شكراً لحسن استماعكم</a:t>
            </a:r>
            <a:endParaRPr lang="ar-SA" sz="48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IQ" sz="36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SA" sz="3600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5994342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8"/>
            <a:ext cx="9311423" cy="4626275"/>
          </a:xfrm>
        </p:spPr>
        <p:txBody>
          <a:bodyPr anchor="ctr"/>
          <a:lstStyle/>
          <a:p>
            <a:pPr rtl="1"/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قوتابياني خؤشةويست ...</a:t>
            </a:r>
            <a:b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/>
            </a:r>
            <a:br>
              <a:rPr lang="ar-IQ" sz="32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بةخيَرهاتنتان دةكةم</a:t>
            </a:r>
            <a:b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28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/>
            </a:r>
            <a:br>
              <a:rPr lang="ar-IQ" sz="28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</a:br>
            <a:r>
              <a:rPr lang="ar-IQ" sz="6000" dirty="0">
                <a:solidFill>
                  <a:srgbClr val="00B050"/>
                </a:solidFill>
                <a:latin typeface="Rabar_037" panose="02040703060201020203" pitchFamily="18" charset="-78"/>
                <a:ea typeface="+mn-ea"/>
                <a:cs typeface="Ali_K_Samik" pitchFamily="2" charset="-78"/>
              </a:rPr>
              <a:t>ثيرؤزباييتان ليَ دةكةم</a:t>
            </a:r>
            <a:endParaRPr lang="en-US" sz="3200" dirty="0">
              <a:solidFill>
                <a:srgbClr val="00B050"/>
              </a:solidFill>
              <a:latin typeface="Rabar_037" panose="02040703060201020203" pitchFamily="18" charset="-78"/>
              <a:ea typeface="+mn-ea"/>
              <a:cs typeface="Ali_K_Samik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"/>
          <p:cNvGrpSpPr>
            <a:grpSpLocks/>
          </p:cNvGrpSpPr>
          <p:nvPr/>
        </p:nvGrpSpPr>
        <p:grpSpPr bwMode="auto">
          <a:xfrm>
            <a:off x="609600" y="2362200"/>
            <a:ext cx="11074400" cy="3429000"/>
            <a:chOff x="288" y="1056"/>
            <a:chExt cx="5232" cy="2784"/>
          </a:xfrm>
        </p:grpSpPr>
        <p:sp>
          <p:nvSpPr>
            <p:cNvPr id="3077" name="AutoShape 8"/>
            <p:cNvSpPr>
              <a:spLocks noChangeArrowheads="1"/>
            </p:cNvSpPr>
            <p:nvPr/>
          </p:nvSpPr>
          <p:spPr bwMode="auto">
            <a:xfrm>
              <a:off x="288" y="1056"/>
              <a:ext cx="5232" cy="278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EAC1"/>
                </a:gs>
                <a:gs pos="100000">
                  <a:srgbClr val="FFCC66"/>
                </a:gs>
              </a:gsLst>
              <a:lin ang="2700000" scaled="1"/>
            </a:gradFill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078" name="WordArt 13" descr="Brown marble"/>
            <p:cNvSpPr>
              <a:spLocks noChangeArrowheads="1" noChangeShapeType="1" noTextEdit="1"/>
            </p:cNvSpPr>
            <p:nvPr/>
          </p:nvSpPr>
          <p:spPr bwMode="auto">
            <a:xfrm>
              <a:off x="912" y="1755"/>
              <a:ext cx="4368" cy="15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 المحاضرة  الأولى</a:t>
              </a:r>
            </a:p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التعارف  وبيان  أساليب  التدريس</a:t>
              </a:r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pic>
        <p:nvPicPr>
          <p:cNvPr id="3079" name="Picture 6" descr="1 (15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76201"/>
            <a:ext cx="5537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238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16784" cy="5715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التعارف بين المدرس والطلاب 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346167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AutoShape 4" descr="https://al3loom.com/wp-content/uploads/2021/07/%D8%A7%D8%AF%D8%A7%D8%B1%D8%A9-%D8%A7%D9%84%D8%A7%D8%AC%D8%AA%D9%85%D8%A7%D8%B9%D8%A7%D8%AA-1-600x330.jpg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3" name="AutoShape 6" descr="https://al3loom.com/wp-content/uploads/2021/07/%D8%A7%D8%AF%D8%A7%D8%B1%D8%A9-%D8%A7%D9%84%D8%A7%D8%AC%D8%AA%D9%85%D8%A7%D8%B9%D8%A7%D8%AA-1-600x330.jpg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1" name="Picture 7" descr="C:\Users\Active\Desktop\ادارة-الاجتماعات-1-600x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60" y="1554478"/>
            <a:ext cx="5320321" cy="344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29620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8251" y="1319349"/>
            <a:ext cx="7223434" cy="5381898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تعامل المدرس مع الدرس، ومع الطلاب.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600" dirty="0">
              <a:cs typeface="Ali-A-Hasan" pitchFamily="2" charset="-78"/>
            </a:endParaRPr>
          </a:p>
          <a:p>
            <a:pPr marL="742950" indent="-742950" algn="r" rtl="1">
              <a:buFontTx/>
              <a:buAutoNum type="arabic1Minus"/>
              <a:defRPr/>
            </a:pPr>
            <a:r>
              <a:rPr lang="ar-IQ" sz="3600" dirty="0">
                <a:cs typeface="Ali-A-Hasan" pitchFamily="2" charset="-78"/>
              </a:rPr>
              <a:t>مع الدرس: الدرس هو الأهم وسيد الموقف.</a:t>
            </a:r>
          </a:p>
          <a:p>
            <a:pPr marL="742950" indent="-742950" algn="r" rtl="1">
              <a:buFontTx/>
              <a:buAutoNum type="arabic1Minus"/>
              <a:defRPr/>
            </a:pPr>
            <a:endParaRPr lang="ar-IQ" sz="10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solidFill>
                  <a:schemeClr val="accent1">
                    <a:lumMod val="75000"/>
                  </a:schemeClr>
                </a:solidFill>
                <a:cs typeface="Ali-A-Hasan" pitchFamily="2" charset="-78"/>
              </a:rPr>
              <a:t>ب-</a:t>
            </a:r>
            <a:r>
              <a:rPr lang="ar-IQ" sz="3600" dirty="0">
                <a:cs typeface="Ali-A-Hasan" pitchFamily="2" charset="-78"/>
              </a:rPr>
              <a:t> مع الطلاب: 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1- الاحترام المتبادل الأخوي.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2- الحضور أول الدرس.</a:t>
            </a:r>
          </a:p>
          <a:p>
            <a:pPr marL="0" indent="0" algn="r" rtl="1">
              <a:buFontTx/>
              <a:buNone/>
              <a:defRPr/>
            </a:pPr>
            <a:endParaRPr lang="ar-IQ" sz="3600" dirty="0">
              <a:cs typeface="Ali-A-Hasan" pitchFamily="2" charset="-78"/>
            </a:endParaRP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3- الالتزام بالتحضير والمشاركة الفعالة.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228600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79934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1557" y="2331734"/>
            <a:ext cx="7288773" cy="3520434"/>
          </a:xfrm>
        </p:spPr>
        <p:txBody>
          <a:bodyPr>
            <a:normAutofit/>
          </a:bodyPr>
          <a:lstStyle/>
          <a:p>
            <a:pPr algn="ct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بعض النصائح ..</a:t>
            </a:r>
          </a:p>
          <a:p>
            <a:pPr algn="r" rtl="1">
              <a:buFont typeface="Wingdings" pitchFamily="2" charset="2"/>
              <a:buChar char="Ø"/>
              <a:defRPr/>
            </a:pPr>
            <a:endParaRPr lang="ar-IQ" sz="4400" dirty="0">
              <a:cs typeface="Ali-A-Hasan" pitchFamily="2" charset="-78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228600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279934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6828" y="2143963"/>
            <a:ext cx="9311424" cy="4095483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algn="ctr" rtl="1"/>
            <a:r>
              <a:rPr lang="ar-IQ" sz="40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العلم عباده‌ والنية‌ تحتاج إلى النيّة‌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مصدر العلم 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من أسماء الله الحسنى: العليم.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وعلّم آدم الأسماء كلها )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{وَعَلَّمَكَ مَا لَمْ تَكُنْ تَعْلَمُ وَكَانَ فَضْلُ اللَّهِ عَلَيْكَ عَظِيماً} [النساء 113]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1_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3528</TotalTime>
  <Words>381</Words>
  <Application>Microsoft Office PowerPoint</Application>
  <PresentationFormat>مخصص</PresentationFormat>
  <Paragraphs>93</Paragraphs>
  <Slides>18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0" baseType="lpstr">
      <vt:lpstr>واجهة</vt:lpstr>
      <vt:lpstr>1_واجهة</vt:lpstr>
      <vt:lpstr>عرض تقديمي في PowerPoint</vt:lpstr>
      <vt:lpstr>قوتابياني خؤشةويست ...  بةخيَرهاتنتان دةكةم  ثيرؤزباييتان ليَ دةكةم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مصدر العلم </vt:lpstr>
      <vt:lpstr>فضل العلم</vt:lpstr>
      <vt:lpstr>فضل العلم</vt:lpstr>
      <vt:lpstr>فضل العلم</vt:lpstr>
      <vt:lpstr>فضل العلم</vt:lpstr>
      <vt:lpstr>فضل العلم</vt:lpstr>
      <vt:lpstr>العلوم الإسلامية</vt:lpstr>
      <vt:lpstr>مميزات المرحلة الجامعية</vt:lpstr>
      <vt:lpstr>فكروا في العلم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High Tech</dc:creator>
  <cp:lastModifiedBy>Bery Group</cp:lastModifiedBy>
  <cp:revision>102</cp:revision>
  <dcterms:created xsi:type="dcterms:W3CDTF">2019-11-03T19:31:09Z</dcterms:created>
  <dcterms:modified xsi:type="dcterms:W3CDTF">2024-01-23T07:08:07Z</dcterms:modified>
</cp:coreProperties>
</file>