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0" r:id="rId2"/>
    <p:sldId id="482" r:id="rId3"/>
    <p:sldId id="489" r:id="rId4"/>
    <p:sldId id="483" r:id="rId5"/>
    <p:sldId id="484" r:id="rId6"/>
    <p:sldId id="485" r:id="rId7"/>
    <p:sldId id="486" r:id="rId8"/>
    <p:sldId id="487" r:id="rId9"/>
    <p:sldId id="488" r:id="rId10"/>
    <p:sldId id="490" r:id="rId11"/>
    <p:sldId id="27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95A8"/>
    <a:srgbClr val="3C317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8" d="100"/>
          <a:sy n="68" d="100"/>
        </p:scale>
        <p:origin x="187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B89398-91C4-4C6F-A014-99DF7B26A0EC}" type="datetimeFigureOut">
              <a:rPr lang="ar-IQ" smtClean="0"/>
              <a:pPr/>
              <a:t>21/02/1444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31F3D84-E33F-4BD5-AC24-A63DE5A081B4}" type="slidenum">
              <a:rPr lang="ar-IQ" smtClean="0"/>
              <a:pPr/>
              <a:t>‹#›</a:t>
            </a:fld>
            <a:endParaRPr lang="ar-IQ"/>
          </a:p>
        </p:txBody>
      </p:sp>
    </p:spTree>
    <p:extLst>
      <p:ext uri="{BB962C8B-B14F-4D97-AF65-F5344CB8AC3E}">
        <p14:creationId xmlns:p14="http://schemas.microsoft.com/office/powerpoint/2010/main" val="42250244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BF61EB56-7752-4283-AD70-8DE8E757E70B}" type="slidenum">
              <a:rPr lang="ar-SA" smtClean="0"/>
              <a:pPr eaLnBrk="1" hangingPunct="1"/>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8691BA-9908-4486-9B18-0176E96D951C}" type="datetimeFigureOut">
              <a:rPr lang="en-US" smtClean="0"/>
              <a:pPr/>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691BA-9908-4486-9B18-0176E96D951C}" type="datetimeFigureOut">
              <a:rPr lang="en-US" smtClean="0"/>
              <a:pPr/>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691BA-9908-4486-9B18-0176E96D951C}" type="datetimeFigureOut">
              <a:rPr lang="en-US" smtClean="0"/>
              <a:pPr/>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8691BA-9908-4486-9B18-0176E96D951C}" type="datetimeFigureOut">
              <a:rPr lang="en-US" smtClean="0"/>
              <a:pPr/>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8691BA-9908-4486-9B18-0176E96D951C}" type="datetimeFigureOut">
              <a:rPr lang="en-US" smtClean="0"/>
              <a:pPr/>
              <a:t>9/17/2022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8691BA-9908-4486-9B18-0176E96D951C}" type="datetimeFigureOut">
              <a:rPr lang="en-US" smtClean="0"/>
              <a:pPr/>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8691BA-9908-4486-9B18-0176E96D951C}" type="datetimeFigureOut">
              <a:rPr lang="en-US" smtClean="0"/>
              <a:pPr/>
              <a:t>9/17/2022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8691BA-9908-4486-9B18-0176E96D951C}" type="datetimeFigureOut">
              <a:rPr lang="en-US" smtClean="0"/>
              <a:pPr/>
              <a:t>9/17/2022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691BA-9908-4486-9B18-0176E96D951C}" type="datetimeFigureOut">
              <a:rPr lang="en-US" smtClean="0"/>
              <a:pPr/>
              <a:t>9/17/2022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8691BA-9908-4486-9B18-0176E96D951C}" type="datetimeFigureOut">
              <a:rPr lang="en-US" smtClean="0"/>
              <a:pPr/>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8691BA-9908-4486-9B18-0176E96D951C}" type="datetimeFigureOut">
              <a:rPr lang="en-US" smtClean="0"/>
              <a:pPr/>
              <a:t>9/17/2022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AB0B8-0DA1-40D2-A827-D28EF681E2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691BA-9908-4486-9B18-0176E96D951C}" type="datetimeFigureOut">
              <a:rPr lang="en-US" smtClean="0"/>
              <a:pPr/>
              <a:t>9/17/2022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AB0B8-0DA1-40D2-A827-D28EF681E2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7" descr="Brown marble"/>
          <p:cNvSpPr>
            <a:spLocks noChangeArrowheads="1" noChangeShapeType="1" noTextEdit="1"/>
          </p:cNvSpPr>
          <p:nvPr/>
        </p:nvSpPr>
        <p:spPr bwMode="auto">
          <a:xfrm>
            <a:off x="1752600" y="4828358"/>
            <a:ext cx="5905500"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ar-IQ" sz="1050" b="1" kern="10" dirty="0">
                <a:solidFill>
                  <a:srgbClr val="3333CC"/>
                </a:solidFill>
                <a:effectLst>
                  <a:outerShdw dist="35921" dir="2700000" algn="ctr" rotWithShape="0">
                    <a:srgbClr val="C0C0C0">
                      <a:alpha val="79999"/>
                    </a:srgbClr>
                  </a:outerShdw>
                </a:effectLst>
                <a:cs typeface="Ali-A-Alwand"/>
              </a:rPr>
              <a:t>مدرس المادة:  د. زيــاد صالح حميـد</a:t>
            </a:r>
          </a:p>
        </p:txBody>
      </p:sp>
      <p:sp>
        <p:nvSpPr>
          <p:cNvPr id="2051" name="WordArt 13" descr="Brown marble"/>
          <p:cNvSpPr>
            <a:spLocks noChangeArrowheads="1" noChangeShapeType="1" noTextEdit="1"/>
          </p:cNvSpPr>
          <p:nvPr/>
        </p:nvSpPr>
        <p:spPr bwMode="auto">
          <a:xfrm>
            <a:off x="508363" y="2581550"/>
            <a:ext cx="7819208" cy="206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ar-IQ" b="1" kern="10" spc="-113" dirty="0">
                <a:solidFill>
                  <a:schemeClr val="accent1">
                    <a:lumMod val="50000"/>
                  </a:schemeClr>
                </a:solidFill>
                <a:effectLst>
                  <a:outerShdw dist="35921" dir="2700000" algn="ctr" rotWithShape="0">
                    <a:schemeClr val="bg2">
                      <a:alpha val="79999"/>
                    </a:schemeClr>
                  </a:outerShdw>
                </a:effectLst>
                <a:cs typeface="Ali-A-Samik"/>
              </a:rPr>
              <a:t>محاضرات في </a:t>
            </a:r>
          </a:p>
          <a:p>
            <a:pPr algn="ctr"/>
            <a:r>
              <a:rPr lang="ar-IQ" b="1" kern="10" spc="-113" dirty="0">
                <a:solidFill>
                  <a:schemeClr val="accent6">
                    <a:lumMod val="50000"/>
                  </a:schemeClr>
                </a:solidFill>
                <a:effectLst>
                  <a:outerShdw dist="35921" dir="2700000" algn="ctr" rotWithShape="0">
                    <a:schemeClr val="bg2">
                      <a:alpha val="79999"/>
                    </a:schemeClr>
                  </a:outerShdw>
                </a:effectLst>
                <a:cs typeface="Ali-A-Samik"/>
              </a:rPr>
              <a:t>  أحاديث الأحكام</a:t>
            </a:r>
          </a:p>
        </p:txBody>
      </p:sp>
      <p:sp>
        <p:nvSpPr>
          <p:cNvPr id="2052" name="Rectangle 16"/>
          <p:cNvSpPr>
            <a:spLocks noChangeArrowheads="1"/>
          </p:cNvSpPr>
          <p:nvPr/>
        </p:nvSpPr>
        <p:spPr bwMode="auto">
          <a:xfrm>
            <a:off x="228600" y="1028700"/>
            <a:ext cx="8763000" cy="4800600"/>
          </a:xfrm>
          <a:prstGeom prst="rect">
            <a:avLst/>
          </a:prstGeom>
          <a:noFill/>
          <a:ln w="76200">
            <a:pattFill prst="wdUpDiag">
              <a:fgClr>
                <a:srgbClr val="663300"/>
              </a:fgClr>
              <a:bgClr>
                <a:srgbClr val="FFC247"/>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ar-IQ" sz="1350"/>
          </a:p>
        </p:txBody>
      </p:sp>
      <p:sp>
        <p:nvSpPr>
          <p:cNvPr id="2" name="Flowchart: Punched Tape 1"/>
          <p:cNvSpPr/>
          <p:nvPr/>
        </p:nvSpPr>
        <p:spPr>
          <a:xfrm>
            <a:off x="6876256" y="1103807"/>
            <a:ext cx="2039144" cy="1485900"/>
          </a:xfrm>
          <a:prstGeom prst="flowChartPunchedTap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a:defRPr/>
            </a:pPr>
            <a:r>
              <a:rPr lang="ar-IQ" sz="1600" dirty="0">
                <a:ln>
                  <a:solidFill>
                    <a:schemeClr val="tx2">
                      <a:lumMod val="75000"/>
                      <a:lumOff val="25000"/>
                    </a:schemeClr>
                  </a:solidFill>
                </a:ln>
                <a:solidFill>
                  <a:schemeClr val="accent4">
                    <a:lumMod val="95000"/>
                    <a:lumOff val="5000"/>
                  </a:schemeClr>
                </a:solidFill>
                <a:cs typeface="Ali-A-Hasan" pitchFamily="2" charset="-78"/>
              </a:rPr>
              <a:t>وزارة التعليم العالي</a:t>
            </a:r>
          </a:p>
          <a:p>
            <a:pPr algn="r">
              <a:defRPr/>
            </a:pPr>
            <a:r>
              <a:rPr lang="ar-IQ" sz="1600" dirty="0">
                <a:ln>
                  <a:solidFill>
                    <a:schemeClr val="tx2">
                      <a:lumMod val="75000"/>
                      <a:lumOff val="25000"/>
                    </a:schemeClr>
                  </a:solidFill>
                </a:ln>
                <a:solidFill>
                  <a:schemeClr val="accent4">
                    <a:lumMod val="95000"/>
                    <a:lumOff val="5000"/>
                  </a:schemeClr>
                </a:solidFill>
                <a:cs typeface="Ali-A-Hasan" pitchFamily="2" charset="-78"/>
              </a:rPr>
              <a:t>جامعة صلاح الدين/ أربيل</a:t>
            </a:r>
          </a:p>
          <a:p>
            <a:pPr algn="r">
              <a:defRPr/>
            </a:pPr>
            <a:r>
              <a:rPr lang="ar-IQ" sz="1600" dirty="0">
                <a:ln>
                  <a:solidFill>
                    <a:schemeClr val="tx2">
                      <a:lumMod val="75000"/>
                      <a:lumOff val="25000"/>
                    </a:schemeClr>
                  </a:solidFill>
                </a:ln>
                <a:solidFill>
                  <a:schemeClr val="accent4">
                    <a:lumMod val="95000"/>
                    <a:lumOff val="5000"/>
                  </a:schemeClr>
                </a:solidFill>
                <a:cs typeface="Ali-A-Hasan" pitchFamily="2" charset="-78"/>
              </a:rPr>
              <a:t>كلية العلوم الإسلامية</a:t>
            </a:r>
          </a:p>
          <a:p>
            <a:pPr algn="r">
              <a:defRPr/>
            </a:pPr>
            <a:r>
              <a:rPr lang="ar-IQ" sz="1600" dirty="0">
                <a:ln>
                  <a:solidFill>
                    <a:schemeClr val="tx2">
                      <a:lumMod val="75000"/>
                      <a:lumOff val="25000"/>
                    </a:schemeClr>
                  </a:solidFill>
                </a:ln>
                <a:solidFill>
                  <a:schemeClr val="accent4">
                    <a:lumMod val="95000"/>
                    <a:lumOff val="5000"/>
                  </a:schemeClr>
                </a:solidFill>
                <a:cs typeface="Ali-A-Hasan" pitchFamily="2" charset="-78"/>
              </a:rPr>
              <a:t>قسم الدراسات الإسلامية</a:t>
            </a:r>
          </a:p>
        </p:txBody>
      </p:sp>
      <p:pic>
        <p:nvPicPr>
          <p:cNvPr id="2054" name="Picture 19" descr="ARM Zanco Nwe As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097310"/>
            <a:ext cx="1905000" cy="1459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ستطيل ذو زوايا قطرية مستديرة 6"/>
          <p:cNvSpPr/>
          <p:nvPr/>
        </p:nvSpPr>
        <p:spPr>
          <a:xfrm>
            <a:off x="2913560" y="1218312"/>
            <a:ext cx="3008813" cy="824393"/>
          </a:xfrm>
          <a:prstGeom prst="round2DiagRect">
            <a:avLst/>
          </a:prstGeom>
          <a:ln/>
        </p:spPr>
        <p:style>
          <a:lnRef idx="1">
            <a:schemeClr val="accent1"/>
          </a:lnRef>
          <a:fillRef idx="2">
            <a:schemeClr val="accent1"/>
          </a:fillRef>
          <a:effectRef idx="1">
            <a:schemeClr val="accent1"/>
          </a:effectRef>
          <a:fontRef idx="minor">
            <a:schemeClr val="dk1"/>
          </a:fontRef>
        </p:style>
        <p:txBody>
          <a:bodyPr anchor="ctr"/>
          <a:lstStyle/>
          <a:p>
            <a:pPr algn="ctr" defTabSz="342900" rtl="1">
              <a:defRPr/>
            </a:pPr>
            <a:r>
              <a:rPr lang="ar-IQ" sz="2700" dirty="0">
                <a:solidFill>
                  <a:srgbClr val="002060"/>
                </a:solidFill>
                <a:latin typeface="ae_AlArabiya" pitchFamily="18" charset="-78"/>
                <a:cs typeface="ae_AlArabiya" pitchFamily="18" charset="-78"/>
              </a:rPr>
              <a:t>العام الدراسي</a:t>
            </a:r>
          </a:p>
          <a:p>
            <a:pPr algn="ctr" defTabSz="342900" rtl="1">
              <a:defRPr/>
            </a:pPr>
            <a:r>
              <a:rPr lang="ar-IQ" sz="2700" dirty="0">
                <a:solidFill>
                  <a:srgbClr val="002060"/>
                </a:solidFill>
                <a:latin typeface="ae_AlArabiya" pitchFamily="18" charset="-78"/>
                <a:cs typeface="ae_AlArabiya" pitchFamily="18" charset="-78"/>
              </a:rPr>
              <a:t>2022 – 2023 م</a:t>
            </a:r>
            <a:endParaRPr lang="en-US" sz="2700" dirty="0">
              <a:solidFill>
                <a:srgbClr val="002060"/>
              </a:solidFill>
              <a:latin typeface="Trebuchet MS" panose="020B0603020202020204"/>
            </a:endParaRPr>
          </a:p>
        </p:txBody>
      </p:sp>
    </p:spTree>
    <p:extLst>
      <p:ext uri="{BB962C8B-B14F-4D97-AF65-F5344CB8AC3E}">
        <p14:creationId xmlns:p14="http://schemas.microsoft.com/office/powerpoint/2010/main" val="107361689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0426" y="185437"/>
            <a:ext cx="8916070" cy="6411915"/>
          </a:xfrm>
          <a:solidFill>
            <a:schemeClr val="accent6">
              <a:lumMod val="40000"/>
              <a:lumOff val="60000"/>
            </a:schemeClr>
          </a:solidFill>
        </p:spPr>
        <p:txBody>
          <a:bodyPr>
            <a:normAutofit lnSpcReduction="10000"/>
          </a:bodyPr>
          <a:lstStyle/>
          <a:p>
            <a:pPr algn="ctr" rtl="1">
              <a:buNone/>
            </a:pPr>
            <a:r>
              <a:rPr lang="ar-IQ" b="1" dirty="0">
                <a:solidFill>
                  <a:srgbClr val="C00000"/>
                </a:solidFill>
                <a:cs typeface="Ali-A-Samik" pitchFamily="2" charset="-78"/>
              </a:rPr>
              <a:t>أهداف الماد</a:t>
            </a:r>
            <a:r>
              <a:rPr lang="ar-SA" b="1" dirty="0">
                <a:solidFill>
                  <a:srgbClr val="C00000"/>
                </a:solidFill>
                <a:cs typeface="Ali-A-Samik" pitchFamily="2" charset="-78"/>
              </a:rPr>
              <a:t>ة</a:t>
            </a:r>
          </a:p>
          <a:p>
            <a:pPr algn="ctr" rtl="1">
              <a:buNone/>
            </a:pPr>
            <a:endParaRPr lang="ar-IQ" sz="1800" b="1" dirty="0">
              <a:solidFill>
                <a:srgbClr val="C00000"/>
              </a:solidFill>
              <a:cs typeface="Ali-A-Samik" pitchFamily="2" charset="-78"/>
            </a:endParaRPr>
          </a:p>
          <a:p>
            <a:pPr algn="just" rtl="1">
              <a:buNone/>
            </a:pPr>
            <a:r>
              <a:rPr lang="ar-IQ" sz="2800" dirty="0">
                <a:cs typeface="Ali-A-Samik" pitchFamily="2" charset="-78"/>
              </a:rPr>
              <a:t>1- تعرّف الطالب على أحاديث الأحكام، وكيفية تخريج الحديث، والكتب المؤلفة والمتعلقة بهذه المواضيع.</a:t>
            </a:r>
          </a:p>
          <a:p>
            <a:pPr algn="just" rtl="1">
              <a:buNone/>
            </a:pPr>
            <a:endParaRPr lang="en-US" sz="1100" dirty="0">
              <a:cs typeface="Ali-A-Samik" pitchFamily="2" charset="-78"/>
            </a:endParaRPr>
          </a:p>
          <a:p>
            <a:pPr algn="just" rtl="1">
              <a:buNone/>
            </a:pPr>
            <a:r>
              <a:rPr lang="ar-IQ" sz="2800" dirty="0">
                <a:cs typeface="Ali-A-Samik" pitchFamily="2" charset="-78"/>
              </a:rPr>
              <a:t>2- تعرّف الطالب على طريقة العلماء في استنباط الأحكام الفقهية من أحاديث الأحكام.</a:t>
            </a:r>
          </a:p>
          <a:p>
            <a:pPr algn="just" rtl="1">
              <a:buNone/>
            </a:pPr>
            <a:endParaRPr lang="en-US" sz="1100" dirty="0">
              <a:cs typeface="Ali-A-Samik" pitchFamily="2" charset="-78"/>
            </a:endParaRPr>
          </a:p>
          <a:p>
            <a:pPr algn="just" rtl="1">
              <a:buNone/>
            </a:pPr>
            <a:r>
              <a:rPr lang="ar-IQ" sz="2800" dirty="0">
                <a:cs typeface="Ali-A-Samik" pitchFamily="2" charset="-78"/>
              </a:rPr>
              <a:t>3- إضاءة الطريق أمام الطلاب لمعرفة أشهر المسائل المتعلقة بالجنايات والحدود.</a:t>
            </a:r>
          </a:p>
          <a:p>
            <a:pPr algn="just" rtl="1">
              <a:buNone/>
            </a:pPr>
            <a:endParaRPr lang="en-US" sz="1100" dirty="0">
              <a:cs typeface="Ali-A-Samik" pitchFamily="2" charset="-78"/>
            </a:endParaRPr>
          </a:p>
          <a:p>
            <a:pPr algn="just" rtl="1">
              <a:buNone/>
            </a:pPr>
            <a:r>
              <a:rPr lang="ar-IQ" sz="2800" dirty="0">
                <a:cs typeface="Ali-A-Samik" pitchFamily="2" charset="-78"/>
              </a:rPr>
              <a:t>4- يتمرن الطالب على غور المسائل الفقهية المختلف فيها، بناء على أسس علمية، ليتمكن لاحقاً في إيجاد الحلول المناسبة لما تستجدّ من المسائل الجديدة في مجتمعه.</a:t>
            </a:r>
          </a:p>
          <a:p>
            <a:pPr algn="just" rtl="1">
              <a:buNone/>
            </a:pPr>
            <a:endParaRPr lang="en-US" sz="1100" dirty="0">
              <a:cs typeface="Ali-A-Samik" pitchFamily="2" charset="-78"/>
            </a:endParaRPr>
          </a:p>
          <a:p>
            <a:pPr algn="just" rtl="1">
              <a:buNone/>
            </a:pPr>
            <a:r>
              <a:rPr lang="ar-IQ" sz="2800" dirty="0">
                <a:cs typeface="Ali-A-Samik" pitchFamily="2" charset="-78"/>
              </a:rPr>
              <a:t>5- يتمكّن الطلاب في معرفة مختلف المصادر التي تساعد في شرح وتحليل الأحاديث النبوية، مثل: كتب التخريج، والشروح وغريب الحديث، القديمة منها والحديثة.</a:t>
            </a:r>
          </a:p>
          <a:p>
            <a:pPr algn="just" rtl="1">
              <a:buNone/>
            </a:pPr>
            <a:endParaRPr lang="en-US" sz="1000" dirty="0">
              <a:cs typeface="Ali-A-Samik" pitchFamily="2" charset="-78"/>
            </a:endParaRPr>
          </a:p>
          <a:p>
            <a:pPr algn="just" rtl="1">
              <a:buNone/>
            </a:pPr>
            <a:r>
              <a:rPr lang="ar-IQ" sz="2800" dirty="0">
                <a:cs typeface="Ali-A-Samik" pitchFamily="2" charset="-78"/>
              </a:rPr>
              <a:t>6- أن يعلم الطلبة أن اختلاف العلماء لم يكن اتباعا لهوى وإنما كان لأسباب منها: اختلاف العلماء في قبول بعض الأحاديث، واختلافهم في كيفية الاستنباط منها.</a:t>
            </a:r>
            <a:endParaRPr lang="en-US" sz="2800" dirty="0">
              <a:cs typeface="Ali-A-Samik"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5">
            <a:extLst>
              <a:ext uri="{FF2B5EF4-FFF2-40B4-BE49-F238E27FC236}">
                <a16:creationId xmlns:a16="http://schemas.microsoft.com/office/drawing/2014/main" id="{0B1D0C5A-2707-9133-65E3-C388B1952DDA}"/>
              </a:ext>
            </a:extLst>
          </p:cNvPr>
          <p:cNvSpPr>
            <a:spLocks noGrp="1" noChangeArrowheads="1"/>
          </p:cNvSpPr>
          <p:nvPr>
            <p:ph type="body" idx="1"/>
          </p:nvPr>
        </p:nvSpPr>
        <p:spPr>
          <a:xfrm>
            <a:off x="685800" y="2057400"/>
            <a:ext cx="7772400" cy="1600200"/>
          </a:xfrm>
          <a:prstGeom prst="ribbon2">
            <a:avLst>
              <a:gd name="adj1" fmla="val 12500"/>
              <a:gd name="adj2" fmla="val 65713"/>
            </a:avLst>
          </a:prstGeom>
          <a:gradFill rotWithShape="0">
            <a:gsLst>
              <a:gs pos="0">
                <a:srgbClr val="66FFFF"/>
              </a:gs>
              <a:gs pos="100000">
                <a:srgbClr val="3C7B9A"/>
              </a:gs>
            </a:gsLst>
            <a:lin ang="5400000" scaled="1"/>
          </a:gradFill>
          <a:ln w="38100">
            <a:solidFill>
              <a:schemeClr val="tx1"/>
            </a:solidFill>
            <a:miter lim="800000"/>
            <a:headEnd type="none" w="sm" len="sm"/>
            <a:tailEnd type="none" w="sm" len="sm"/>
          </a:ln>
        </p:spPr>
        <p:txBody>
          <a:bodyPr/>
          <a:lstStyle/>
          <a:p>
            <a:pPr marL="0" indent="0" algn="ctr" eaLnBrk="1" hangingPunct="1">
              <a:spcBef>
                <a:spcPct val="0"/>
              </a:spcBef>
              <a:buFontTx/>
              <a:buNone/>
            </a:pPr>
            <a:endParaRPr lang="en-US" altLang="en-US" sz="3600" b="1">
              <a:solidFill>
                <a:srgbClr val="CC0000"/>
              </a:solidFill>
              <a:latin typeface="Times New Roman" panose="02020603050405020304" pitchFamily="18" charset="0"/>
            </a:endParaRPr>
          </a:p>
          <a:p>
            <a:pPr marL="0" indent="0" algn="ctr" eaLnBrk="1" hangingPunct="1">
              <a:spcBef>
                <a:spcPct val="0"/>
              </a:spcBef>
              <a:buFontTx/>
              <a:buNone/>
            </a:pPr>
            <a:r>
              <a:rPr lang="ar-SA" altLang="en-US" sz="3600" b="1">
                <a:solidFill>
                  <a:srgbClr val="CC0000"/>
                </a:solidFill>
                <a:latin typeface="Times New Roman" panose="02020603050405020304" pitchFamily="18" charset="0"/>
              </a:rPr>
              <a:t> </a:t>
            </a:r>
            <a:r>
              <a:rPr lang="ar-SA" altLang="en-US" sz="4400" b="1">
                <a:solidFill>
                  <a:srgbClr val="CC0000"/>
                </a:solidFill>
                <a:latin typeface="Times New Roman" panose="02020603050405020304" pitchFamily="18" charset="0"/>
              </a:rPr>
              <a:t>تمت بحمد الله </a:t>
            </a:r>
            <a:endParaRPr lang="en-US" altLang="en-US" sz="4400" b="1">
              <a:solidFill>
                <a:srgbClr val="CC0000"/>
              </a:solidFill>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8666" y="214290"/>
            <a:ext cx="8686800" cy="1143000"/>
          </a:xfrm>
          <a:solidFill>
            <a:srgbClr val="00B050"/>
          </a:solidFill>
        </p:spPr>
        <p:txBody>
          <a:bodyPr>
            <a:noAutofit/>
          </a:bodyPr>
          <a:lstStyle/>
          <a:p>
            <a:r>
              <a:rPr lang="ar-IQ" sz="4000" b="1" i="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mn-lt"/>
                <a:ea typeface="+mn-ea"/>
                <a:cs typeface="Ali-A-Samik" pitchFamily="2" charset="-78"/>
              </a:rPr>
              <a:t>مقدمة </a:t>
            </a:r>
            <a:r>
              <a:rPr lang="ar-IQ" sz="4000" i="1" dirty="0">
                <a:ln w="12700">
                  <a:solidFill>
                    <a:schemeClr val="tx2">
                      <a:satMod val="155000"/>
                    </a:schemeClr>
                  </a:solidFill>
                  <a:prstDash val="solid"/>
                </a:ln>
                <a:solidFill>
                  <a:srgbClr val="C00000"/>
                </a:solidFill>
                <a:latin typeface="+mn-lt"/>
                <a:ea typeface="+mn-ea"/>
                <a:cs typeface="Ali-A-Samik" pitchFamily="2" charset="-78"/>
              </a:rPr>
              <a:t>في</a:t>
            </a:r>
            <a:r>
              <a:rPr lang="ar-IQ" sz="4000" b="1" i="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mn-lt"/>
                <a:ea typeface="+mn-ea"/>
                <a:cs typeface="Ali-A-Samik" pitchFamily="2" charset="-78"/>
              </a:rPr>
              <a:t> التعريف بأحاديث الأحكام والكتب المؤلفة فيها</a:t>
            </a:r>
            <a:endParaRPr lang="ar-SA" sz="2000" i="1" dirty="0">
              <a:solidFill>
                <a:srgbClr val="C00000"/>
              </a:solidFill>
            </a:endParaRPr>
          </a:p>
        </p:txBody>
      </p:sp>
      <p:pic>
        <p:nvPicPr>
          <p:cNvPr id="4" name="عنصر نائب للمحتوى 3" descr="09092011168.jpg"/>
          <p:cNvPicPr>
            <a:picLocks noGrp="1" noChangeAspect="1"/>
          </p:cNvPicPr>
          <p:nvPr>
            <p:ph idx="1"/>
          </p:nvPr>
        </p:nvPicPr>
        <p:blipFill>
          <a:blip r:embed="rId2" cstate="print"/>
          <a:stretch>
            <a:fillRect/>
          </a:stretch>
        </p:blipFill>
        <p:spPr>
          <a:xfrm>
            <a:off x="320582" y="1369733"/>
            <a:ext cx="8501122" cy="497603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7930" y="303209"/>
            <a:ext cx="8686800" cy="5862095"/>
          </a:xfrm>
          <a:solidFill>
            <a:schemeClr val="accent6">
              <a:lumMod val="40000"/>
              <a:lumOff val="60000"/>
            </a:schemeClr>
          </a:solidFill>
        </p:spPr>
        <p:txBody>
          <a:bodyPr>
            <a:normAutofit fontScale="77500" lnSpcReduction="20000"/>
          </a:bodyPr>
          <a:lstStyle/>
          <a:p>
            <a:pPr algn="just" rtl="1">
              <a:buNone/>
            </a:pPr>
            <a:endParaRPr lang="ar-IQ" sz="1200" dirty="0">
              <a:solidFill>
                <a:srgbClr val="C00000"/>
              </a:solidFill>
              <a:cs typeface="Ali-A-Samik" pitchFamily="2" charset="-78"/>
            </a:endParaRPr>
          </a:p>
          <a:p>
            <a:pPr algn="just" rtl="1">
              <a:buNone/>
            </a:pPr>
            <a:r>
              <a:rPr lang="ar-IQ" b="1" dirty="0">
                <a:solidFill>
                  <a:srgbClr val="C00000"/>
                </a:solidFill>
                <a:cs typeface="Ali-A-Samik" pitchFamily="2" charset="-78"/>
              </a:rPr>
              <a:t>ن</a:t>
            </a:r>
            <a:r>
              <a:rPr lang="ar-SA" b="1" dirty="0">
                <a:solidFill>
                  <a:srgbClr val="C00000"/>
                </a:solidFill>
                <a:cs typeface="Ali-A-Samik" pitchFamily="2" charset="-78"/>
              </a:rPr>
              <a:t>بذة عن ا</a:t>
            </a:r>
            <a:r>
              <a:rPr lang="ar-IQ" b="1" dirty="0">
                <a:solidFill>
                  <a:srgbClr val="C00000"/>
                </a:solidFill>
                <a:cs typeface="Ali-A-Samik" pitchFamily="2" charset="-78"/>
              </a:rPr>
              <a:t>لماد</a:t>
            </a:r>
            <a:r>
              <a:rPr lang="ar-SA" b="1" dirty="0">
                <a:solidFill>
                  <a:srgbClr val="C00000"/>
                </a:solidFill>
                <a:cs typeface="Ali-A-Samik" pitchFamily="2" charset="-78"/>
              </a:rPr>
              <a:t>ة</a:t>
            </a:r>
            <a:r>
              <a:rPr lang="ar-IQ" b="1" dirty="0">
                <a:solidFill>
                  <a:srgbClr val="C00000"/>
                </a:solidFill>
                <a:cs typeface="Ali-A-Samik" pitchFamily="2" charset="-78"/>
              </a:rPr>
              <a:t>:</a:t>
            </a:r>
          </a:p>
          <a:p>
            <a:pPr algn="just" rtl="1">
              <a:buNone/>
            </a:pPr>
            <a:endParaRPr lang="en-US" sz="1100" dirty="0">
              <a:solidFill>
                <a:srgbClr val="C00000"/>
              </a:solidFill>
              <a:cs typeface="Ali-A-Samik" pitchFamily="2" charset="-78"/>
            </a:endParaRPr>
          </a:p>
          <a:p>
            <a:pPr algn="just" rtl="1">
              <a:buNone/>
            </a:pPr>
            <a:r>
              <a:rPr lang="ar-IQ" dirty="0">
                <a:cs typeface="Ali-A-Samik" pitchFamily="2" charset="-78"/>
              </a:rPr>
              <a:t>الحديث الشريف هو المصدر الثاني للشريعة الإسلامية بعد كتاب الله (القرآن الكريم)، منه يقتبس ويستنبط علماء المسلمين –قديماً وحديثاً- أحكام دينهم، وتوجيهات حياتهم.</a:t>
            </a:r>
          </a:p>
          <a:p>
            <a:pPr algn="just" rtl="1">
              <a:buNone/>
            </a:pPr>
            <a:endParaRPr lang="en-US" dirty="0">
              <a:cs typeface="Ali-A-Samik" pitchFamily="2" charset="-78"/>
            </a:endParaRPr>
          </a:p>
          <a:p>
            <a:pPr algn="just" rtl="1">
              <a:buNone/>
            </a:pPr>
            <a:r>
              <a:rPr lang="ar-IQ" dirty="0">
                <a:cs typeface="Ali-A-Samik" pitchFamily="2" charset="-78"/>
              </a:rPr>
              <a:t>هذه المادة تدرس الأحاديث النبوية المتعلقة بالأحكام العملية، واستنباط فقهها واستدلال العلماء بها على الأحكام الفقهية، والمقرر منها مجموعة من الأحاديث المتعلقة بالمعاملات والأحوال الشخصية والجنايات.</a:t>
            </a:r>
          </a:p>
          <a:p>
            <a:pPr algn="just" rtl="1">
              <a:buNone/>
            </a:pPr>
            <a:endParaRPr lang="en-US" dirty="0">
              <a:cs typeface="Ali-A-Samik" pitchFamily="2" charset="-78"/>
            </a:endParaRPr>
          </a:p>
          <a:p>
            <a:pPr algn="just" rtl="1">
              <a:buNone/>
            </a:pPr>
            <a:r>
              <a:rPr lang="ar-IQ" dirty="0">
                <a:cs typeface="Ali-A-Samik" pitchFamily="2" charset="-78"/>
              </a:rPr>
              <a:t>وهذه المادة لها أهميتها البالغة، ينبغي معرفتها، لكي لا نقع في الخطأ، ولا يخفى أن الفهم الخطأ في هذه المسائل يؤدي إلى أخطاء جسيمة، إذ إن هذه المسألة موضوعها النفس الإنساني.</a:t>
            </a:r>
          </a:p>
          <a:p>
            <a:pPr algn="just" rtl="1">
              <a:buNone/>
            </a:pPr>
            <a:endParaRPr lang="en-US" dirty="0">
              <a:cs typeface="Ali-A-Samik" pitchFamily="2" charset="-78"/>
            </a:endParaRPr>
          </a:p>
          <a:p>
            <a:pPr algn="just" rtl="1">
              <a:buNone/>
            </a:pPr>
            <a:r>
              <a:rPr lang="ar-IQ" dirty="0">
                <a:cs typeface="Ali-A-Samik" pitchFamily="2" charset="-78"/>
              </a:rPr>
              <a:t>لذلك ينبغي تبصير المجتمع عامة وطلاب العلم خاصة بهذه المسائل وكيفية تطبيق الأحكام الشرعية في ضوء ضوابطها.</a:t>
            </a:r>
            <a:endParaRPr lang="en-US" dirty="0">
              <a:cs typeface="Ali-A-Samik" pitchFamily="2" charset="-78"/>
            </a:endParaRPr>
          </a:p>
          <a:p>
            <a:pPr algn="just" rtl="1">
              <a:buNone/>
            </a:pPr>
            <a:endParaRPr lang="en-US" dirty="0">
              <a:cs typeface="Ali-A-Samik"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7930" y="303209"/>
            <a:ext cx="8686800" cy="5411807"/>
          </a:xfrm>
          <a:solidFill>
            <a:schemeClr val="accent6">
              <a:lumMod val="40000"/>
              <a:lumOff val="60000"/>
            </a:schemeClr>
          </a:solidFill>
        </p:spPr>
        <p:txBody>
          <a:bodyPr>
            <a:normAutofit lnSpcReduction="10000"/>
          </a:bodyPr>
          <a:lstStyle/>
          <a:p>
            <a:pPr algn="just" rtl="1">
              <a:buNone/>
            </a:pPr>
            <a:endParaRPr lang="ar-IQ" sz="1200" dirty="0">
              <a:solidFill>
                <a:srgbClr val="C00000"/>
              </a:solidFill>
              <a:cs typeface="Ali-A-Samik" pitchFamily="2" charset="-78"/>
            </a:endParaRPr>
          </a:p>
          <a:p>
            <a:pPr algn="just" rtl="1">
              <a:buNone/>
            </a:pPr>
            <a:r>
              <a:rPr lang="ar-IQ" b="1" dirty="0">
                <a:solidFill>
                  <a:srgbClr val="C00000"/>
                </a:solidFill>
                <a:cs typeface="Ali-A-Samik" pitchFamily="2" charset="-78"/>
              </a:rPr>
              <a:t>تعريف أحاديث الأحكام:</a:t>
            </a:r>
          </a:p>
          <a:p>
            <a:pPr algn="just" rtl="1">
              <a:buNone/>
            </a:pPr>
            <a:endParaRPr lang="en-US" sz="1100" dirty="0">
              <a:solidFill>
                <a:srgbClr val="C00000"/>
              </a:solidFill>
              <a:cs typeface="Ali-A-Samik" pitchFamily="2" charset="-78"/>
            </a:endParaRPr>
          </a:p>
          <a:p>
            <a:pPr algn="just" rtl="1">
              <a:buNone/>
            </a:pPr>
            <a:r>
              <a:rPr lang="ar-IQ" dirty="0">
                <a:solidFill>
                  <a:srgbClr val="00B050"/>
                </a:solidFill>
                <a:cs typeface="Ali-A-Samik" pitchFamily="2" charset="-78"/>
              </a:rPr>
              <a:t>الأحاديث: </a:t>
            </a:r>
            <a:r>
              <a:rPr lang="ar-IQ" dirty="0">
                <a:cs typeface="Ali-A-Samik" pitchFamily="2" charset="-78"/>
              </a:rPr>
              <a:t>جمع حديث، وعرّفه الإمام السخاوي بقوله: ((ما أضيف إلى النبي - صلى الله عليه وسلم - من قول أو فعل أو تقرير، أو صفة خَلقيّة أو خُلُقيّة)).</a:t>
            </a:r>
          </a:p>
          <a:p>
            <a:pPr algn="just" rtl="1">
              <a:buNone/>
            </a:pPr>
            <a:endParaRPr lang="en-US" sz="1000" dirty="0">
              <a:cs typeface="Ali-A-Samik" pitchFamily="2" charset="-78"/>
            </a:endParaRPr>
          </a:p>
          <a:p>
            <a:pPr algn="just" rtl="1">
              <a:buNone/>
            </a:pPr>
            <a:r>
              <a:rPr lang="ar-IQ" dirty="0">
                <a:solidFill>
                  <a:srgbClr val="00B050"/>
                </a:solidFill>
                <a:cs typeface="Ali-A-Samik" pitchFamily="2" charset="-78"/>
              </a:rPr>
              <a:t>الأحكام: </a:t>
            </a:r>
            <a:r>
              <a:rPr lang="ar-IQ" dirty="0">
                <a:cs typeface="Ali-A-Samik" pitchFamily="2" charset="-78"/>
              </a:rPr>
              <a:t>جمع حكم وهو: خطاب الشرع المتعلق بفعل المكلف بالاقتضاء أو التخيير. </a:t>
            </a:r>
          </a:p>
          <a:p>
            <a:pPr algn="just" rtl="1">
              <a:buNone/>
            </a:pPr>
            <a:endParaRPr lang="en-US" sz="1000" dirty="0">
              <a:cs typeface="Ali-A-Samik" pitchFamily="2" charset="-78"/>
            </a:endParaRPr>
          </a:p>
          <a:p>
            <a:pPr algn="just" rtl="1">
              <a:buNone/>
            </a:pPr>
            <a:r>
              <a:rPr lang="ar-IQ" dirty="0">
                <a:solidFill>
                  <a:srgbClr val="00B050"/>
                </a:solidFill>
                <a:cs typeface="Ali-A-Samik" pitchFamily="2" charset="-78"/>
              </a:rPr>
              <a:t>وأحاديث الأحكام: </a:t>
            </a:r>
            <a:r>
              <a:rPr lang="ar-IQ" dirty="0">
                <a:cs typeface="Ali-A-Samik" pitchFamily="2" charset="-78"/>
              </a:rPr>
              <a:t>تعريفها: هي الكتب التي اشتملت على أحاديث الأحكام فقط، وهي أحاديث انتقاها مؤلفو هذه الكتب من المصنفات الحديثية الأصول ورتبوها على أبواب الفقه.</a:t>
            </a:r>
            <a:endParaRPr lang="en-US" dirty="0">
              <a:cs typeface="Ali-A-Samik"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7930" y="303209"/>
            <a:ext cx="8686800" cy="5411807"/>
          </a:xfrm>
          <a:solidFill>
            <a:schemeClr val="accent6">
              <a:lumMod val="40000"/>
              <a:lumOff val="60000"/>
            </a:schemeClr>
          </a:solidFill>
        </p:spPr>
        <p:txBody>
          <a:bodyPr>
            <a:normAutofit fontScale="92500" lnSpcReduction="20000"/>
          </a:bodyPr>
          <a:lstStyle/>
          <a:p>
            <a:pPr algn="just" rtl="1">
              <a:buNone/>
            </a:pPr>
            <a:endParaRPr lang="ar-IQ" sz="1200" b="1" dirty="0">
              <a:solidFill>
                <a:srgbClr val="C00000"/>
              </a:solidFill>
              <a:cs typeface="Ali-A-Samik" pitchFamily="2" charset="-78"/>
            </a:endParaRPr>
          </a:p>
          <a:p>
            <a:pPr algn="just" rtl="1">
              <a:buNone/>
            </a:pPr>
            <a:r>
              <a:rPr lang="ar-IQ" sz="3500" b="1" dirty="0">
                <a:solidFill>
                  <a:srgbClr val="C00000"/>
                </a:solidFill>
                <a:cs typeface="Ali-A-Samik" pitchFamily="2" charset="-78"/>
              </a:rPr>
              <a:t>مكانة السنة ووظيفتها في الشريعة:</a:t>
            </a:r>
          </a:p>
          <a:p>
            <a:pPr algn="just" rtl="1">
              <a:buNone/>
            </a:pPr>
            <a:endParaRPr lang="en-US" sz="1300" b="1" dirty="0">
              <a:solidFill>
                <a:srgbClr val="C00000"/>
              </a:solidFill>
              <a:cs typeface="Ali-A-Samik" pitchFamily="2" charset="-78"/>
            </a:endParaRPr>
          </a:p>
          <a:p>
            <a:pPr algn="just" rtl="1">
              <a:buNone/>
            </a:pPr>
            <a:r>
              <a:rPr lang="ar-IQ" sz="3500" dirty="0">
                <a:solidFill>
                  <a:srgbClr val="FF0000"/>
                </a:solidFill>
                <a:cs typeface="Ali-A-Samik" pitchFamily="2" charset="-78"/>
              </a:rPr>
              <a:t>قال</a:t>
            </a:r>
            <a:r>
              <a:rPr lang="ar-IQ" sz="3500" dirty="0">
                <a:cs typeface="Ali-A-Samik" pitchFamily="2" charset="-78"/>
              </a:rPr>
              <a:t> الله تعالى: ((</a:t>
            </a:r>
            <a:r>
              <a:rPr lang="ar-IQ" sz="3500" dirty="0">
                <a:solidFill>
                  <a:srgbClr val="00B050"/>
                </a:solidFill>
                <a:cs typeface="Ali-A-Samik" pitchFamily="2" charset="-78"/>
              </a:rPr>
              <a:t>يَا أَيُّهَا الَّذِينَ آمَنُوا أَطِيعُوا اللَّهَ وَأَطِيعُوا الرَّسُولَ وَأُولِي الْأَمْرِ مِنْكُمْ فَإِنْ تَنَازَعْتُمْ فِي شَيْءٍ فَرُدُّوهُ إِلَى اللَّهِ وَالرَّسُولِ إِنْ كُنْتُمْ تُؤْمِنُونَ بِاللَّهِ وَالْيَوْمِ الْآخِرِ ذَلِكَ خَيْرٌ وَأَحْسَنُ تَأْوِيلاً</a:t>
            </a:r>
            <a:r>
              <a:rPr lang="ar-IQ" sz="3500" dirty="0">
                <a:cs typeface="Ali-A-Samik" pitchFamily="2" charset="-78"/>
              </a:rPr>
              <a:t>)).</a:t>
            </a:r>
          </a:p>
          <a:p>
            <a:pPr algn="just" rtl="1">
              <a:buNone/>
            </a:pPr>
            <a:endParaRPr lang="en-US" sz="1200" dirty="0">
              <a:cs typeface="Ali-A-Samik" pitchFamily="2" charset="-78"/>
            </a:endParaRPr>
          </a:p>
          <a:p>
            <a:pPr algn="just" rtl="1">
              <a:buNone/>
            </a:pPr>
            <a:r>
              <a:rPr lang="ar-IQ" sz="3500" dirty="0">
                <a:solidFill>
                  <a:srgbClr val="FF0000"/>
                </a:solidFill>
                <a:cs typeface="Ali-A-Samik" pitchFamily="2" charset="-78"/>
              </a:rPr>
              <a:t>قال</a:t>
            </a:r>
            <a:r>
              <a:rPr lang="ar-IQ" sz="3500" dirty="0">
                <a:cs typeface="Ali-A-Samik" pitchFamily="2" charset="-78"/>
              </a:rPr>
              <a:t> ميمون بن مهران: الرد إلى الله هو الرجوع إلى كتابه، والرد إلى الرسول صلى الله عليه وسلم هو الرجوع إليه في حياته وإلى سنته بعد مماته.</a:t>
            </a:r>
          </a:p>
          <a:p>
            <a:pPr algn="just" rtl="1">
              <a:buNone/>
            </a:pPr>
            <a:endParaRPr lang="en-US" sz="1200" dirty="0">
              <a:cs typeface="Ali-A-Samik" pitchFamily="2" charset="-78"/>
            </a:endParaRPr>
          </a:p>
          <a:p>
            <a:pPr algn="just" rtl="1">
              <a:buNone/>
            </a:pPr>
            <a:r>
              <a:rPr lang="ar-IQ" sz="3500" dirty="0">
                <a:solidFill>
                  <a:srgbClr val="FF0000"/>
                </a:solidFill>
                <a:cs typeface="Ali-A-Samik" pitchFamily="2" charset="-78"/>
              </a:rPr>
              <a:t>وقال</a:t>
            </a:r>
            <a:r>
              <a:rPr lang="ar-IQ" sz="3500" dirty="0">
                <a:cs typeface="Ali-A-Samik" pitchFamily="2" charset="-78"/>
              </a:rPr>
              <a:t> تعالى: ((</a:t>
            </a:r>
            <a:r>
              <a:rPr lang="ar-IQ" sz="3500" dirty="0">
                <a:solidFill>
                  <a:srgbClr val="00B050"/>
                </a:solidFill>
                <a:cs typeface="Ali-A-Samik" pitchFamily="2" charset="-78"/>
              </a:rPr>
              <a:t>قُلْ إِنْ كُنْتُمْ تُحِبُّونَ اللَّهَ فَاتَّبِعُونِي يُحْبِبْكُمُ اللَّهُ...</a:t>
            </a:r>
            <a:r>
              <a:rPr lang="ar-IQ" sz="3500" dirty="0">
                <a:cs typeface="Ali-A-Samik" pitchFamily="2" charset="-78"/>
              </a:rPr>
              <a:t>)).</a:t>
            </a:r>
          </a:p>
          <a:p>
            <a:pPr algn="just" rtl="1">
              <a:buNone/>
            </a:pPr>
            <a:endParaRPr lang="ar-IQ" sz="1200" dirty="0">
              <a:cs typeface="Ali-A-Samik" pitchFamily="2" charset="-78"/>
            </a:endParaRPr>
          </a:p>
          <a:p>
            <a:pPr algn="just" rtl="1">
              <a:buNone/>
            </a:pPr>
            <a:r>
              <a:rPr lang="ar-IQ" sz="3500" dirty="0">
                <a:solidFill>
                  <a:srgbClr val="FF0000"/>
                </a:solidFill>
                <a:cs typeface="Ali-A-Samik" pitchFamily="2" charset="-78"/>
              </a:rPr>
              <a:t>وقال</a:t>
            </a:r>
            <a:r>
              <a:rPr lang="ar-IQ" sz="3500" dirty="0">
                <a:cs typeface="Ali-A-Samik" pitchFamily="2" charset="-78"/>
              </a:rPr>
              <a:t> تعالى: ((</a:t>
            </a:r>
            <a:r>
              <a:rPr lang="ar-IQ" sz="3500" dirty="0">
                <a:solidFill>
                  <a:srgbClr val="00B050"/>
                </a:solidFill>
                <a:cs typeface="Ali-A-Samik" pitchFamily="2" charset="-78"/>
              </a:rPr>
              <a:t>مَنْ يُطِعِ الرَّسُولَ فَقَدْ أَطَاعَ اللَّهَ...</a:t>
            </a:r>
            <a:r>
              <a:rPr lang="ar-IQ" sz="3500" dirty="0">
                <a:cs typeface="Ali-A-Samik" pitchFamily="2" charset="-78"/>
              </a:rPr>
              <a:t>)) فقد جعل طاعة رسوله صلى الله عليه وسلم من طاعته سبحانه.</a:t>
            </a:r>
            <a:endParaRPr lang="en-US" sz="3500" dirty="0">
              <a:cs typeface="Ali-A-Samik" pitchFamily="2" charset="-78"/>
            </a:endParaRPr>
          </a:p>
          <a:p>
            <a:pPr algn="just" rtl="1">
              <a:buNone/>
            </a:pPr>
            <a:endParaRPr lang="en-US" dirty="0">
              <a:cs typeface="Ali-A-Samik"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7930" y="303209"/>
            <a:ext cx="8686800" cy="5411807"/>
          </a:xfrm>
          <a:solidFill>
            <a:schemeClr val="accent6">
              <a:lumMod val="40000"/>
              <a:lumOff val="60000"/>
            </a:schemeClr>
          </a:solidFill>
        </p:spPr>
        <p:txBody>
          <a:bodyPr>
            <a:normAutofit fontScale="70000" lnSpcReduction="20000"/>
          </a:bodyPr>
          <a:lstStyle/>
          <a:p>
            <a:pPr algn="just" rtl="1">
              <a:buNone/>
            </a:pPr>
            <a:endParaRPr lang="en-US" sz="1300" b="1" dirty="0">
              <a:solidFill>
                <a:srgbClr val="C00000"/>
              </a:solidFill>
              <a:cs typeface="Ali-A-Samik" pitchFamily="2" charset="-78"/>
            </a:endParaRPr>
          </a:p>
          <a:p>
            <a:pPr algn="just" rtl="1">
              <a:buNone/>
            </a:pPr>
            <a:r>
              <a:rPr lang="ar-IQ" sz="4600" b="1" dirty="0">
                <a:solidFill>
                  <a:srgbClr val="C00000"/>
                </a:solidFill>
                <a:cs typeface="Ali-A-Samik" pitchFamily="2" charset="-78"/>
              </a:rPr>
              <a:t>التشجيع على نشر وحفظ سنة النبي صلى الله عليه وسلّم:</a:t>
            </a:r>
          </a:p>
          <a:p>
            <a:pPr algn="just" rtl="1">
              <a:buNone/>
            </a:pPr>
            <a:endParaRPr lang="en-US" sz="2000" b="1" dirty="0">
              <a:solidFill>
                <a:srgbClr val="C00000"/>
              </a:solidFill>
              <a:cs typeface="Ali-A-Samik" pitchFamily="2" charset="-78"/>
            </a:endParaRPr>
          </a:p>
          <a:p>
            <a:pPr algn="just" rtl="1">
              <a:buNone/>
            </a:pPr>
            <a:r>
              <a:rPr lang="ar-IQ" sz="4000" dirty="0">
                <a:solidFill>
                  <a:srgbClr val="FF0000"/>
                </a:solidFill>
                <a:cs typeface="Ali-A-Samik" pitchFamily="2" charset="-78"/>
              </a:rPr>
              <a:t>قال</a:t>
            </a:r>
            <a:r>
              <a:rPr lang="ar-IQ" sz="4000" dirty="0">
                <a:cs typeface="Ali-A-Samik" pitchFamily="2" charset="-78"/>
              </a:rPr>
              <a:t> رسول الله صلى الله عليه وسلَم: ((</a:t>
            </a:r>
            <a:r>
              <a:rPr lang="ar-IQ" sz="4000" dirty="0">
                <a:solidFill>
                  <a:srgbClr val="00B050"/>
                </a:solidFill>
                <a:cs typeface="Ali-A-Samik" pitchFamily="2" charset="-78"/>
              </a:rPr>
              <a:t>نضّر الله امرأ سمع مقالتي فوعاها وحفظها وبلغها فرب حامل فقه إلى من هو أفقه</a:t>
            </a:r>
            <a:r>
              <a:rPr lang="ar-IQ" sz="4000" dirty="0">
                <a:cs typeface="Ali-A-Samik" pitchFamily="2" charset="-78"/>
              </a:rPr>
              <a:t>)) صحيح، رواه ابن ماجه والترمذي وغيرهما.</a:t>
            </a:r>
          </a:p>
          <a:p>
            <a:pPr algn="just" rtl="1">
              <a:buNone/>
            </a:pPr>
            <a:endParaRPr lang="en-US" sz="2000" dirty="0">
              <a:cs typeface="Ali-A-Samik" pitchFamily="2" charset="-78"/>
            </a:endParaRPr>
          </a:p>
          <a:p>
            <a:pPr algn="just" rtl="1">
              <a:buNone/>
            </a:pPr>
            <a:r>
              <a:rPr lang="ar-IQ" sz="4000" dirty="0">
                <a:solidFill>
                  <a:srgbClr val="FF0000"/>
                </a:solidFill>
                <a:cs typeface="Ali-A-Samik" pitchFamily="2" charset="-78"/>
              </a:rPr>
              <a:t>فالصحابة</a:t>
            </a:r>
            <a:r>
              <a:rPr lang="ar-IQ" sz="4000" dirty="0">
                <a:cs typeface="Ali-A-Samik" pitchFamily="2" charset="-78"/>
              </a:rPr>
              <a:t> يتابعون ما ينزل عليه صلى اله عليه وسلّم: عن ابن عباس قال ( .... وكَانَ أصَحَاب رَسُولِ اللّهِ صلى الله عليه وسلم يَتّبِعُونَ الأَحْدَثَ فَالأَحْدَثَ مِنْ أَمْرِهِ ) صحيح مسلم.</a:t>
            </a:r>
          </a:p>
          <a:p>
            <a:pPr algn="just" rtl="1">
              <a:buNone/>
            </a:pPr>
            <a:endParaRPr lang="en-US" sz="1700" dirty="0">
              <a:cs typeface="Ali-A-Samik" pitchFamily="2" charset="-78"/>
            </a:endParaRPr>
          </a:p>
          <a:p>
            <a:pPr algn="just" rtl="1">
              <a:buNone/>
            </a:pPr>
            <a:r>
              <a:rPr lang="ar-IQ" sz="4000" dirty="0">
                <a:solidFill>
                  <a:srgbClr val="FF0000"/>
                </a:solidFill>
                <a:cs typeface="Ali-A-Samik" pitchFamily="2" charset="-78"/>
              </a:rPr>
              <a:t>وعن</a:t>
            </a:r>
            <a:r>
              <a:rPr lang="ar-IQ" sz="4000" dirty="0">
                <a:cs typeface="Ali-A-Samik" pitchFamily="2" charset="-78"/>
              </a:rPr>
              <a:t> عمر أنه قال: كَانَ لِي جَارٌ مِنَ الأَنْصَارِ وَكُنَّا نَتَنَاوَبُ النُّزُولَ إِلَى رَسُولِ اللَّهِ (صلى الله عليه وسلم) فَيَنْزِلُ يَوْمًا وَأَنْزِلُ يَوْمًا فَيَأْتِينِى بِخَبَرِ الوحي وَغَيْرِهِ وَآتِيهِ بِمِثْلِ ذَلِكَ . متفق عليه</a:t>
            </a:r>
          </a:p>
          <a:p>
            <a:pPr algn="just" rtl="1">
              <a:buNone/>
            </a:pPr>
            <a:endParaRPr lang="en-US" sz="1700" dirty="0">
              <a:cs typeface="Ali-A-Samik" pitchFamily="2" charset="-78"/>
            </a:endParaRPr>
          </a:p>
          <a:p>
            <a:pPr algn="just" rtl="1">
              <a:buNone/>
            </a:pPr>
            <a:r>
              <a:rPr lang="ar-IQ" sz="4000" dirty="0">
                <a:solidFill>
                  <a:srgbClr val="FF0000"/>
                </a:solidFill>
                <a:cs typeface="Ali-A-Samik" pitchFamily="2" charset="-78"/>
              </a:rPr>
              <a:t>التثبت</a:t>
            </a:r>
            <a:r>
              <a:rPr lang="ar-IQ" sz="4000" dirty="0">
                <a:cs typeface="Ali-A-Samik" pitchFamily="2" charset="-78"/>
              </a:rPr>
              <a:t> الشديد في نقل أقواله صلى الله عليه وسلم، خوفاً من حديث: ((</a:t>
            </a:r>
            <a:r>
              <a:rPr lang="ar-IQ" sz="4000" dirty="0">
                <a:solidFill>
                  <a:srgbClr val="00B050"/>
                </a:solidFill>
                <a:cs typeface="Ali-A-Samik" pitchFamily="2" charset="-78"/>
              </a:rPr>
              <a:t>مَنْ كَذَبَ عَلَيَّ مُتَعَمِّدًا، فَلْيَتَبَوَّأْ مَقْعَدَهُ مِنَ النَّارِ</a:t>
            </a:r>
            <a:r>
              <a:rPr lang="ar-IQ" sz="4000" dirty="0">
                <a:cs typeface="Ali-A-Samik" pitchFamily="2" charset="-78"/>
              </a:rPr>
              <a:t>)) رواه البخاري ومسلم.</a:t>
            </a:r>
            <a:endParaRPr lang="en-US" sz="4000" dirty="0">
              <a:cs typeface="Ali-A-Samik" pitchFamily="2" charset="-78"/>
            </a:endParaRPr>
          </a:p>
          <a:p>
            <a:pPr algn="just" rtl="1">
              <a:buNone/>
            </a:pPr>
            <a:endParaRPr lang="en-US" sz="3500" dirty="0">
              <a:cs typeface="Ali-A-Samik"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7930" y="285728"/>
            <a:ext cx="8686800" cy="6126187"/>
          </a:xfrm>
          <a:solidFill>
            <a:schemeClr val="accent6">
              <a:lumMod val="40000"/>
              <a:lumOff val="60000"/>
            </a:schemeClr>
          </a:solidFill>
        </p:spPr>
        <p:txBody>
          <a:bodyPr>
            <a:normAutofit fontScale="70000" lnSpcReduction="20000"/>
          </a:bodyPr>
          <a:lstStyle/>
          <a:p>
            <a:pPr algn="just" rtl="1">
              <a:buNone/>
            </a:pPr>
            <a:endParaRPr lang="ar-IQ" sz="1400" dirty="0">
              <a:cs typeface="Ali-A-Samik" pitchFamily="2" charset="-78"/>
            </a:endParaRPr>
          </a:p>
          <a:p>
            <a:pPr algn="just" rtl="1">
              <a:buNone/>
            </a:pPr>
            <a:r>
              <a:rPr lang="ar-IQ" sz="4500" b="1" dirty="0">
                <a:solidFill>
                  <a:srgbClr val="C00000"/>
                </a:solidFill>
                <a:cs typeface="Ali-A-Samik" pitchFamily="2" charset="-78"/>
              </a:rPr>
              <a:t>مراحل تدوين السنة:</a:t>
            </a:r>
          </a:p>
          <a:p>
            <a:pPr algn="just" rtl="1">
              <a:buNone/>
            </a:pPr>
            <a:endParaRPr lang="en-US" sz="1900" b="1" dirty="0">
              <a:solidFill>
                <a:srgbClr val="C00000"/>
              </a:solidFill>
              <a:cs typeface="Ali-A-Samik" pitchFamily="2" charset="-78"/>
            </a:endParaRPr>
          </a:p>
          <a:p>
            <a:pPr algn="just" rtl="1">
              <a:buNone/>
            </a:pPr>
            <a:r>
              <a:rPr lang="ar-IQ" sz="4000" dirty="0">
                <a:solidFill>
                  <a:srgbClr val="FF0000"/>
                </a:solidFill>
                <a:cs typeface="Ali-A-Samik" pitchFamily="2" charset="-78"/>
              </a:rPr>
              <a:t>إن الأحاديث </a:t>
            </a:r>
            <a:r>
              <a:rPr lang="ar-IQ" sz="4000" dirty="0">
                <a:cs typeface="Ali-A-Samik" pitchFamily="2" charset="-78"/>
              </a:rPr>
              <a:t>كانت في صدور الصحابة محفوظةً، وهكذا الحال في عهد الخلفاء الأربعة، وقد فكّر الإمام عمر بن الخطاب في تدوينها، لكنه رجع عن فكرته خوفاَ من هجر القرآن.</a:t>
            </a:r>
            <a:r>
              <a:rPr lang="en-US" sz="4000" dirty="0">
                <a:cs typeface="Ali-A-Samik" pitchFamily="2" charset="-78"/>
              </a:rPr>
              <a:t> </a:t>
            </a:r>
            <a:endParaRPr lang="ar-IQ" sz="4000" dirty="0">
              <a:cs typeface="Ali-A-Samik" pitchFamily="2" charset="-78"/>
            </a:endParaRPr>
          </a:p>
          <a:p>
            <a:pPr algn="just" rtl="1">
              <a:buNone/>
            </a:pPr>
            <a:endParaRPr lang="en-US" sz="1800" dirty="0">
              <a:cs typeface="Ali-A-Samik" pitchFamily="2" charset="-78"/>
            </a:endParaRPr>
          </a:p>
          <a:p>
            <a:pPr algn="just" rtl="1">
              <a:buNone/>
            </a:pPr>
            <a:r>
              <a:rPr lang="ar-IQ" sz="4000" dirty="0">
                <a:solidFill>
                  <a:srgbClr val="FF0000"/>
                </a:solidFill>
                <a:cs typeface="Ali-A-Samik" pitchFamily="2" charset="-78"/>
              </a:rPr>
              <a:t>وبقي</a:t>
            </a:r>
            <a:r>
              <a:rPr lang="ar-IQ" sz="4000" dirty="0">
                <a:cs typeface="Ali-A-Samik" pitchFamily="2" charset="-78"/>
              </a:rPr>
              <a:t> الأمر هكذا إلى أن وصل الأمر إلى </a:t>
            </a:r>
            <a:r>
              <a:rPr lang="ar-IQ" sz="4000" dirty="0">
                <a:solidFill>
                  <a:srgbClr val="C00000"/>
                </a:solidFill>
                <a:cs typeface="Ali-A-Samik" pitchFamily="2" charset="-78"/>
              </a:rPr>
              <a:t>عهد</a:t>
            </a:r>
            <a:r>
              <a:rPr lang="ar-IQ" sz="4000" dirty="0">
                <a:cs typeface="Ali-A-Samik" pitchFamily="2" charset="-78"/>
              </a:rPr>
              <a:t> </a:t>
            </a:r>
            <a:r>
              <a:rPr lang="ar-IQ" sz="4000" dirty="0">
                <a:solidFill>
                  <a:srgbClr val="C00000"/>
                </a:solidFill>
                <a:cs typeface="Ali-A-Samik" pitchFamily="2" charset="-78"/>
              </a:rPr>
              <a:t>عمر بن العبد العزيز </a:t>
            </a:r>
            <a:r>
              <a:rPr lang="ar-IQ" sz="4000" dirty="0">
                <a:cs typeface="Ali-A-Samik" pitchFamily="2" charset="-78"/>
              </a:rPr>
              <a:t>وخاف من ضياع الحديث، كتب إلى قاضيه في المدينة أبي بكر بن محمد بن عمرو بن حزم:</a:t>
            </a:r>
          </a:p>
          <a:p>
            <a:pPr algn="just" rtl="1">
              <a:buNone/>
            </a:pPr>
            <a:endParaRPr lang="en-US" sz="1100" dirty="0">
              <a:cs typeface="Ali-A-Samik" pitchFamily="2" charset="-78"/>
            </a:endParaRPr>
          </a:p>
          <a:p>
            <a:pPr algn="just" rtl="1">
              <a:buNone/>
            </a:pPr>
            <a:r>
              <a:rPr lang="ar-IQ" sz="4000" dirty="0">
                <a:cs typeface="Ali-A-Samik" pitchFamily="2" charset="-78"/>
              </a:rPr>
              <a:t>(( انظر ما كان من حديث النبي صلّى الله عليه وسلّم فاكتبه، فإني خفت دروس العلم، وذهاب العلماء، ولا تقبل إلا حديث رسول الله صلّى الله عليه وسلّم، ولتفشوا العلم، ولتجلسوا حتى يعلم من لا يعلم، فإن العلم لا يهلك حتى يكون سرًّا )).</a:t>
            </a:r>
          </a:p>
          <a:p>
            <a:pPr algn="just" rtl="1">
              <a:buNone/>
            </a:pPr>
            <a:endParaRPr lang="en-US" sz="1800" dirty="0">
              <a:cs typeface="Ali-A-Samik" pitchFamily="2" charset="-78"/>
            </a:endParaRPr>
          </a:p>
          <a:p>
            <a:pPr algn="just" rtl="1">
              <a:buNone/>
            </a:pPr>
            <a:r>
              <a:rPr lang="ar-IQ" sz="4000" dirty="0">
                <a:solidFill>
                  <a:srgbClr val="FF0000"/>
                </a:solidFill>
                <a:cs typeface="Ali-A-Samik" pitchFamily="2" charset="-78"/>
              </a:rPr>
              <a:t>وكتب</a:t>
            </a:r>
            <a:r>
              <a:rPr lang="ar-IQ" sz="4000" dirty="0">
                <a:cs typeface="Ali-A-Samik" pitchFamily="2" charset="-78"/>
              </a:rPr>
              <a:t> إلى الآفاق بذلك أيضاً ثم أمر محمد بن شهاب الزهري بتدوينها.</a:t>
            </a:r>
          </a:p>
          <a:p>
            <a:pPr algn="just" rtl="1">
              <a:buNone/>
            </a:pPr>
            <a:endParaRPr lang="en-US" sz="1600" dirty="0">
              <a:cs typeface="Ali-A-Samik" pitchFamily="2" charset="-78"/>
            </a:endParaRPr>
          </a:p>
          <a:p>
            <a:pPr algn="just" rtl="1">
              <a:buNone/>
            </a:pPr>
            <a:r>
              <a:rPr lang="ar-IQ" sz="4000" dirty="0">
                <a:solidFill>
                  <a:srgbClr val="FF0000"/>
                </a:solidFill>
                <a:cs typeface="Ali-A-Samik" pitchFamily="2" charset="-78"/>
              </a:rPr>
              <a:t>فكان</a:t>
            </a:r>
            <a:r>
              <a:rPr lang="ar-IQ" sz="4000" dirty="0">
                <a:cs typeface="Ali-A-Samik" pitchFamily="2" charset="-78"/>
              </a:rPr>
              <a:t> أول من صنف في الحديث: </a:t>
            </a:r>
            <a:r>
              <a:rPr lang="ar-IQ" sz="4000" dirty="0">
                <a:solidFill>
                  <a:srgbClr val="C00000"/>
                </a:solidFill>
                <a:cs typeface="Ali-A-Samik" pitchFamily="2" charset="-78"/>
              </a:rPr>
              <a:t>محمد بن شهاب الزهري </a:t>
            </a:r>
            <a:r>
              <a:rPr lang="ar-IQ" sz="4000" dirty="0">
                <a:cs typeface="Ali-A-Samik" pitchFamily="2" charset="-78"/>
              </a:rPr>
              <a:t>بأمر أمير المؤمنين عمر بن عبد العزيز رحمهما الله، وكان ذلك على رأس مئة سنة من الهجرة، ثم تتابع الناس في ذلك، وتنوعت طرقهم في تصنيف الحديث.</a:t>
            </a:r>
            <a:endParaRPr lang="en-US" sz="4000" dirty="0">
              <a:cs typeface="Ali-A-Samik" pitchFamily="2" charset="-78"/>
            </a:endParaRPr>
          </a:p>
          <a:p>
            <a:pPr algn="just" rtl="1">
              <a:buNone/>
            </a:pPr>
            <a:endParaRPr lang="en-US" sz="3500" dirty="0">
              <a:cs typeface="Ali-A-Samik"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7930" y="285728"/>
            <a:ext cx="8686800" cy="6126187"/>
          </a:xfrm>
          <a:solidFill>
            <a:schemeClr val="accent6">
              <a:lumMod val="40000"/>
              <a:lumOff val="60000"/>
            </a:schemeClr>
          </a:solidFill>
        </p:spPr>
        <p:txBody>
          <a:bodyPr>
            <a:normAutofit fontScale="70000" lnSpcReduction="20000"/>
          </a:bodyPr>
          <a:lstStyle/>
          <a:p>
            <a:pPr algn="r" rtl="1">
              <a:buNone/>
            </a:pPr>
            <a:endParaRPr lang="ar-IQ" sz="2300" dirty="0">
              <a:cs typeface="Ali-A-Samik" pitchFamily="2" charset="-78"/>
            </a:endParaRPr>
          </a:p>
          <a:p>
            <a:pPr algn="r" rtl="1">
              <a:buNone/>
            </a:pPr>
            <a:r>
              <a:rPr lang="ar-IQ" sz="4600" dirty="0">
                <a:solidFill>
                  <a:srgbClr val="C00000"/>
                </a:solidFill>
                <a:cs typeface="Ali-A-Samik" pitchFamily="2" charset="-78"/>
              </a:rPr>
              <a:t>ثلاثة أمور ضرورية لمن يشتغل بأحكام أحاديث الرسول </a:t>
            </a:r>
            <a:r>
              <a:rPr lang="ar-SA" sz="5700" dirty="0">
                <a:solidFill>
                  <a:srgbClr val="C00000"/>
                </a:solidFill>
                <a:cs typeface="Ali-A-Samik" pitchFamily="2" charset="-78"/>
                <a:sym typeface="Ali- Arabesque"/>
              </a:rPr>
              <a:t></a:t>
            </a:r>
            <a:r>
              <a:rPr lang="ar-IQ" sz="5700" dirty="0">
                <a:solidFill>
                  <a:schemeClr val="dk1"/>
                </a:solidFill>
                <a:cs typeface="Ali-A-Samik" pitchFamily="2" charset="-78"/>
                <a:sym typeface="Ali- Arabesque"/>
              </a:rPr>
              <a:t> </a:t>
            </a:r>
            <a:r>
              <a:rPr lang="ar-IQ" sz="5200" dirty="0">
                <a:solidFill>
                  <a:srgbClr val="C00000"/>
                </a:solidFill>
                <a:cs typeface="Ali-A-Samik" pitchFamily="2" charset="-78"/>
              </a:rPr>
              <a:t>:</a:t>
            </a:r>
          </a:p>
          <a:p>
            <a:pPr algn="r" rtl="1">
              <a:buNone/>
            </a:pPr>
            <a:endParaRPr lang="en-US" sz="2000" dirty="0">
              <a:solidFill>
                <a:srgbClr val="C00000"/>
              </a:solidFill>
              <a:cs typeface="Ali-A-Samik" pitchFamily="2" charset="-78"/>
            </a:endParaRPr>
          </a:p>
          <a:p>
            <a:pPr algn="r" rtl="1">
              <a:buNone/>
            </a:pPr>
            <a:r>
              <a:rPr lang="ar-IQ" sz="4000" dirty="0">
                <a:cs typeface="Ali-A-Samik" pitchFamily="2" charset="-78"/>
              </a:rPr>
              <a:t>1- كيفية تخريج الأحاديث والحكم عليها.</a:t>
            </a:r>
          </a:p>
          <a:p>
            <a:pPr algn="r" rtl="1">
              <a:buNone/>
            </a:pPr>
            <a:endParaRPr lang="en-US" sz="1800" dirty="0">
              <a:cs typeface="Ali-A-Samik" pitchFamily="2" charset="-78"/>
            </a:endParaRPr>
          </a:p>
          <a:p>
            <a:pPr algn="r" rtl="1">
              <a:buNone/>
            </a:pPr>
            <a:r>
              <a:rPr lang="ar-IQ" sz="4000" dirty="0">
                <a:cs typeface="Ali-A-Samik" pitchFamily="2" charset="-78"/>
              </a:rPr>
              <a:t>2- كيفية شرح الكلمات الغريبة في الأحاديث.</a:t>
            </a:r>
          </a:p>
          <a:p>
            <a:pPr algn="r" rtl="1">
              <a:buNone/>
            </a:pPr>
            <a:endParaRPr lang="en-US" sz="1600" dirty="0">
              <a:cs typeface="Ali-A-Samik" pitchFamily="2" charset="-78"/>
            </a:endParaRPr>
          </a:p>
          <a:p>
            <a:pPr algn="r" rtl="1">
              <a:buNone/>
            </a:pPr>
            <a:r>
              <a:rPr lang="ar-IQ" sz="4000" dirty="0">
                <a:cs typeface="Ali-A-Samik" pitchFamily="2" charset="-78"/>
              </a:rPr>
              <a:t>3- كيفية الوقوف على معاني وأحكام الأحاديث.</a:t>
            </a:r>
            <a:endParaRPr lang="en-US" sz="4000" dirty="0">
              <a:cs typeface="Ali-A-Samik" pitchFamily="2" charset="-78"/>
            </a:endParaRPr>
          </a:p>
          <a:p>
            <a:pPr algn="r" rtl="1">
              <a:buNone/>
            </a:pPr>
            <a:r>
              <a:rPr lang="ar-IQ" sz="4000" dirty="0">
                <a:cs typeface="Ali-A-Samik" pitchFamily="2" charset="-78"/>
              </a:rPr>
              <a:t> </a:t>
            </a:r>
            <a:endParaRPr lang="en-US" sz="2200" dirty="0">
              <a:solidFill>
                <a:srgbClr val="C00000"/>
              </a:solidFill>
              <a:cs typeface="Ali-A-Samik" pitchFamily="2" charset="-78"/>
            </a:endParaRPr>
          </a:p>
          <a:p>
            <a:pPr algn="r" rtl="1">
              <a:buNone/>
            </a:pPr>
            <a:r>
              <a:rPr lang="ar-IQ" sz="4000" dirty="0">
                <a:solidFill>
                  <a:srgbClr val="FF0000"/>
                </a:solidFill>
                <a:cs typeface="Ali-A-Samik" pitchFamily="2" charset="-78"/>
              </a:rPr>
              <a:t>والتخريج: </a:t>
            </a:r>
            <a:r>
              <a:rPr lang="ar-IQ" sz="4000" dirty="0">
                <a:cs typeface="Ali-A-Samik" pitchFamily="2" charset="-78"/>
              </a:rPr>
              <a:t>هو الدلالة على موضع الحديث في مصادره الأصلية التي أخرجته بسنده ثمّ بيان مرتبته عند الحاجة، وله أساليب ثلاثة: </a:t>
            </a:r>
          </a:p>
          <a:p>
            <a:pPr algn="r" rtl="1">
              <a:buNone/>
            </a:pPr>
            <a:endParaRPr lang="en-US" sz="1600" dirty="0">
              <a:cs typeface="Ali-A-Samik" pitchFamily="2" charset="-78"/>
            </a:endParaRPr>
          </a:p>
          <a:p>
            <a:pPr algn="r" rtl="1">
              <a:buNone/>
            </a:pPr>
            <a:r>
              <a:rPr lang="ar-IQ" sz="4000" dirty="0">
                <a:cs typeface="Ali-A-Samik" pitchFamily="2" charset="-78"/>
              </a:rPr>
              <a:t>1-</a:t>
            </a:r>
            <a:r>
              <a:rPr lang="ar-IQ" sz="4000" dirty="0" err="1">
                <a:cs typeface="Ali-A-Samik" pitchFamily="2" charset="-78"/>
              </a:rPr>
              <a:t>العزو</a:t>
            </a:r>
            <a:r>
              <a:rPr lang="ar-IQ" sz="4000" dirty="0">
                <a:cs typeface="Ali-A-Samik" pitchFamily="2" charset="-78"/>
              </a:rPr>
              <a:t> المطوّل.</a:t>
            </a:r>
          </a:p>
          <a:p>
            <a:pPr algn="r" rtl="1">
              <a:buNone/>
            </a:pPr>
            <a:endParaRPr lang="en-US" sz="1600" dirty="0">
              <a:cs typeface="Ali-A-Samik" pitchFamily="2" charset="-78"/>
            </a:endParaRPr>
          </a:p>
          <a:p>
            <a:pPr algn="r" rtl="1">
              <a:buNone/>
            </a:pPr>
            <a:r>
              <a:rPr lang="ar-IQ" sz="4000" dirty="0">
                <a:cs typeface="Ali-A-Samik" pitchFamily="2" charset="-78"/>
              </a:rPr>
              <a:t>2-</a:t>
            </a:r>
            <a:r>
              <a:rPr lang="ar-IQ" sz="4000" dirty="0" err="1">
                <a:cs typeface="Ali-A-Samik" pitchFamily="2" charset="-78"/>
              </a:rPr>
              <a:t>العزو</a:t>
            </a:r>
            <a:r>
              <a:rPr lang="ar-IQ" sz="4000" dirty="0">
                <a:cs typeface="Ali-A-Samik" pitchFamily="2" charset="-78"/>
              </a:rPr>
              <a:t> المختصر.</a:t>
            </a:r>
          </a:p>
          <a:p>
            <a:pPr algn="r" rtl="1">
              <a:buNone/>
            </a:pPr>
            <a:endParaRPr lang="en-US" sz="1400" dirty="0">
              <a:cs typeface="Ali-A-Samik" pitchFamily="2" charset="-78"/>
            </a:endParaRPr>
          </a:p>
          <a:p>
            <a:pPr algn="r" rtl="1">
              <a:buNone/>
            </a:pPr>
            <a:r>
              <a:rPr lang="ar-IQ" sz="4000" dirty="0">
                <a:cs typeface="Ali-A-Samik" pitchFamily="2" charset="-78"/>
              </a:rPr>
              <a:t>3-</a:t>
            </a:r>
            <a:r>
              <a:rPr lang="ar-IQ" sz="4000" dirty="0" err="1">
                <a:cs typeface="Ali-A-Samik" pitchFamily="2" charset="-78"/>
              </a:rPr>
              <a:t>العزو</a:t>
            </a:r>
            <a:r>
              <a:rPr lang="ar-IQ" sz="4000" dirty="0">
                <a:cs typeface="Ali-A-Samik" pitchFamily="2" charset="-78"/>
              </a:rPr>
              <a:t> المتوسط.</a:t>
            </a:r>
            <a:endParaRPr lang="en-US" sz="4000" dirty="0">
              <a:cs typeface="Ali-A-Samik" pitchFamily="2" charset="-78"/>
            </a:endParaRPr>
          </a:p>
          <a:p>
            <a:pPr algn="just" rtl="1">
              <a:buNone/>
            </a:pPr>
            <a:endParaRPr lang="en-US" sz="3500" dirty="0">
              <a:cs typeface="Ali-A-Samik"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0426" y="185437"/>
            <a:ext cx="8916070" cy="6411915"/>
          </a:xfrm>
          <a:solidFill>
            <a:schemeClr val="accent6">
              <a:lumMod val="40000"/>
              <a:lumOff val="60000"/>
            </a:schemeClr>
          </a:solidFill>
        </p:spPr>
        <p:txBody>
          <a:bodyPr>
            <a:normAutofit fontScale="70000" lnSpcReduction="20000"/>
          </a:bodyPr>
          <a:lstStyle/>
          <a:p>
            <a:pPr algn="just" rtl="1">
              <a:buNone/>
            </a:pPr>
            <a:endParaRPr lang="en-US" sz="1900" b="1" dirty="0">
              <a:solidFill>
                <a:srgbClr val="C00000"/>
              </a:solidFill>
              <a:cs typeface="Ali-A-Samik" pitchFamily="2" charset="-78"/>
            </a:endParaRPr>
          </a:p>
          <a:p>
            <a:pPr algn="ctr" rtl="1">
              <a:buNone/>
            </a:pPr>
            <a:r>
              <a:rPr lang="ar-IQ" sz="4500" b="1" dirty="0">
                <a:solidFill>
                  <a:srgbClr val="C00000"/>
                </a:solidFill>
                <a:cs typeface="Ali-A-Samik" pitchFamily="2" charset="-78"/>
              </a:rPr>
              <a:t>مصطلحات مهم</a:t>
            </a:r>
            <a:r>
              <a:rPr lang="ar-SA" sz="4500" b="1" dirty="0">
                <a:solidFill>
                  <a:srgbClr val="C00000"/>
                </a:solidFill>
                <a:cs typeface="Ali-A-Samik" pitchFamily="2" charset="-78"/>
              </a:rPr>
              <a:t>ة</a:t>
            </a:r>
            <a:r>
              <a:rPr lang="ar-IQ" sz="4500" b="1" dirty="0">
                <a:solidFill>
                  <a:srgbClr val="C00000"/>
                </a:solidFill>
                <a:cs typeface="Ali-A-Samik" pitchFamily="2" charset="-78"/>
              </a:rPr>
              <a:t> في تخريج الحديث</a:t>
            </a:r>
          </a:p>
          <a:p>
            <a:pPr algn="just" rtl="1">
              <a:buNone/>
            </a:pPr>
            <a:endParaRPr lang="en-US" sz="2100" b="1" dirty="0">
              <a:solidFill>
                <a:srgbClr val="C00000"/>
              </a:solidFill>
              <a:cs typeface="Ali-A-Samik" pitchFamily="2" charset="-78"/>
            </a:endParaRPr>
          </a:p>
          <a:p>
            <a:pPr algn="just" rtl="1">
              <a:buNone/>
            </a:pPr>
            <a:r>
              <a:rPr lang="ar-IQ" sz="4000" dirty="0">
                <a:solidFill>
                  <a:srgbClr val="00B050"/>
                </a:solidFill>
                <a:cs typeface="Ali-A-Samik" pitchFamily="2" charset="-78"/>
              </a:rPr>
              <a:t>1- متفق عليه: </a:t>
            </a:r>
            <a:r>
              <a:rPr lang="ar-IQ" sz="4000" dirty="0">
                <a:cs typeface="Ali-A-Samik" pitchFamily="2" charset="-78"/>
              </a:rPr>
              <a:t>يعني أخرجه البخاري ومسلم، إذا أخرجاه من طريق صحابي واحد.</a:t>
            </a:r>
          </a:p>
          <a:p>
            <a:pPr algn="just" rtl="1">
              <a:buNone/>
            </a:pPr>
            <a:endParaRPr lang="en-US" sz="1400" dirty="0">
              <a:cs typeface="Ali-A-Samik" pitchFamily="2" charset="-78"/>
            </a:endParaRPr>
          </a:p>
          <a:p>
            <a:pPr algn="just" rtl="1">
              <a:buNone/>
            </a:pPr>
            <a:r>
              <a:rPr lang="ar-IQ" sz="4000" dirty="0">
                <a:solidFill>
                  <a:srgbClr val="00B050"/>
                </a:solidFill>
                <a:cs typeface="Ali-A-Samik" pitchFamily="2" charset="-78"/>
              </a:rPr>
              <a:t>2- أخرجه السبعة: </a:t>
            </a:r>
            <a:r>
              <a:rPr lang="ar-IQ" sz="4000" dirty="0">
                <a:cs typeface="Ali-A-Samik" pitchFamily="2" charset="-78"/>
              </a:rPr>
              <a:t>يعني الإمام أحمد في مسنده، مع أصحاب الكتب الستة وهم: البخاري، ومسلم، وأبو داود، والترمذي، والنسائي، وابن ماجه.</a:t>
            </a:r>
          </a:p>
          <a:p>
            <a:pPr algn="just" rtl="1">
              <a:buNone/>
            </a:pPr>
            <a:endParaRPr lang="en-US" sz="1400" dirty="0">
              <a:cs typeface="Ali-A-Samik" pitchFamily="2" charset="-78"/>
            </a:endParaRPr>
          </a:p>
          <a:p>
            <a:pPr algn="just" rtl="1">
              <a:buNone/>
            </a:pPr>
            <a:r>
              <a:rPr lang="ar-IQ" sz="4000" dirty="0">
                <a:solidFill>
                  <a:srgbClr val="00B050"/>
                </a:solidFill>
                <a:cs typeface="Ali-A-Samik" pitchFamily="2" charset="-78"/>
              </a:rPr>
              <a:t>3- أخرجه الستة: </a:t>
            </a:r>
            <a:r>
              <a:rPr lang="ar-IQ" sz="4000" dirty="0">
                <a:cs typeface="Ali-A-Samik" pitchFamily="2" charset="-78"/>
              </a:rPr>
              <a:t>يعني أصحاب الكتب الستة.</a:t>
            </a:r>
          </a:p>
          <a:p>
            <a:pPr algn="just" rtl="1">
              <a:buNone/>
            </a:pPr>
            <a:endParaRPr lang="en-US" sz="1400" dirty="0">
              <a:cs typeface="Ali-A-Samik" pitchFamily="2" charset="-78"/>
            </a:endParaRPr>
          </a:p>
          <a:p>
            <a:pPr algn="just" rtl="1">
              <a:buNone/>
            </a:pPr>
            <a:r>
              <a:rPr lang="ar-IQ" sz="4000" dirty="0">
                <a:solidFill>
                  <a:srgbClr val="00B050"/>
                </a:solidFill>
                <a:cs typeface="Ali-A-Samik" pitchFamily="2" charset="-78"/>
              </a:rPr>
              <a:t>4- أخرجه الخمسة: </a:t>
            </a:r>
            <a:r>
              <a:rPr lang="ar-IQ" sz="4000" dirty="0">
                <a:cs typeface="Ali-A-Samik" pitchFamily="2" charset="-78"/>
              </a:rPr>
              <a:t>يعني الإمام أحمد بن حنبل في مسنده، مع أصحاب الكتب الستة، عدا البخاري ومسلم.</a:t>
            </a:r>
          </a:p>
          <a:p>
            <a:pPr algn="just" rtl="1">
              <a:buNone/>
            </a:pPr>
            <a:endParaRPr lang="en-US" sz="1300" dirty="0">
              <a:cs typeface="Ali-A-Samik" pitchFamily="2" charset="-78"/>
            </a:endParaRPr>
          </a:p>
          <a:p>
            <a:pPr algn="just" rtl="1">
              <a:buNone/>
            </a:pPr>
            <a:r>
              <a:rPr lang="ar-IQ" sz="4000" dirty="0">
                <a:solidFill>
                  <a:srgbClr val="00B050"/>
                </a:solidFill>
                <a:cs typeface="Ali-A-Samik" pitchFamily="2" charset="-78"/>
              </a:rPr>
              <a:t>5- أخرجه الأربعة: </a:t>
            </a:r>
            <a:r>
              <a:rPr lang="ar-IQ" sz="4000" dirty="0">
                <a:cs typeface="Ali-A-Samik" pitchFamily="2" charset="-78"/>
              </a:rPr>
              <a:t>يعني أصحاب الكتب الستة، عدا البخاري ومسلم.</a:t>
            </a:r>
          </a:p>
          <a:p>
            <a:pPr algn="just" rtl="1">
              <a:buNone/>
            </a:pPr>
            <a:endParaRPr lang="en-US" sz="1300" dirty="0">
              <a:cs typeface="Ali-A-Samik" pitchFamily="2" charset="-78"/>
            </a:endParaRPr>
          </a:p>
          <a:p>
            <a:pPr algn="just" rtl="1">
              <a:buNone/>
            </a:pPr>
            <a:r>
              <a:rPr lang="ar-IQ" sz="4000" dirty="0">
                <a:solidFill>
                  <a:srgbClr val="00B050"/>
                </a:solidFill>
                <a:cs typeface="Ali-A-Samik" pitchFamily="2" charset="-78"/>
              </a:rPr>
              <a:t>6- أخرجه الثلاثة: </a:t>
            </a:r>
            <a:r>
              <a:rPr lang="ar-IQ" sz="4000" dirty="0">
                <a:cs typeface="Ali-A-Samik" pitchFamily="2" charset="-78"/>
              </a:rPr>
              <a:t>يراد به: الأربعة، عدا ابن ماجه.</a:t>
            </a:r>
          </a:p>
          <a:p>
            <a:pPr algn="just" rtl="1">
              <a:buNone/>
            </a:pPr>
            <a:r>
              <a:rPr lang="ar-IQ" sz="4000" dirty="0">
                <a:solidFill>
                  <a:srgbClr val="00B050"/>
                </a:solidFill>
                <a:cs typeface="Ali-A-Samik" pitchFamily="2" charset="-78"/>
              </a:rPr>
              <a:t>7- الكتب التسعه‌: </a:t>
            </a:r>
            <a:r>
              <a:rPr lang="ar-IQ" sz="4000" dirty="0">
                <a:cs typeface="Ali-A-Samik" pitchFamily="2" charset="-78"/>
              </a:rPr>
              <a:t>ويراد بها: (البخاري – مسلم – أبو داود – التر</a:t>
            </a:r>
            <a:r>
              <a:rPr lang="ar-SA" sz="4000" dirty="0">
                <a:cs typeface="Ali-A-Samik" pitchFamily="2" charset="-78"/>
              </a:rPr>
              <a:t>مذي – النسائي – ابن ماجه – أحمد – مالك – الدارمي)</a:t>
            </a:r>
            <a:endParaRPr lang="en-US" sz="4000" dirty="0">
              <a:cs typeface="Ali-A-Samik"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17499</TotalTime>
  <Words>1004</Words>
  <Application>Microsoft Office PowerPoint</Application>
  <PresentationFormat>On-screen Show (4:3)</PresentationFormat>
  <Paragraphs>107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ae_AlArabiya</vt:lpstr>
      <vt:lpstr>Arial</vt:lpstr>
      <vt:lpstr>Calibri</vt:lpstr>
      <vt:lpstr>Times New Roman</vt:lpstr>
      <vt:lpstr>Trebuchet MS</vt:lpstr>
      <vt:lpstr>Office Theme</vt:lpstr>
      <vt:lpstr>PowerPoint Presentation</vt:lpstr>
      <vt:lpstr>مقدمة في التعريف بأحاديث الأحكام والكتب المؤلفة فيها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Sunrise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أحاديث الأحكام</dc:title>
  <dc:creator>Luqman</dc:creator>
  <cp:lastModifiedBy>dana ziyad</cp:lastModifiedBy>
  <cp:revision>102</cp:revision>
  <dcterms:created xsi:type="dcterms:W3CDTF">2013-09-29T14:14:58Z</dcterms:created>
  <dcterms:modified xsi:type="dcterms:W3CDTF">2022-09-17T17:24:24Z</dcterms:modified>
</cp:coreProperties>
</file>