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30" r:id="rId1"/>
    <p:sldMasterId id="2147483864" r:id="rId2"/>
  </p:sldMasterIdLst>
  <p:notesMasterIdLst>
    <p:notesMasterId r:id="rId18"/>
  </p:notesMasterIdLst>
  <p:sldIdLst>
    <p:sldId id="270" r:id="rId3"/>
    <p:sldId id="271" r:id="rId4"/>
    <p:sldId id="272" r:id="rId5"/>
    <p:sldId id="257" r:id="rId6"/>
    <p:sldId id="260" r:id="rId7"/>
    <p:sldId id="261" r:id="rId8"/>
    <p:sldId id="263" r:id="rId9"/>
    <p:sldId id="262" r:id="rId10"/>
    <p:sldId id="264" r:id="rId11"/>
    <p:sldId id="265" r:id="rId12"/>
    <p:sldId id="266" r:id="rId13"/>
    <p:sldId id="269" r:id="rId14"/>
    <p:sldId id="267" r:id="rId15"/>
    <p:sldId id="268" r:id="rId16"/>
    <p:sldId id="273" r:id="rId17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39" autoAdjust="0"/>
    <p:restoredTop sz="86388" autoAdjust="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fld id="{67C684DC-ADF7-475D-95C5-346D6FF7ACE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fld id="{EAC0BE3C-ADF6-4FDB-A8D6-A78F50A2B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6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BF61EB56-7752-4283-AD70-8DE8E757E70B}" type="slidenum">
              <a:rPr lang="ar-SA" smtClean="0"/>
              <a:pPr eaLnBrk="1" hangingPunct="1"/>
              <a:t>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CB27F82F-447D-4224-B698-1A8149286A31}" type="slidenum">
              <a:rPr lang="ar-SA" smtClean="0"/>
              <a:pPr eaLnBrk="1" hangingPunct="1"/>
              <a:t>2</a:t>
            </a:fld>
            <a:endParaRPr 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E10B7-B7D5-4DC1-B7C2-BDF13967A7E2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550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595ABF-09DE-4CF0-A938-B12682255FD1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21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EBAB4-2388-4A1D-8E86-53114BEE8D2D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94395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337D1-3D80-4420-84C0-99A5DEFAB4CD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640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59EE6-8A47-4A5E-8630-A8098A20FDFB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16927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54023-9E44-47EF-A95A-3122990A0A95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102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15827-BCBC-4911-82F2-1A14F733E692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774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2BE97-02BF-420F-AEFC-8874BD56969F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989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8374419-4912-4255-8775-49C75D6DBB0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40725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F1FE3B1-1AB7-4A8A-B661-D62BB7FC2880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59075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9D5A946-9FE6-497C-B1A3-3861D009B925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494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0D6C6-F302-45E7-A2AE-BF4E1B0720D0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72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0F38609-B074-4F77-AB1D-FA10325A3E47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FF9F0C5-380F-41C2-899A-BAC0F0927E16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71157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B774CBB-3725-44BC-B81C-F63EB8FD69C2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0217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381A37-9383-4A6D-AFC3-3B65F7CA934E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202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F92568-23DC-4261-89F3-B9372E50914C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11559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1604EF-117C-4C3D-85FE-76CB005BFAC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19954A3-9DFD-4C44-94BA-B95130A3BA1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860789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B95763-9173-4CAC-86BC-F84164669F51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83957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7AA5BF0-B0AA-4816-BCA7-F8CD983DA063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387006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E070D8-5AC0-411F-963E-C80F8C84E168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619213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C778F51-4BB0-4FD6-A613-AB932CB9CDF9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935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 ذات 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40654-19CB-4AEA-B989-50A4A8BA60A6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6237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924D3-1012-4C85-B2BD-1579D347B408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586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اب أو خط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747CE8F-B0D6-4159-ACE0-EA679D1B2D8B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77649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662003-F739-4646-94F1-0862EA502E88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9333C77-0158-454C-844F-B7AB9BD7DAD4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02003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006E9E5-8281-46EE-AF54-C62A47F693A4}" type="datetime1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11/6/2023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900" b="0" i="0" u="none" strike="noStrike" kern="1200" cap="none" spc="0" normalizeH="0" baseline="0" noProof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latin typeface="Trebuchet MS" panose="020B0603020202020204"/>
                <a:ea typeface="+mn-ea"/>
                <a:cs typeface="Tahoma" panose="020B0604030504040204" pitchFamily="34" charset="0"/>
              </a:rPr>
              <a:t>فلسفة الأخلاق                     د. إبراهيم أحمد سليمان</a:t>
            </a: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90C226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90C226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55303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41788-1A66-47FD-A765-3C467E74D2C9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8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0B4B7-C713-4663-B3AE-9055A288288B}" type="datetime1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4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1D836-2B55-4F8A-A5A2-F0BE29AC20DB}" type="datetime1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0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5872D-B8FA-44C0-B95B-9FA63398320C}" type="datetime1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01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1008-939A-4A3C-9EE1-F66EFA489797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203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2A7FC-6035-4F28-9719-4AF0B2DC9592}" type="datetime1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B241F-505D-491F-BD32-8197DE6E7404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071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  <p:sldLayoutId id="2147483842" r:id="rId12"/>
    <p:sldLayoutId id="2147483843" r:id="rId13"/>
    <p:sldLayoutId id="2147483844" r:id="rId14"/>
    <p:sldLayoutId id="2147483845" r:id="rId15"/>
    <p:sldLayoutId id="2147483846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341EC-82B2-4578-A672-B64EDFFF13A3}" type="datetime1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IQ"/>
              <a:t>فلسفة الأخلاق                     د. إبراهيم أحمد سليمان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633F8D-5A62-4B3E-9AE7-608C23625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01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WordArt 7" descr="Brown marble"/>
          <p:cNvSpPr>
            <a:spLocks noChangeArrowheads="1" noChangeShapeType="1" noTextEdit="1"/>
          </p:cNvSpPr>
          <p:nvPr/>
        </p:nvSpPr>
        <p:spPr bwMode="auto">
          <a:xfrm>
            <a:off x="2336800" y="5294811"/>
            <a:ext cx="7874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IQ" sz="1400" b="1" kern="10" dirty="0">
                <a:solidFill>
                  <a:srgbClr val="3333CC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Ali-A-Alwand"/>
              </a:rPr>
              <a:t>مدرس المادة:  د. زيــاد صالح حميـد</a:t>
            </a:r>
          </a:p>
        </p:txBody>
      </p:sp>
      <p:sp>
        <p:nvSpPr>
          <p:cNvPr id="2051" name="WordArt 13" descr="Brown marble"/>
          <p:cNvSpPr>
            <a:spLocks noChangeArrowheads="1" noChangeShapeType="1" noTextEdit="1"/>
          </p:cNvSpPr>
          <p:nvPr/>
        </p:nvSpPr>
        <p:spPr bwMode="auto">
          <a:xfrm>
            <a:off x="677817" y="2299066"/>
            <a:ext cx="10425611" cy="275626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IQ" sz="2400" b="1" kern="10" spc="-150" dirty="0">
                <a:solidFill>
                  <a:schemeClr val="accent1">
                    <a:lumMod val="50000"/>
                  </a:schemeClr>
                </a:solidFill>
                <a:effectLst>
                  <a:outerShdw dist="35921" dir="2700000" algn="ctr" rotWithShape="0">
                    <a:schemeClr val="bg2">
                      <a:alpha val="79999"/>
                    </a:schemeClr>
                  </a:outerShdw>
                </a:effectLst>
                <a:cs typeface="Ali-A-Samik"/>
              </a:rPr>
              <a:t>محاضرات في </a:t>
            </a:r>
          </a:p>
          <a:p>
            <a:pPr algn="ctr"/>
            <a:r>
              <a:rPr lang="ar-IQ" sz="2400" b="1" kern="10" spc="-150" dirty="0">
                <a:solidFill>
                  <a:schemeClr val="accent6">
                    <a:lumMod val="50000"/>
                  </a:schemeClr>
                </a:solidFill>
                <a:effectLst>
                  <a:outerShdw dist="35921" dir="2700000" algn="ctr" rotWithShape="0">
                    <a:schemeClr val="bg2">
                      <a:alpha val="79999"/>
                    </a:schemeClr>
                  </a:outerShdw>
                </a:effectLst>
                <a:cs typeface="Ali-A-Samik"/>
              </a:rPr>
              <a:t>  أحاديث الأحكام</a:t>
            </a:r>
          </a:p>
        </p:txBody>
      </p:sp>
      <p:sp>
        <p:nvSpPr>
          <p:cNvPr id="2052" name="Rectangle 16"/>
          <p:cNvSpPr>
            <a:spLocks noChangeArrowheads="1"/>
          </p:cNvSpPr>
          <p:nvPr/>
        </p:nvSpPr>
        <p:spPr bwMode="auto">
          <a:xfrm>
            <a:off x="304800" y="228600"/>
            <a:ext cx="11684000" cy="6400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sp>
        <p:nvSpPr>
          <p:cNvPr id="2" name="Flowchart: Punched Tape 1"/>
          <p:cNvSpPr/>
          <p:nvPr/>
        </p:nvSpPr>
        <p:spPr>
          <a:xfrm>
            <a:off x="9347198" y="328743"/>
            <a:ext cx="2540001" cy="1981200"/>
          </a:xfrm>
          <a:prstGeom prst="flowChartPunchedTap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وزارة التعليم العالي</a:t>
            </a:r>
          </a:p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جامعة صلاح الدين/ أربيل</a:t>
            </a:r>
          </a:p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كلية العلوم الإسلامية</a:t>
            </a:r>
          </a:p>
          <a:p>
            <a:pPr>
              <a:defRPr/>
            </a:pPr>
            <a:r>
              <a:rPr lang="ar-IQ" sz="2000" dirty="0">
                <a:ln>
                  <a:solidFill>
                    <a:schemeClr val="tx2">
                      <a:lumMod val="75000"/>
                      <a:lumOff val="25000"/>
                    </a:schemeClr>
                  </a:solidFill>
                </a:ln>
                <a:solidFill>
                  <a:schemeClr val="accent4">
                    <a:lumMod val="95000"/>
                    <a:lumOff val="5000"/>
                  </a:schemeClr>
                </a:solidFill>
                <a:cs typeface="Ali-A-Hasan" pitchFamily="2" charset="-78"/>
              </a:rPr>
              <a:t>قسم الدراسات الإسلامية</a:t>
            </a:r>
          </a:p>
        </p:txBody>
      </p:sp>
      <p:pic>
        <p:nvPicPr>
          <p:cNvPr id="2054" name="Picture 19" descr="ARM Zanco Nwe As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400" y="320079"/>
            <a:ext cx="2540000" cy="194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مستطيل ذو زوايا قطرية مستديرة 6"/>
          <p:cNvSpPr/>
          <p:nvPr/>
        </p:nvSpPr>
        <p:spPr>
          <a:xfrm>
            <a:off x="3884747" y="481415"/>
            <a:ext cx="4011750" cy="1099191"/>
          </a:xfrm>
          <a:prstGeom prst="round2Diag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e_AlArabiya" pitchFamily="18" charset="-78"/>
                <a:ea typeface="+mn-ea"/>
                <a:cs typeface="ae_AlArabiya" pitchFamily="18" charset="-78"/>
              </a:rPr>
              <a:t>العام الدراسي</a:t>
            </a:r>
          </a:p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e_AlArabiya" pitchFamily="18" charset="-78"/>
                <a:ea typeface="+mn-ea"/>
                <a:cs typeface="ae_AlArabiya" pitchFamily="18" charset="-78"/>
              </a:rPr>
              <a:t>2023</a:t>
            </a:r>
            <a:r>
              <a:rPr kumimoji="0" lang="ar-IQ" sz="3600" b="0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e_AlArabiya" pitchFamily="18" charset="-78"/>
                <a:ea typeface="+mn-ea"/>
                <a:cs typeface="ae_AlArabiya" pitchFamily="18" charset="-78"/>
              </a:rPr>
              <a:t>– 2024م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36168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الإمام أحمد: "الناسُ أحوج إلى العلمِ منهم إلى الطعام والشراب؛ لأنَّ الطعامَ والشرابَ يحتاج إليه في اليوم مرتين أو ثلاثًا، والعلمَ يحتاج إليه في كلِّ وقتٍ"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3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الإمام أحمد: "الناسُ أحوج إلى العلمِ منهم إلى الطعام والشراب؛ لأنَّ الطعامَ والشرابَ يحتاج إليه في اليوم مرتين أو ثلاثًا، والعلمَ يحتاج إليه في كلِّ وقتٍ"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31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العلوم الإسلامية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>
            <a:normAutofit/>
          </a:bodyPr>
          <a:lstStyle/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أنواع العلوم الإسلامية: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التفسير وعلومه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الحديث وعلومه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العقيدة والفكر والأديان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أصول الفقه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الفقه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التأريخ والسيرة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99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مميزات المرحلة الجامعية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الحرية أكثر والتكاليف أكبر.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التعامل مع :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المدرسين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الموظفين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الزملاء</a:t>
            </a:r>
          </a:p>
          <a:p>
            <a:pPr marL="457200" indent="-457200" rtl="1">
              <a:buFont typeface="Arial" panose="020B0604020202020204" pitchFamily="34" charset="0"/>
              <a:buChar char="•"/>
            </a:pPr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مرافق الكلية.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63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فكروا في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فكروا في العلم لله، تأتي الدنيا معه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4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285751"/>
            <a:ext cx="11582400" cy="6126163"/>
          </a:xfrm>
          <a:solidFill>
            <a:schemeClr val="accent1">
              <a:lumMod val="90000"/>
            </a:schemeClr>
          </a:solidFill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endParaRPr lang="ar-SA" dirty="0">
              <a:solidFill>
                <a:srgbClr val="C00000"/>
              </a:solidFill>
              <a:cs typeface="Ali-A-Samik" pitchFamily="2" charset="-78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endParaRPr lang="ar-SA" sz="3200" dirty="0">
              <a:cs typeface="Ali-A-Samik" pitchFamily="2" charset="-78"/>
            </a:endParaRP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ar-IQ" sz="4800" dirty="0">
                <a:cs typeface="Ali-A-Samik" pitchFamily="2" charset="-78"/>
              </a:rPr>
              <a:t>انتهت المحاضرة</a:t>
            </a:r>
          </a:p>
          <a:p>
            <a:pPr algn="ctr">
              <a:lnSpc>
                <a:spcPct val="150000"/>
              </a:lnSpc>
              <a:buFontTx/>
              <a:buNone/>
              <a:defRPr/>
            </a:pPr>
            <a:r>
              <a:rPr lang="ar-IQ" sz="4800" dirty="0">
                <a:cs typeface="Ali-A-Samik" pitchFamily="2" charset="-78"/>
              </a:rPr>
              <a:t>شكراً لحسن استماعكم</a:t>
            </a:r>
            <a:endParaRPr lang="ar-SA" sz="4800" dirty="0">
              <a:cs typeface="Ali-A-Samik" pitchFamily="2" charset="-78"/>
            </a:endParaRPr>
          </a:p>
          <a:p>
            <a:pPr>
              <a:buFontTx/>
              <a:buNone/>
              <a:defRPr/>
            </a:pPr>
            <a:endParaRPr lang="ar-IQ" sz="3600" dirty="0">
              <a:cs typeface="Ali-A-Samik" pitchFamily="2" charset="-78"/>
            </a:endParaRPr>
          </a:p>
          <a:p>
            <a:pPr>
              <a:buFontTx/>
              <a:buNone/>
              <a:defRPr/>
            </a:pPr>
            <a:endParaRPr lang="ar-SA" sz="3600" dirty="0">
              <a:cs typeface="Ali-A-Samik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5994342"/>
      </p:ext>
    </p:extLst>
  </p:cSld>
  <p:clrMapOvr>
    <a:masterClrMapping/>
  </p:clrMapOvr>
  <p:transition>
    <p:pull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18"/>
          <p:cNvGrpSpPr>
            <a:grpSpLocks/>
          </p:cNvGrpSpPr>
          <p:nvPr/>
        </p:nvGrpSpPr>
        <p:grpSpPr bwMode="auto">
          <a:xfrm>
            <a:off x="609600" y="2362200"/>
            <a:ext cx="11074400" cy="3429000"/>
            <a:chOff x="288" y="1056"/>
            <a:chExt cx="5232" cy="2784"/>
          </a:xfrm>
        </p:grpSpPr>
        <p:sp>
          <p:nvSpPr>
            <p:cNvPr id="3077" name="AutoShape 8"/>
            <p:cNvSpPr>
              <a:spLocks noChangeArrowheads="1"/>
            </p:cNvSpPr>
            <p:nvPr/>
          </p:nvSpPr>
          <p:spPr bwMode="auto">
            <a:xfrm>
              <a:off x="288" y="1056"/>
              <a:ext cx="5232" cy="2784"/>
            </a:xfrm>
            <a:prstGeom prst="horizontalScroll">
              <a:avLst>
                <a:gd name="adj" fmla="val 12500"/>
              </a:avLst>
            </a:prstGeom>
            <a:gradFill rotWithShape="0">
              <a:gsLst>
                <a:gs pos="0">
                  <a:srgbClr val="FFCC66"/>
                </a:gs>
                <a:gs pos="50000">
                  <a:srgbClr val="FFEAC1"/>
                </a:gs>
                <a:gs pos="100000">
                  <a:srgbClr val="FFCC66"/>
                </a:gs>
              </a:gsLst>
              <a:lin ang="2700000" scaled="1"/>
            </a:gradFill>
            <a:ln w="38100">
              <a:solidFill>
                <a:srgbClr val="66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IQ"/>
            </a:p>
          </p:txBody>
        </p:sp>
        <p:sp>
          <p:nvSpPr>
            <p:cNvPr id="3078" name="WordArt 13" descr="Brown marble"/>
            <p:cNvSpPr>
              <a:spLocks noChangeArrowheads="1" noChangeShapeType="1" noTextEdit="1"/>
            </p:cNvSpPr>
            <p:nvPr/>
          </p:nvSpPr>
          <p:spPr bwMode="auto">
            <a:xfrm>
              <a:off x="912" y="1755"/>
              <a:ext cx="4368" cy="1590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ar-IQ" sz="2400" b="1" kern="10" spc="-150">
                  <a:blipFill dpi="0" rotWithShape="0">
                    <a:blip r:embed="rId3"/>
                    <a:srcRect/>
                    <a:tile tx="0" ty="0" sx="100000" sy="100000" flip="none" algn="tl"/>
                  </a:blipFill>
                  <a:effectLst>
                    <a:outerShdw dist="35921" dir="2700000" algn="ctr" rotWithShape="0">
                      <a:schemeClr val="bg2">
                        <a:alpha val="79999"/>
                      </a:schemeClr>
                    </a:outerShdw>
                  </a:effectLst>
                  <a:cs typeface="Ali-A-Samik"/>
                </a:rPr>
                <a:t> المحاضرة  الأولى</a:t>
              </a:r>
            </a:p>
            <a:p>
              <a:pPr algn="ctr"/>
              <a:r>
                <a:rPr lang="ar-IQ" sz="2400" b="1" kern="10" spc="-150">
                  <a:blipFill dpi="0" rotWithShape="0">
                    <a:blip r:embed="rId3"/>
                    <a:srcRect/>
                    <a:tile tx="0" ty="0" sx="100000" sy="100000" flip="none" algn="tl"/>
                  </a:blipFill>
                  <a:effectLst>
                    <a:outerShdw dist="35921" dir="2700000" algn="ctr" rotWithShape="0">
                      <a:schemeClr val="bg2">
                        <a:alpha val="79999"/>
                      </a:schemeClr>
                    </a:outerShdw>
                  </a:effectLst>
                  <a:cs typeface="Ali-A-Samik"/>
                </a:rPr>
                <a:t>التعارف  وبيان  أساليب  التدريس</a:t>
              </a:r>
            </a:p>
          </p:txBody>
        </p:sp>
      </p:grpSp>
      <p:sp>
        <p:nvSpPr>
          <p:cNvPr id="3075" name="Rectangle 16"/>
          <p:cNvSpPr>
            <a:spLocks noChangeArrowheads="1"/>
          </p:cNvSpPr>
          <p:nvPr/>
        </p:nvSpPr>
        <p:spPr bwMode="auto">
          <a:xfrm>
            <a:off x="304800" y="228600"/>
            <a:ext cx="11684000" cy="6400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  <p:pic>
        <p:nvPicPr>
          <p:cNvPr id="3079" name="Picture 6" descr="1 (15)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800" y="76201"/>
            <a:ext cx="5537200" cy="283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92388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11516784" cy="5715000"/>
          </a:xfrm>
        </p:spPr>
        <p:txBody>
          <a:bodyPr>
            <a:normAutofit fontScale="92500" lnSpcReduction="10000"/>
          </a:bodyPr>
          <a:lstStyle/>
          <a:p>
            <a:pPr algn="r" rtl="1">
              <a:buFont typeface="Wingdings" pitchFamily="2" charset="2"/>
              <a:buChar char="Ø"/>
              <a:defRPr/>
            </a:pPr>
            <a:r>
              <a:rPr lang="ar-IQ" sz="4400" dirty="0">
                <a:cs typeface="Ali-A-Hasan" pitchFamily="2" charset="-78"/>
              </a:rPr>
              <a:t>التعارف بين المدرس والطلاب .</a:t>
            </a:r>
          </a:p>
          <a:p>
            <a:pPr algn="r" rtl="1">
              <a:buFont typeface="Wingdings" pitchFamily="2" charset="2"/>
              <a:buChar char="Ø"/>
              <a:defRPr/>
            </a:pPr>
            <a:r>
              <a:rPr lang="ar-IQ" sz="4400" dirty="0">
                <a:cs typeface="Ali-A-Hasan" pitchFamily="2" charset="-78"/>
              </a:rPr>
              <a:t>تعامل المدرس </a:t>
            </a:r>
            <a:r>
              <a:rPr lang="ar-IQ" sz="4400" dirty="0" smtClean="0">
                <a:cs typeface="Ali-A-Hasan" pitchFamily="2" charset="-78"/>
              </a:rPr>
              <a:t>مع الدرس، </a:t>
            </a:r>
            <a:r>
              <a:rPr lang="ar-IQ" sz="4400" dirty="0">
                <a:cs typeface="Ali-A-Hasan" pitchFamily="2" charset="-78"/>
              </a:rPr>
              <a:t>ومع الطلاب.</a:t>
            </a: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cs typeface="Ali-A-Hasan" pitchFamily="2" charset="-78"/>
              </a:rPr>
              <a:t>أ- مع الدرس: الدرس هو الأهم وسيد الموقف.</a:t>
            </a: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cs typeface="Ali-A-Hasan" pitchFamily="2" charset="-78"/>
              </a:rPr>
              <a:t>ب- مع الطلاب: </a:t>
            </a: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cs typeface="Ali-A-Hasan" pitchFamily="2" charset="-78"/>
              </a:rPr>
              <a:t>1- الاحترام المتبادل الأخوي.</a:t>
            </a: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cs typeface="Ali-A-Hasan" pitchFamily="2" charset="-78"/>
              </a:rPr>
              <a:t>2- الحضور أول الدرس.</a:t>
            </a:r>
          </a:p>
          <a:p>
            <a:pPr marL="0" indent="0" algn="r" rtl="1">
              <a:buFontTx/>
              <a:buNone/>
              <a:defRPr/>
            </a:pPr>
            <a:r>
              <a:rPr lang="ar-IQ" sz="3600" dirty="0">
                <a:cs typeface="Ali-A-Hasan" pitchFamily="2" charset="-78"/>
              </a:rPr>
              <a:t>3- الالتزام بالتحضير والمشاركة الفعالة.</a:t>
            </a:r>
          </a:p>
          <a:p>
            <a:pPr algn="r" rtl="1">
              <a:buFont typeface="Wingdings" pitchFamily="2" charset="2"/>
              <a:buChar char="Ø"/>
              <a:defRPr/>
            </a:pPr>
            <a:r>
              <a:rPr lang="ar-IQ" sz="4400" dirty="0">
                <a:cs typeface="Ali-A-Hasan" pitchFamily="2" charset="-78"/>
              </a:rPr>
              <a:t>بعض النصائح ..</a:t>
            </a:r>
          </a:p>
          <a:p>
            <a:pPr algn="r" rtl="1">
              <a:buFont typeface="Wingdings" pitchFamily="2" charset="2"/>
              <a:buChar char="Ø"/>
              <a:defRPr/>
            </a:pPr>
            <a:r>
              <a:rPr lang="ar-IQ" sz="4400" dirty="0">
                <a:cs typeface="Ali-A-Hasan" pitchFamily="2" charset="-78"/>
              </a:rPr>
              <a:t>عرض كتاب الكورس، وتبصير الطلاب به.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3759200" y="228600"/>
            <a:ext cx="5080000" cy="914400"/>
          </a:xfrm>
          <a:prstGeom prst="flowChartTerminator">
            <a:avLst/>
          </a:prstGeom>
          <a:gradFill rotWithShape="1">
            <a:gsLst>
              <a:gs pos="0">
                <a:srgbClr val="FFCC66"/>
              </a:gs>
              <a:gs pos="50000">
                <a:srgbClr val="FFEAC1"/>
              </a:gs>
              <a:gs pos="100000">
                <a:srgbClr val="FFCC66"/>
              </a:gs>
            </a:gsLst>
            <a:lin ang="2700000" scaled="1"/>
          </a:gradFill>
          <a:ln w="57150" cmpd="thinThick">
            <a:solidFill>
              <a:srgbClr val="663300"/>
            </a:solidFill>
            <a:miter lim="800000"/>
            <a:headEnd/>
            <a:tailEnd/>
          </a:ln>
          <a:effectLst>
            <a:outerShdw blurRad="63500" dist="107763" dir="18900000" algn="ctr" rotWithShape="0">
              <a:srgbClr val="663300">
                <a:alpha val="50000"/>
              </a:srgbClr>
            </a:outerShdw>
          </a:effectLst>
        </p:spPr>
        <p:txBody>
          <a:bodyPr wrap="none" anchor="ctr"/>
          <a:lstStyle/>
          <a:p>
            <a:pPr algn="just">
              <a:defRPr/>
            </a:pPr>
            <a:r>
              <a:rPr lang="ar-IQ" sz="4800" dirty="0">
                <a:cs typeface="Ali-A-Samik" pitchFamily="2" charset="-78"/>
              </a:rPr>
              <a:t>تتناول المحاضرة</a:t>
            </a:r>
          </a:p>
        </p:txBody>
      </p:sp>
      <p:sp>
        <p:nvSpPr>
          <p:cNvPr id="4100" name="Rectangle 7"/>
          <p:cNvSpPr>
            <a:spLocks noChangeArrowheads="1"/>
          </p:cNvSpPr>
          <p:nvPr/>
        </p:nvSpPr>
        <p:spPr bwMode="auto">
          <a:xfrm>
            <a:off x="137584" y="76200"/>
            <a:ext cx="11887200" cy="6781800"/>
          </a:xfrm>
          <a:prstGeom prst="rect">
            <a:avLst/>
          </a:prstGeom>
          <a:noFill/>
          <a:ln w="76200">
            <a:pattFill prst="wdUpDiag">
              <a:fgClr>
                <a:srgbClr val="663300"/>
              </a:fgClr>
              <a:bgClr>
                <a:srgbClr val="FFC247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1296203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0" dur="2000"/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36827" y="1093909"/>
            <a:ext cx="9311424" cy="4095483"/>
          </a:xfrm>
        </p:spPr>
        <p:txBody>
          <a:bodyPr/>
          <a:lstStyle/>
          <a:p>
            <a:pPr algn="ctr" rtl="1"/>
            <a:r>
              <a:rPr lang="ar-IQ" sz="66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العلم </a:t>
            </a:r>
            <a:r>
              <a:rPr lang="ar-IQ" sz="6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عبادة، وهي تحتاج </a:t>
            </a:r>
            <a:r>
              <a:rPr lang="ar-IQ" sz="66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إلى نيّة</a:t>
            </a:r>
            <a:endParaRPr lang="en-US" sz="6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01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مصدر العلم 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من أسماء الله الحسنى: العليم.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وعلّم آدم الأسماء كلها )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8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تعالى: {وَعَلَّمَكَ مَا لَمْ تَكُنْ تَعْلَمُ وَكَانَ فَضْلُ اللَّهِ عَلَيْكَ عَظِيماً} [النساء 113]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51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وقال تعالى: {شَهِدَ اللَّهُ أَنَّهُ لا إِلَهَ إِلاَّ هُوَ وَالْمَلائِكَةُ وَأُولُو الْعِلْمِ قَائِماً بِالْقِسْطِ لا إِلَهَ إِلاَّ هُوَ الْعَزِيزُ الْحَكِيمُ} [آل عمران 18] 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ابن القيم: " استشهد - سبحانه - بأولي العلم على أجل مشهود عليه وهو توحيده.</a:t>
            </a:r>
          </a:p>
          <a:p>
            <a:pPr rtl="1"/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34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تعالى: {يَرْفَعِ اللَّهُ الَّذِينَ آمَنُوا مِنْكُمْ وَالَّذِينَ أُوتُوا الْعِلْمَ دَرَجَاتٍ} [الحجرات 11]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وقال أبو العالية: "كنت آتي ابن عباس وهو على سريره وحوله قريش فيأخذ بيدي فيجلسني معه على السرير فتغامز بي قريش، ففطن لهم ابن عباس، فقال: كذا هذا العلم يزيد الشريف شرفاً ويجلس المملوك على الأسرة"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927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05308" y="141669"/>
            <a:ext cx="9311423" cy="1190544"/>
          </a:xfrm>
        </p:spPr>
        <p:txBody>
          <a:bodyPr anchor="t"/>
          <a:lstStyle/>
          <a:p>
            <a:pPr algn="ctr" rtl="1"/>
            <a:r>
              <a:rPr lang="ar-IQ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Rabar_037" panose="02040703060201020203" pitchFamily="18" charset="-78"/>
                <a:ea typeface="+mn-ea"/>
                <a:cs typeface="Rabar_037" panose="02040703060201020203" pitchFamily="18" charset="-78"/>
              </a:rPr>
              <a:t>فضل العلم</a:t>
            </a:r>
            <a:endParaRPr lang="en-US" sz="3200" dirty="0">
              <a:solidFill>
                <a:schemeClr val="accent3">
                  <a:lumMod val="40000"/>
                  <a:lumOff val="60000"/>
                </a:schemeClr>
              </a:solidFill>
              <a:latin typeface="Rabar_037" panose="02040703060201020203" pitchFamily="18" charset="-78"/>
              <a:ea typeface="+mn-ea"/>
              <a:cs typeface="Rabar_037" panose="02040703060201020203" pitchFamily="18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05308" y="1332214"/>
            <a:ext cx="9311424" cy="5390558"/>
          </a:xfrm>
        </p:spPr>
        <p:txBody>
          <a:bodyPr/>
          <a:lstStyle/>
          <a:p>
            <a:pPr rtl="1"/>
            <a:endParaRPr lang="ar-IQ" sz="36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قوله تعالى: {وَقُلْ رَبِّ زِدْنِي عِلْماً} .</a:t>
            </a:r>
          </a:p>
          <a:p>
            <a:pPr rtl="1"/>
            <a:r>
              <a:rPr lang="ar-IQ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Rabar_022" panose="02040503050201020203" pitchFamily="18" charset="-78"/>
                <a:cs typeface="Rabar_022" panose="02040503050201020203" pitchFamily="18" charset="-78"/>
              </a:rPr>
              <a:t>قال ابن القيم: "وكفى بهذا شرفاً للعلم أن أمر نبيه أن يسأله المزيد منه"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  <a:latin typeface="Rabar_022" panose="02040503050201020203" pitchFamily="18" charset="-78"/>
              <a:cs typeface="Rabar_022" panose="02040503050201020203" pitchFamily="18" charset="-78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33F8D-5A62-4B3E-9AE7-608C236255C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46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واجهة">
  <a:themeElements>
    <a:clrScheme name="أزرق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واجهة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ppt/theme/theme2.xml><?xml version="1.0" encoding="utf-8"?>
<a:theme xmlns:a="http://schemas.openxmlformats.org/drawingml/2006/main" name="1_واجهة">
  <a:themeElements>
    <a:clrScheme name="واجهة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واجهة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واجهة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ppt/theme/theme3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25469</TotalTime>
  <Words>409</Words>
  <Application>Microsoft Office PowerPoint</Application>
  <PresentationFormat>مخصص</PresentationFormat>
  <Paragraphs>83</Paragraphs>
  <Slides>15</Slides>
  <Notes>2</Notes>
  <HiddenSlides>0</HiddenSlides>
  <MMClips>0</MMClips>
  <ScaleCrop>false</ScaleCrop>
  <HeadingPairs>
    <vt:vector size="4" baseType="variant">
      <vt:variant>
        <vt:lpstr>نسق</vt:lpstr>
      </vt:variant>
      <vt:variant>
        <vt:i4>2</vt:i4>
      </vt:variant>
      <vt:variant>
        <vt:lpstr>عناوين الشرائح</vt:lpstr>
      </vt:variant>
      <vt:variant>
        <vt:i4>15</vt:i4>
      </vt:variant>
    </vt:vector>
  </HeadingPairs>
  <TitlesOfParts>
    <vt:vector size="17" baseType="lpstr">
      <vt:lpstr>واجهة</vt:lpstr>
      <vt:lpstr>1_واجهة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مصدر العلم </vt:lpstr>
      <vt:lpstr>فضل العلم</vt:lpstr>
      <vt:lpstr>فضل العلم</vt:lpstr>
      <vt:lpstr>فضل العلم</vt:lpstr>
      <vt:lpstr>فضل العلم</vt:lpstr>
      <vt:lpstr>فضل العلم</vt:lpstr>
      <vt:lpstr>فضل العلم</vt:lpstr>
      <vt:lpstr>العلوم الإسلامية</vt:lpstr>
      <vt:lpstr>مميزات المرحلة الجامعية</vt:lpstr>
      <vt:lpstr>فكروا في العلم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High Tech</dc:creator>
  <cp:lastModifiedBy>Bery Group</cp:lastModifiedBy>
  <cp:revision>99</cp:revision>
  <dcterms:created xsi:type="dcterms:W3CDTF">2019-11-03T19:31:09Z</dcterms:created>
  <dcterms:modified xsi:type="dcterms:W3CDTF">2023-11-21T15:13:51Z</dcterms:modified>
</cp:coreProperties>
</file>