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599" r:id="rId2"/>
    <p:sldId id="600" r:id="rId3"/>
    <p:sldId id="483" r:id="rId4"/>
    <p:sldId id="485" r:id="rId5"/>
    <p:sldId id="489" r:id="rId6"/>
    <p:sldId id="486" r:id="rId7"/>
    <p:sldId id="487" r:id="rId8"/>
    <p:sldId id="597" r:id="rId9"/>
    <p:sldId id="491" r:id="rId10"/>
    <p:sldId id="496" r:id="rId11"/>
    <p:sldId id="601" r:id="rId12"/>
    <p:sldId id="497" r:id="rId13"/>
    <p:sldId id="498" r:id="rId14"/>
    <p:sldId id="603" r:id="rId15"/>
    <p:sldId id="604" r:id="rId16"/>
    <p:sldId id="609" r:id="rId17"/>
    <p:sldId id="610" r:id="rId18"/>
    <p:sldId id="611" r:id="rId19"/>
    <p:sldId id="612" r:id="rId20"/>
    <p:sldId id="613" r:id="rId21"/>
    <p:sldId id="608" r:id="rId22"/>
    <p:sldId id="616" r:id="rId23"/>
    <p:sldId id="617" r:id="rId24"/>
    <p:sldId id="615" r:id="rId25"/>
    <p:sldId id="606" r:id="rId26"/>
    <p:sldId id="605" r:id="rId27"/>
    <p:sldId id="607" r:id="rId28"/>
    <p:sldId id="49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895A8"/>
    <a:srgbClr val="3C3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B89398-91C4-4C6F-A014-99DF7B26A0EC}" type="datetimeFigureOut">
              <a:rPr lang="ar-IQ" smtClean="0"/>
              <a:pPr/>
              <a:t>06/09/1445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31F3D84-E33F-4BD5-AC24-A63DE5A081B4}" type="slidenum">
              <a:rPr lang="ar-IQ" smtClean="0"/>
              <a:pPr/>
              <a:t>‹#›</a:t>
            </a:fld>
            <a:endParaRPr lang="ar-IQ"/>
          </a:p>
        </p:txBody>
      </p:sp>
    </p:spTree>
    <p:extLst>
      <p:ext uri="{BB962C8B-B14F-4D97-AF65-F5344CB8AC3E}">
        <p14:creationId xmlns:p14="http://schemas.microsoft.com/office/powerpoint/2010/main" val="42250244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8691BA-9908-4486-9B18-0176E96D951C}"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691BA-9908-4486-9B18-0176E96D951C}"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691BA-9908-4486-9B18-0176E96D951C}"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691BA-9908-4486-9B18-0176E96D951C}"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8691BA-9908-4486-9B18-0176E96D951C}"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8691BA-9908-4486-9B18-0176E96D951C}"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8691BA-9908-4486-9B18-0176E96D951C}" type="datetimeFigureOut">
              <a:rPr lang="en-US" smtClean="0"/>
              <a:pPr/>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8691BA-9908-4486-9B18-0176E96D951C}"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691BA-9908-4486-9B18-0176E96D951C}" type="datetimeFigureOut">
              <a:rPr lang="en-US" smtClean="0"/>
              <a:pPr/>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691BA-9908-4486-9B18-0176E96D951C}"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691BA-9908-4486-9B18-0176E96D951C}"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691BA-9908-4486-9B18-0176E96D951C}" type="datetimeFigureOut">
              <a:rPr lang="en-US" smtClean="0"/>
              <a:pPr/>
              <a:t>3/15/2024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AB0B8-0DA1-40D2-A827-D28EF681E2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pic>
        <p:nvPicPr>
          <p:cNvPr id="5" name="Picture 2" descr="Image result for تكوين الحضار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0" y="8400"/>
            <a:ext cx="9159769" cy="6849600"/>
          </a:xfrm>
          <a:prstGeom prst="rect">
            <a:avLst/>
          </a:prstGeom>
          <a:noFill/>
          <a:extLst>
            <a:ext uri="{909E8E84-426E-40DD-AFC4-6F175D3DCCD1}">
              <a14:hiddenFill xmlns:a14="http://schemas.microsoft.com/office/drawing/2010/main">
                <a:solidFill>
                  <a:srgbClr val="FFFFFF"/>
                </a:solidFill>
              </a14:hiddenFill>
            </a:ext>
          </a:extLst>
        </p:spPr>
      </p:pic>
      <p:sp>
        <p:nvSpPr>
          <p:cNvPr id="4" name="مستطيل 3"/>
          <p:cNvSpPr/>
          <p:nvPr/>
        </p:nvSpPr>
        <p:spPr>
          <a:xfrm>
            <a:off x="3056716" y="-99392"/>
            <a:ext cx="6051788" cy="3785652"/>
          </a:xfrm>
          <a:prstGeom prst="rect">
            <a:avLst/>
          </a:prstGeom>
        </p:spPr>
        <p:txBody>
          <a:bodyPr wrap="square">
            <a:spAutoFit/>
          </a:bodyPr>
          <a:lstStyle/>
          <a:p>
            <a:pPr algn="r" rtl="1"/>
            <a:endParaRPr lang="ar-IQ" sz="6000" b="1" dirty="0" smtClean="0">
              <a:ln w="12700">
                <a:solidFill>
                  <a:srgbClr val="C00000"/>
                </a:solidFill>
                <a:prstDash val="solid"/>
              </a:ln>
              <a:solidFill>
                <a:srgbClr val="00B050"/>
              </a:solidFill>
              <a:effectLst>
                <a:outerShdw blurRad="41275" dist="20320" dir="1800000" algn="tl" rotWithShape="0">
                  <a:srgbClr val="000000">
                    <a:alpha val="40000"/>
                  </a:srgbClr>
                </a:outerShdw>
              </a:effectLst>
              <a:cs typeface="Ali-A-Samik" pitchFamily="2" charset="-78"/>
            </a:endParaRPr>
          </a:p>
          <a:p>
            <a:pPr algn="r" rtl="1"/>
            <a:r>
              <a:rPr lang="ar-IQ" sz="6000" b="1" dirty="0" smtClean="0">
                <a:ln w="12700">
                  <a:solidFill>
                    <a:srgbClr val="C00000"/>
                  </a:solidFill>
                  <a:prstDash val="solid"/>
                </a:ln>
                <a:solidFill>
                  <a:srgbClr val="00B050"/>
                </a:solidFill>
                <a:effectLst>
                  <a:outerShdw blurRad="41275" dist="20320" dir="1800000" algn="tl" rotWithShape="0">
                    <a:srgbClr val="000000">
                      <a:alpha val="40000"/>
                    </a:srgbClr>
                  </a:outerShdw>
                </a:effectLst>
                <a:cs typeface="Ali-A-Samik" pitchFamily="2" charset="-78"/>
              </a:rPr>
              <a:t>بين </a:t>
            </a:r>
            <a:r>
              <a:rPr lang="ar-IQ" sz="6000" b="1" dirty="0">
                <a:ln w="12700">
                  <a:solidFill>
                    <a:srgbClr val="C00000"/>
                  </a:solidFill>
                  <a:prstDash val="solid"/>
                </a:ln>
                <a:solidFill>
                  <a:srgbClr val="00B050"/>
                </a:solidFill>
                <a:effectLst>
                  <a:outerShdw blurRad="41275" dist="20320" dir="1800000" algn="tl" rotWithShape="0">
                    <a:srgbClr val="000000">
                      <a:alpha val="40000"/>
                    </a:srgbClr>
                  </a:outerShdw>
                </a:effectLst>
                <a:cs typeface="Ali-A-Samik" pitchFamily="2" charset="-78"/>
              </a:rPr>
              <a:t>الحضارة الغربية </a:t>
            </a:r>
            <a:br>
              <a:rPr lang="ar-IQ" sz="6000" b="1" dirty="0">
                <a:ln w="12700">
                  <a:solidFill>
                    <a:srgbClr val="C00000"/>
                  </a:solidFill>
                  <a:prstDash val="solid"/>
                </a:ln>
                <a:solidFill>
                  <a:srgbClr val="00B050"/>
                </a:solidFill>
                <a:effectLst>
                  <a:outerShdw blurRad="41275" dist="20320" dir="1800000" algn="tl" rotWithShape="0">
                    <a:srgbClr val="000000">
                      <a:alpha val="40000"/>
                    </a:srgbClr>
                  </a:outerShdw>
                </a:effectLst>
                <a:cs typeface="Ali-A-Samik" pitchFamily="2" charset="-78"/>
              </a:rPr>
            </a:br>
            <a:r>
              <a:rPr lang="ar-IQ" sz="6000" b="1" dirty="0" smtClean="0">
                <a:ln w="12700">
                  <a:solidFill>
                    <a:srgbClr val="C00000"/>
                  </a:solidFill>
                  <a:prstDash val="solid"/>
                </a:ln>
                <a:solidFill>
                  <a:srgbClr val="00B050"/>
                </a:solidFill>
                <a:effectLst>
                  <a:outerShdw blurRad="41275" dist="20320" dir="1800000" algn="tl" rotWithShape="0">
                    <a:srgbClr val="000000">
                      <a:alpha val="40000"/>
                    </a:srgbClr>
                  </a:outerShdw>
                </a:effectLst>
                <a:cs typeface="Ali-A-Samik" pitchFamily="2" charset="-78"/>
              </a:rPr>
              <a:t> والحضارة </a:t>
            </a:r>
            <a:r>
              <a:rPr lang="ar-IQ" sz="6000" b="1" dirty="0">
                <a:ln w="12700">
                  <a:solidFill>
                    <a:srgbClr val="C00000"/>
                  </a:solidFill>
                  <a:prstDash val="solid"/>
                </a:ln>
                <a:solidFill>
                  <a:srgbClr val="00B050"/>
                </a:solidFill>
                <a:effectLst>
                  <a:outerShdw blurRad="41275" dist="20320" dir="1800000" algn="tl" rotWithShape="0">
                    <a:srgbClr val="000000">
                      <a:alpha val="40000"/>
                    </a:srgbClr>
                  </a:outerShdw>
                </a:effectLst>
                <a:cs typeface="Ali-A-Samik" pitchFamily="2" charset="-78"/>
              </a:rPr>
              <a:t>الإسلامية</a:t>
            </a:r>
            <a:r>
              <a:rPr lang="ar-IQ" sz="6000" b="1" dirty="0">
                <a:ln w="12700">
                  <a:solidFill>
                    <a:srgbClr val="C00000"/>
                  </a:solidFill>
                  <a:prstDash val="solid"/>
                </a:ln>
                <a:solidFill>
                  <a:srgbClr val="C00000"/>
                </a:solidFill>
                <a:effectLst>
                  <a:outerShdw blurRad="41275" dist="20320" dir="1800000" algn="tl" rotWithShape="0">
                    <a:srgbClr val="000000">
                      <a:alpha val="40000"/>
                    </a:srgbClr>
                  </a:outerShdw>
                </a:effectLst>
                <a:cs typeface="Ali-A-Samik" pitchFamily="2" charset="-78"/>
              </a:rPr>
              <a:t/>
            </a:r>
            <a:br>
              <a:rPr lang="ar-IQ" sz="6000" b="1" dirty="0">
                <a:ln w="12700">
                  <a:solidFill>
                    <a:srgbClr val="C00000"/>
                  </a:solidFill>
                  <a:prstDash val="solid"/>
                </a:ln>
                <a:solidFill>
                  <a:srgbClr val="C00000"/>
                </a:solidFill>
                <a:effectLst>
                  <a:outerShdw blurRad="41275" dist="20320" dir="1800000" algn="tl" rotWithShape="0">
                    <a:srgbClr val="000000">
                      <a:alpha val="40000"/>
                    </a:srgbClr>
                  </a:outerShdw>
                </a:effectLst>
                <a:cs typeface="Ali-A-Samik" pitchFamily="2" charset="-78"/>
              </a:rPr>
            </a:br>
            <a:r>
              <a:rPr lang="ar-IQ" sz="6000" b="1" dirty="0" smtClean="0">
                <a:ln w="12700">
                  <a:solidFill>
                    <a:srgbClr val="C00000"/>
                  </a:solidFill>
                  <a:prstDash val="solid"/>
                </a:ln>
                <a:solidFill>
                  <a:srgbClr val="C00000"/>
                </a:solidFill>
                <a:effectLst>
                  <a:outerShdw blurRad="41275" dist="20320" dir="1800000" algn="tl" rotWithShape="0">
                    <a:srgbClr val="000000">
                      <a:alpha val="40000"/>
                    </a:srgbClr>
                  </a:outerShdw>
                </a:effectLst>
                <a:cs typeface="Ali-A-Samik" pitchFamily="2" charset="-78"/>
              </a:rPr>
              <a:t>   </a:t>
            </a:r>
            <a:r>
              <a:rPr lang="ar-IQ" sz="4400" b="1" dirty="0" smtClean="0">
                <a:ln w="12700">
                  <a:solidFill>
                    <a:srgbClr val="C00000"/>
                  </a:solidFill>
                  <a:prstDash val="solid"/>
                </a:ln>
                <a:solidFill>
                  <a:srgbClr val="FF0066"/>
                </a:solidFill>
                <a:effectLst>
                  <a:outerShdw blurRad="41275" dist="20320" dir="1800000" algn="tl" rotWithShape="0">
                    <a:srgbClr val="000000">
                      <a:alpha val="40000"/>
                    </a:srgbClr>
                  </a:outerShdw>
                </a:effectLst>
                <a:cs typeface="Ali-A-Samik" pitchFamily="2" charset="-78"/>
              </a:rPr>
              <a:t>- لمرحلة </a:t>
            </a:r>
            <a:r>
              <a:rPr lang="ar-IQ" sz="4400" b="1" dirty="0">
                <a:ln w="12700">
                  <a:solidFill>
                    <a:srgbClr val="C00000"/>
                  </a:solidFill>
                  <a:prstDash val="solid"/>
                </a:ln>
                <a:solidFill>
                  <a:srgbClr val="FF0066"/>
                </a:solidFill>
                <a:effectLst>
                  <a:outerShdw blurRad="41275" dist="20320" dir="1800000" algn="tl" rotWithShape="0">
                    <a:srgbClr val="000000">
                      <a:alpha val="40000"/>
                    </a:srgbClr>
                  </a:outerShdw>
                </a:effectLst>
                <a:cs typeface="Ali-A-Samik" pitchFamily="2" charset="-78"/>
              </a:rPr>
              <a:t>الماجستير -</a:t>
            </a:r>
            <a:endParaRPr lang="ar-SA" sz="6000" dirty="0">
              <a:solidFill>
                <a:srgbClr val="FF0066"/>
              </a:solidFill>
            </a:endParaRPr>
          </a:p>
        </p:txBody>
      </p:sp>
      <p:sp>
        <p:nvSpPr>
          <p:cNvPr id="7" name="Subtitle 5"/>
          <p:cNvSpPr txBox="1">
            <a:spLocks/>
          </p:cNvSpPr>
          <p:nvPr/>
        </p:nvSpPr>
        <p:spPr>
          <a:xfrm>
            <a:off x="5580112" y="5907360"/>
            <a:ext cx="3505200" cy="762000"/>
          </a:xfrm>
          <a:prstGeom prst="rect">
            <a:avLst/>
          </a:prstGeom>
          <a:solidFill>
            <a:schemeClr val="bg1"/>
          </a:solidFill>
          <a:effectLst>
            <a:softEdge rad="635000"/>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endParaRPr lang="en-US" sz="3600" b="1" dirty="0">
              <a:ln w="12700">
                <a:solidFill>
                  <a:srgbClr val="002060"/>
                </a:solidFill>
                <a:prstDash val="solid"/>
              </a:ln>
              <a:solidFill>
                <a:srgbClr val="0895A8"/>
              </a:solidFill>
              <a:effectLst>
                <a:outerShdw blurRad="41275" dist="20320" dir="1800000" algn="tl" rotWithShape="0">
                  <a:srgbClr val="000000">
                    <a:alpha val="40000"/>
                  </a:srgbClr>
                </a:outerShdw>
              </a:effectLst>
              <a:cs typeface="Ali-A-Samik" pitchFamily="2" charset="-78"/>
            </a:endParaRPr>
          </a:p>
        </p:txBody>
      </p:sp>
      <p:sp>
        <p:nvSpPr>
          <p:cNvPr id="9" name="Subtitle 5"/>
          <p:cNvSpPr txBox="1">
            <a:spLocks/>
          </p:cNvSpPr>
          <p:nvPr/>
        </p:nvSpPr>
        <p:spPr>
          <a:xfrm>
            <a:off x="5004048" y="6237312"/>
            <a:ext cx="4320480" cy="648072"/>
          </a:xfrm>
          <a:prstGeom prst="rect">
            <a:avLst/>
          </a:prstGeom>
          <a:solidFill>
            <a:schemeClr val="bg1"/>
          </a:solidFill>
          <a:effectLst>
            <a:softEdge rad="635000"/>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IQ" sz="2800" b="1" dirty="0" smtClean="0">
                <a:ln w="12700">
                  <a:solidFill>
                    <a:srgbClr val="002060"/>
                  </a:solidFill>
                  <a:prstDash val="solid"/>
                </a:ln>
                <a:solidFill>
                  <a:srgbClr val="0895A8"/>
                </a:solidFill>
                <a:effectLst>
                  <a:outerShdw blurRad="41275" dist="20320" dir="1800000" algn="tl" rotWithShape="0">
                    <a:srgbClr val="000000">
                      <a:alpha val="40000"/>
                    </a:srgbClr>
                  </a:outerShdw>
                </a:effectLst>
                <a:cs typeface="Ali-A-Samik" pitchFamily="2" charset="-78"/>
              </a:rPr>
              <a:t>مدرس المادة: د. زيــاد صالح حميـد</a:t>
            </a:r>
            <a:endParaRPr lang="en-US" sz="2800" b="1" dirty="0">
              <a:ln w="12700">
                <a:solidFill>
                  <a:srgbClr val="002060"/>
                </a:solidFill>
                <a:prstDash val="solid"/>
              </a:ln>
              <a:solidFill>
                <a:srgbClr val="0895A8"/>
              </a:solidFill>
              <a:effectLst>
                <a:outerShdw blurRad="41275" dist="20320" dir="1800000" algn="tl" rotWithShape="0">
                  <a:srgbClr val="000000">
                    <a:alpha val="40000"/>
                  </a:srgbClr>
                </a:outerShdw>
              </a:effectLst>
              <a:cs typeface="Ali-A-Samik" pitchFamily="2" charset="-78"/>
            </a:endParaRPr>
          </a:p>
        </p:txBody>
      </p:sp>
    </p:spTree>
    <p:extLst>
      <p:ext uri="{BB962C8B-B14F-4D97-AF65-F5344CB8AC3E}">
        <p14:creationId xmlns:p14="http://schemas.microsoft.com/office/powerpoint/2010/main" val="1874923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p:spPr>
        <p:txBody>
          <a:bodyPr>
            <a:noAutofit/>
          </a:bodyPr>
          <a:lstStyle/>
          <a:p>
            <a:pPr marL="0" indent="0" algn="just" rtl="1">
              <a:lnSpc>
                <a:spcPct val="150000"/>
              </a:lnSpc>
              <a:buNone/>
            </a:pPr>
            <a:r>
              <a:rPr lang="ar-SA" sz="3100" dirty="0" smtClean="0">
                <a:solidFill>
                  <a:srgbClr val="00B050"/>
                </a:solidFill>
                <a:cs typeface="Ali-A-Traditional" pitchFamily="2" charset="-78"/>
              </a:rPr>
              <a:t>وفي </a:t>
            </a:r>
            <a:r>
              <a:rPr lang="ar-SA" sz="3100" dirty="0">
                <a:solidFill>
                  <a:srgbClr val="00B050"/>
                </a:solidFill>
                <a:cs typeface="Ali-A-Traditional" pitchFamily="2" charset="-78"/>
              </a:rPr>
              <a:t>الحضارة الغربية الحديثة </a:t>
            </a:r>
            <a:r>
              <a:rPr lang="ar-SA" sz="3100" dirty="0">
                <a:cs typeface="Ali-A-Traditional" pitchFamily="2" charset="-78"/>
              </a:rPr>
              <a:t>التي بدأت أواخر القرن الثامن عشر للميلاد والثاني عشر </a:t>
            </a:r>
            <a:r>
              <a:rPr lang="ar-SA" sz="3100" dirty="0" smtClean="0">
                <a:cs typeface="Ali-A-Traditional" pitchFamily="2" charset="-78"/>
              </a:rPr>
              <a:t>للهجرة، </a:t>
            </a:r>
            <a:r>
              <a:rPr lang="ar-SA" sz="3100" dirty="0">
                <a:cs typeface="Ali-A-Traditional" pitchFamily="2" charset="-78"/>
              </a:rPr>
              <a:t>فهناك </a:t>
            </a:r>
            <a:r>
              <a:rPr lang="ar-SA" sz="3100" dirty="0">
                <a:solidFill>
                  <a:srgbClr val="C00000"/>
                </a:solidFill>
                <a:cs typeface="Ali-A-Traditional" pitchFamily="2" charset="-78"/>
              </a:rPr>
              <a:t>طغيان</a:t>
            </a:r>
            <a:r>
              <a:rPr lang="ar-SA" sz="3100" dirty="0">
                <a:cs typeface="Ali-A-Traditional" pitchFamily="2" charset="-78"/>
              </a:rPr>
              <a:t> الجانب المادي على الجانب </a:t>
            </a:r>
            <a:r>
              <a:rPr lang="ar-SA" sz="3100" dirty="0" smtClean="0">
                <a:cs typeface="Ali-A-Traditional" pitchFamily="2" charset="-78"/>
              </a:rPr>
              <a:t>المعنوي، </a:t>
            </a:r>
            <a:r>
              <a:rPr lang="ar-SA" sz="3100" dirty="0">
                <a:cs typeface="Ali-A-Traditional" pitchFamily="2" charset="-78"/>
              </a:rPr>
              <a:t>فتلاشى الجانب المعنوي وحلت المادية البحتة محله علماً </a:t>
            </a:r>
            <a:r>
              <a:rPr lang="ar-SA" sz="3100" dirty="0" smtClean="0">
                <a:cs typeface="Ali-A-Traditional" pitchFamily="2" charset="-78"/>
              </a:rPr>
              <a:t>وعملاً.</a:t>
            </a:r>
            <a:endParaRPr lang="en-US" sz="3100" dirty="0">
              <a:cs typeface="Ali-A-Traditional" pitchFamily="2" charset="-78"/>
            </a:endParaRPr>
          </a:p>
          <a:p>
            <a:pPr marL="0" indent="0" algn="just" rtl="1">
              <a:lnSpc>
                <a:spcPct val="150000"/>
              </a:lnSpc>
              <a:buNone/>
            </a:pPr>
            <a:r>
              <a:rPr lang="ar-SA" sz="3100" dirty="0">
                <a:cs typeface="Ali-A-Traditional" pitchFamily="2" charset="-78"/>
              </a:rPr>
              <a:t> واستفادوا من الطاقات الكونية </a:t>
            </a:r>
            <a:r>
              <a:rPr lang="ar-SA" sz="3100" dirty="0" smtClean="0">
                <a:cs typeface="Ali-A-Traditional" pitchFamily="2" charset="-78"/>
              </a:rPr>
              <a:t>وسخروها </a:t>
            </a:r>
            <a:r>
              <a:rPr lang="ar-SA" sz="3100" dirty="0">
                <a:cs typeface="Ali-A-Traditional" pitchFamily="2" charset="-78"/>
              </a:rPr>
              <a:t>لخدمة الجسد وتحقيق الرفاهية والراحة والمتعة . فأثمرت مجموعة من العلوم المتطورة والمخترعات المادية المتطورة لحالتي السِّلم والحرب </a:t>
            </a:r>
            <a:r>
              <a:rPr lang="ar-SA" sz="3100" dirty="0" smtClean="0">
                <a:cs typeface="Ali-A-Traditional" pitchFamily="2" charset="-78"/>
              </a:rPr>
              <a:t>.</a:t>
            </a:r>
          </a:p>
          <a:p>
            <a:pPr marL="0" indent="0" algn="just" rtl="1">
              <a:lnSpc>
                <a:spcPct val="150000"/>
              </a:lnSpc>
              <a:buNone/>
            </a:pPr>
            <a:endParaRPr lang="en-US" sz="3100" dirty="0">
              <a:cs typeface="Ali-A-Traditional" pitchFamily="2" charset="-78"/>
            </a:endParaRPr>
          </a:p>
          <a:p>
            <a:pPr marL="0" indent="0" algn="just" rtl="1">
              <a:lnSpc>
                <a:spcPct val="150000"/>
              </a:lnSpc>
              <a:buNone/>
            </a:pPr>
            <a:r>
              <a:rPr lang="ar-SA" sz="3100" dirty="0" smtClean="0">
                <a:solidFill>
                  <a:srgbClr val="00B050"/>
                </a:solidFill>
                <a:cs typeface="Ali-A-Traditional" pitchFamily="2" charset="-78"/>
              </a:rPr>
              <a:t>                                              أما </a:t>
            </a:r>
            <a:r>
              <a:rPr lang="ar-SA" sz="3100" dirty="0">
                <a:solidFill>
                  <a:srgbClr val="00B050"/>
                </a:solidFill>
                <a:cs typeface="Ali-A-Traditional" pitchFamily="2" charset="-78"/>
              </a:rPr>
              <a:t>الحضارة </a:t>
            </a:r>
            <a:r>
              <a:rPr lang="ar-SA" sz="3100" dirty="0" smtClean="0">
                <a:solidFill>
                  <a:srgbClr val="00B050"/>
                </a:solidFill>
                <a:cs typeface="Ali-A-Traditional" pitchFamily="2" charset="-78"/>
              </a:rPr>
              <a:t>الإسلامية ...</a:t>
            </a:r>
            <a:r>
              <a:rPr lang="ar-SA" sz="3100" dirty="0" smtClean="0">
                <a:cs typeface="Ali-A-Traditional" pitchFamily="2" charset="-78"/>
              </a:rPr>
              <a:t> </a:t>
            </a:r>
            <a:endParaRPr lang="en-US" sz="3100" dirty="0">
              <a:cs typeface="Ali-A-Traditional" pitchFamily="2" charset="-78"/>
            </a:endParaRPr>
          </a:p>
        </p:txBody>
      </p:sp>
    </p:spTree>
    <p:extLst>
      <p:ext uri="{BB962C8B-B14F-4D97-AF65-F5344CB8AC3E}">
        <p14:creationId xmlns:p14="http://schemas.microsoft.com/office/powerpoint/2010/main" val="823758489"/>
      </p:ext>
    </p:extLst>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p:spPr>
        <p:txBody>
          <a:bodyPr>
            <a:noAutofit/>
          </a:bodyPr>
          <a:lstStyle/>
          <a:p>
            <a:pPr marL="0" indent="0" algn="just" rtl="1">
              <a:lnSpc>
                <a:spcPct val="150000"/>
              </a:lnSpc>
              <a:buNone/>
            </a:pPr>
            <a:r>
              <a:rPr lang="ar-SA" sz="3100" dirty="0" smtClean="0">
                <a:solidFill>
                  <a:srgbClr val="00B050"/>
                </a:solidFill>
                <a:cs typeface="Ali-A-Traditional" pitchFamily="2" charset="-78"/>
              </a:rPr>
              <a:t>أما </a:t>
            </a:r>
            <a:r>
              <a:rPr lang="ar-SA" sz="3100" dirty="0">
                <a:solidFill>
                  <a:srgbClr val="00B050"/>
                </a:solidFill>
                <a:cs typeface="Ali-A-Traditional" pitchFamily="2" charset="-78"/>
              </a:rPr>
              <a:t>الحضارة </a:t>
            </a:r>
            <a:r>
              <a:rPr lang="ar-SA" sz="3100" dirty="0" smtClean="0">
                <a:solidFill>
                  <a:srgbClr val="00B050"/>
                </a:solidFill>
                <a:cs typeface="Ali-A-Traditional" pitchFamily="2" charset="-78"/>
              </a:rPr>
              <a:t>الإسلامية</a:t>
            </a:r>
            <a:r>
              <a:rPr lang="ar-SA" sz="3100" dirty="0" smtClean="0">
                <a:cs typeface="Ali-A-Traditional" pitchFamily="2" charset="-78"/>
              </a:rPr>
              <a:t>، </a:t>
            </a:r>
            <a:r>
              <a:rPr lang="ar-SA" sz="3100" dirty="0">
                <a:cs typeface="Ali-A-Traditional" pitchFamily="2" charset="-78"/>
              </a:rPr>
              <a:t>فمنبعها القرآن </a:t>
            </a:r>
            <a:r>
              <a:rPr lang="ar-SA" sz="3100" dirty="0" smtClean="0">
                <a:cs typeface="Ali-A-Traditional" pitchFamily="2" charset="-78"/>
              </a:rPr>
              <a:t>الكريم، </a:t>
            </a:r>
            <a:r>
              <a:rPr lang="ar-SA" sz="3100" dirty="0">
                <a:cs typeface="Ali-A-Traditional" pitchFamily="2" charset="-78"/>
              </a:rPr>
              <a:t>والقرآن معلوم أنه جمع بين الثنائيات </a:t>
            </a:r>
            <a:r>
              <a:rPr lang="ar-SA" sz="3100" dirty="0" smtClean="0">
                <a:cs typeface="Ali-A-Traditional" pitchFamily="2" charset="-78"/>
              </a:rPr>
              <a:t>الكثيرة، فلا </a:t>
            </a:r>
            <a:r>
              <a:rPr lang="ar-SA" sz="3100" dirty="0">
                <a:cs typeface="Ali-A-Traditional" pitchFamily="2" charset="-78"/>
              </a:rPr>
              <a:t>غرابة أن تجمع الحضارة التي نبعت منه وعلى منواله </a:t>
            </a:r>
            <a:r>
              <a:rPr lang="ar-SA" sz="3100" dirty="0" smtClean="0">
                <a:cs typeface="Ali-A-Traditional" pitchFamily="2" charset="-78"/>
              </a:rPr>
              <a:t>بين: </a:t>
            </a:r>
            <a:r>
              <a:rPr lang="ar-SA" sz="3100" dirty="0">
                <a:cs typeface="Ali-A-Traditional" pitchFamily="2" charset="-78"/>
              </a:rPr>
              <a:t>المادة </a:t>
            </a:r>
            <a:r>
              <a:rPr lang="ar-SA" sz="3100" dirty="0" smtClean="0">
                <a:cs typeface="Ali-A-Traditional" pitchFamily="2" charset="-78"/>
              </a:rPr>
              <a:t>والروح، </a:t>
            </a:r>
            <a:r>
              <a:rPr lang="ar-SA" sz="3100" dirty="0">
                <a:cs typeface="Ali-A-Traditional" pitchFamily="2" charset="-78"/>
              </a:rPr>
              <a:t>والعقل </a:t>
            </a:r>
            <a:r>
              <a:rPr lang="ar-SA" sz="3100" dirty="0" smtClean="0">
                <a:cs typeface="Ali-A-Traditional" pitchFamily="2" charset="-78"/>
              </a:rPr>
              <a:t>والقلب، </a:t>
            </a:r>
            <a:r>
              <a:rPr lang="ar-SA" sz="3100" dirty="0">
                <a:cs typeface="Ali-A-Traditional" pitchFamily="2" charset="-78"/>
              </a:rPr>
              <a:t>والدنيا والآخرة.</a:t>
            </a:r>
            <a:endParaRPr lang="en-US" sz="3100" dirty="0">
              <a:cs typeface="Ali-A-Traditional" pitchFamily="2" charset="-78"/>
            </a:endParaRPr>
          </a:p>
          <a:p>
            <a:pPr marL="0" indent="0" algn="just" rtl="1">
              <a:lnSpc>
                <a:spcPct val="150000"/>
              </a:lnSpc>
              <a:buNone/>
            </a:pPr>
            <a:r>
              <a:rPr lang="ar-SA" sz="3100" dirty="0">
                <a:cs typeface="Ali-A-Traditional" pitchFamily="2" charset="-78"/>
              </a:rPr>
              <a:t>  وكثيراً ما تتكلم الكتب والبحوث عن منجزات وآثار الحضارة </a:t>
            </a:r>
            <a:r>
              <a:rPr lang="ar-SA" sz="3100" dirty="0" smtClean="0">
                <a:cs typeface="Ali-A-Traditional" pitchFamily="2" charset="-78"/>
              </a:rPr>
              <a:t>الإسلامية، وتعتمد </a:t>
            </a:r>
            <a:r>
              <a:rPr lang="ar-SA" sz="3100" dirty="0">
                <a:cs typeface="Ali-A-Traditional" pitchFamily="2" charset="-78"/>
              </a:rPr>
              <a:t>على الجانب الوصفي والمادي لهذه </a:t>
            </a:r>
            <a:r>
              <a:rPr lang="ar-SA" sz="3100" dirty="0" smtClean="0">
                <a:cs typeface="Ali-A-Traditional" pitchFamily="2" charset="-78"/>
              </a:rPr>
              <a:t>الحضارة، </a:t>
            </a:r>
            <a:r>
              <a:rPr lang="ar-SA" sz="3100" dirty="0">
                <a:cs typeface="Ali-A-Traditional" pitchFamily="2" charset="-78"/>
              </a:rPr>
              <a:t>ولا يقفون مع الأسس القرآنية </a:t>
            </a:r>
            <a:r>
              <a:rPr lang="ar-SA" sz="3100" dirty="0" smtClean="0">
                <a:cs typeface="Ali-A-Traditional" pitchFamily="2" charset="-78"/>
              </a:rPr>
              <a:t>لها، </a:t>
            </a:r>
            <a:r>
              <a:rPr lang="ar-SA" sz="3100" dirty="0">
                <a:cs typeface="Ali-A-Traditional" pitchFamily="2" charset="-78"/>
              </a:rPr>
              <a:t>فمما نستفيد من أغلب هذه المؤلفات هو المفردات </a:t>
            </a:r>
            <a:r>
              <a:rPr lang="ar-SA" sz="3100" dirty="0" smtClean="0">
                <a:cs typeface="Ali-A-Traditional" pitchFamily="2" charset="-78"/>
              </a:rPr>
              <a:t>الطبيعية .. بيد </a:t>
            </a:r>
            <a:r>
              <a:rPr lang="ar-SA" sz="3100" dirty="0">
                <a:cs typeface="Ali-A-Traditional" pitchFamily="2" charset="-78"/>
              </a:rPr>
              <a:t>أن </a:t>
            </a:r>
            <a:r>
              <a:rPr lang="ar-SA" sz="3100" dirty="0" smtClean="0">
                <a:cs typeface="Ali-A-Traditional" pitchFamily="2" charset="-78"/>
              </a:rPr>
              <a:t>الأهم: </a:t>
            </a:r>
            <a:r>
              <a:rPr lang="ar-SA" sz="3100" dirty="0">
                <a:cs typeface="Ali-A-Traditional" pitchFamily="2" charset="-78"/>
              </a:rPr>
              <a:t>الوقوف على الجانب الفكري </a:t>
            </a:r>
            <a:r>
              <a:rPr lang="ar-SA" sz="3100" dirty="0" smtClean="0">
                <a:cs typeface="Ali-A-Traditional" pitchFamily="2" charset="-78"/>
              </a:rPr>
              <a:t>للحضارة، </a:t>
            </a:r>
            <a:r>
              <a:rPr lang="ar-SA" sz="3100" dirty="0">
                <a:cs typeface="Ali-A-Traditional" pitchFamily="2" charset="-78"/>
              </a:rPr>
              <a:t>خصوصاً ونحن هنا بصدد دراسة الجانب الفكري لهذه </a:t>
            </a:r>
            <a:r>
              <a:rPr lang="ar-SA" sz="3100" dirty="0" smtClean="0">
                <a:cs typeface="Ali-A-Traditional" pitchFamily="2" charset="-78"/>
              </a:rPr>
              <a:t>الحضارة ... فالنبش </a:t>
            </a:r>
            <a:r>
              <a:rPr lang="ar-SA" sz="3100" dirty="0">
                <a:cs typeface="Ali-A-Traditional" pitchFamily="2" charset="-78"/>
              </a:rPr>
              <a:t>للجذور أهم </a:t>
            </a:r>
            <a:r>
              <a:rPr lang="ar-SA" sz="3100" dirty="0" smtClean="0">
                <a:cs typeface="Ali-A-Traditional" pitchFamily="2" charset="-78"/>
              </a:rPr>
              <a:t>لآننا.</a:t>
            </a:r>
            <a:endParaRPr lang="en-US" sz="3100" dirty="0">
              <a:cs typeface="Ali-A-Traditional" pitchFamily="2" charset="-78"/>
            </a:endParaRPr>
          </a:p>
        </p:txBody>
      </p:sp>
    </p:spTree>
    <p:extLst>
      <p:ext uri="{BB962C8B-B14F-4D97-AF65-F5344CB8AC3E}">
        <p14:creationId xmlns:p14="http://schemas.microsoft.com/office/powerpoint/2010/main" val="1880235233"/>
      </p:ext>
    </p:extLst>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p:spPr>
        <p:txBody>
          <a:bodyPr>
            <a:noAutofit/>
          </a:bodyPr>
          <a:lstStyle/>
          <a:p>
            <a:pPr algn="just" rtl="1">
              <a:buNone/>
            </a:pPr>
            <a:endParaRPr lang="ar-IQ" sz="1600" dirty="0" smtClean="0">
              <a:solidFill>
                <a:srgbClr val="C00000"/>
              </a:solidFill>
              <a:cs typeface="Ali-A-Samik" pitchFamily="2" charset="-78"/>
            </a:endParaRPr>
          </a:p>
          <a:p>
            <a:pPr algn="just" rtl="1">
              <a:buNone/>
            </a:pPr>
            <a:r>
              <a:rPr lang="ar-SA" sz="3600" dirty="0" smtClean="0">
                <a:cs typeface="Ali-A-Traditional" pitchFamily="2" charset="-78"/>
              </a:rPr>
              <a:t>هناك </a:t>
            </a:r>
            <a:r>
              <a:rPr lang="ar-SA" sz="3600" dirty="0">
                <a:solidFill>
                  <a:srgbClr val="00B050"/>
                </a:solidFill>
                <a:cs typeface="Ali-A-Traditional" pitchFamily="2" charset="-78"/>
              </a:rPr>
              <a:t>أمران مهمان </a:t>
            </a:r>
            <a:r>
              <a:rPr lang="ar-SA" sz="3600" dirty="0">
                <a:cs typeface="Ali-A-Traditional" pitchFamily="2" charset="-78"/>
              </a:rPr>
              <a:t>في الحضارة ينبغي معرفتهما، وهما: المعرفة والرغبة.</a:t>
            </a:r>
          </a:p>
          <a:p>
            <a:pPr algn="just" rtl="1">
              <a:lnSpc>
                <a:spcPct val="150000"/>
              </a:lnSpc>
              <a:buNone/>
            </a:pPr>
            <a:r>
              <a:rPr lang="ar-SA" sz="3600" dirty="0" smtClean="0">
                <a:cs typeface="Ali-A-Traditional" pitchFamily="2" charset="-78"/>
              </a:rPr>
              <a:t>وذكر </a:t>
            </a:r>
            <a:r>
              <a:rPr lang="ar-SA" sz="3600" dirty="0" smtClean="0">
                <a:solidFill>
                  <a:srgbClr val="C00000"/>
                </a:solidFill>
                <a:cs typeface="Ali-A-Traditional" pitchFamily="2" charset="-78"/>
              </a:rPr>
              <a:t>الشيخ (البوطي) </a:t>
            </a:r>
            <a:r>
              <a:rPr lang="ar-SA" sz="3600" dirty="0" smtClean="0">
                <a:cs typeface="Ali-A-Traditional" pitchFamily="2" charset="-78"/>
              </a:rPr>
              <a:t>أنه: </a:t>
            </a:r>
          </a:p>
          <a:p>
            <a:pPr algn="just" rtl="1">
              <a:lnSpc>
                <a:spcPct val="150000"/>
              </a:lnSpc>
              <a:buNone/>
            </a:pPr>
            <a:r>
              <a:rPr lang="ar-SA" sz="3600" dirty="0" smtClean="0">
                <a:cs typeface="Ali-A-Traditional" pitchFamily="2" charset="-78"/>
              </a:rPr>
              <a:t>متى </a:t>
            </a:r>
            <a:r>
              <a:rPr lang="ar-SA" sz="3600" dirty="0">
                <a:cs typeface="Ali-A-Traditional" pitchFamily="2" charset="-78"/>
              </a:rPr>
              <a:t>ما كانت </a:t>
            </a:r>
            <a:r>
              <a:rPr lang="ar-SA" sz="3600" dirty="0">
                <a:solidFill>
                  <a:srgbClr val="C00000"/>
                </a:solidFill>
                <a:cs typeface="Ali-A-Traditional" pitchFamily="2" charset="-78"/>
              </a:rPr>
              <a:t>المعرفة</a:t>
            </a:r>
            <a:r>
              <a:rPr lang="ar-SA" sz="3600" dirty="0">
                <a:cs typeface="Ali-A-Traditional" pitchFamily="2" charset="-78"/>
              </a:rPr>
              <a:t> صحيحة والمنهج </a:t>
            </a:r>
            <a:r>
              <a:rPr lang="ar-SA" sz="3600" dirty="0" smtClean="0">
                <a:cs typeface="Ali-A-Traditional" pitchFamily="2" charset="-78"/>
              </a:rPr>
              <a:t>سليماً، </a:t>
            </a:r>
          </a:p>
          <a:p>
            <a:pPr algn="just" rtl="1">
              <a:lnSpc>
                <a:spcPct val="150000"/>
              </a:lnSpc>
              <a:buNone/>
            </a:pPr>
            <a:r>
              <a:rPr lang="ar-SA" sz="3600" dirty="0" smtClean="0">
                <a:cs typeface="Ali-A-Traditional" pitchFamily="2" charset="-78"/>
              </a:rPr>
              <a:t>وفي </a:t>
            </a:r>
            <a:r>
              <a:rPr lang="ar-SA" sz="3600" dirty="0">
                <a:cs typeface="Ali-A-Traditional" pitchFamily="2" charset="-78"/>
              </a:rPr>
              <a:t>المقابل </a:t>
            </a:r>
            <a:r>
              <a:rPr lang="ar-SA" sz="3600" dirty="0">
                <a:solidFill>
                  <a:srgbClr val="C00000"/>
                </a:solidFill>
                <a:cs typeface="Ali-A-Traditional" pitchFamily="2" charset="-78"/>
              </a:rPr>
              <a:t>الرغبة</a:t>
            </a:r>
            <a:r>
              <a:rPr lang="ar-SA" sz="3600" dirty="0">
                <a:cs typeface="Ali-A-Traditional" pitchFamily="2" charset="-78"/>
              </a:rPr>
              <a:t> ملائمة ومتفقة مع مقتضيات تلك </a:t>
            </a:r>
            <a:r>
              <a:rPr lang="ar-SA" sz="3600" dirty="0" smtClean="0">
                <a:cs typeface="Ali-A-Traditional" pitchFamily="2" charset="-78"/>
              </a:rPr>
              <a:t>المعرفة، </a:t>
            </a:r>
          </a:p>
          <a:p>
            <a:pPr algn="just" rtl="1">
              <a:lnSpc>
                <a:spcPct val="150000"/>
              </a:lnSpc>
              <a:buNone/>
            </a:pPr>
            <a:r>
              <a:rPr lang="ar-SA" sz="3600" dirty="0">
                <a:cs typeface="Ali-A-Traditional" pitchFamily="2" charset="-78"/>
              </a:rPr>
              <a:t> </a:t>
            </a:r>
            <a:r>
              <a:rPr lang="ar-SA" sz="3600" dirty="0" smtClean="0">
                <a:cs typeface="Ali-A-Traditional" pitchFamily="2" charset="-78"/>
              </a:rPr>
              <a:t>      فالحضارة </a:t>
            </a:r>
            <a:r>
              <a:rPr lang="ar-SA" sz="3600" dirty="0">
                <a:cs typeface="Ali-A-Traditional" pitchFamily="2" charset="-78"/>
              </a:rPr>
              <a:t>تظهر </a:t>
            </a:r>
            <a:r>
              <a:rPr lang="ar-SA" sz="3600" dirty="0" smtClean="0">
                <a:cs typeface="Ali-A-Traditional" pitchFamily="2" charset="-78"/>
              </a:rPr>
              <a:t>وتنشأ، </a:t>
            </a:r>
            <a:r>
              <a:rPr lang="ar-SA" sz="3600" dirty="0">
                <a:cs typeface="Ali-A-Traditional" pitchFamily="2" charset="-78"/>
              </a:rPr>
              <a:t>بل سر البقاء لها في هذه النقطة الجوهرية</a:t>
            </a:r>
            <a:r>
              <a:rPr lang="ar-SA" sz="3600" dirty="0" smtClean="0">
                <a:cs typeface="Ali-A-Traditional" pitchFamily="2" charset="-78"/>
              </a:rPr>
              <a:t>.</a:t>
            </a:r>
            <a:endParaRPr lang="ar-IQ" sz="3600" dirty="0">
              <a:cs typeface="Ali-A-Traditional" pitchFamily="2" charset="-78"/>
            </a:endParaRPr>
          </a:p>
        </p:txBody>
      </p:sp>
      <p:sp>
        <p:nvSpPr>
          <p:cNvPr id="2" name="AutoShape 2" descr="مؤسسة مؤمنون بلا حدود للدراسات والأبحاث - الحضارات... صدام أم حوار؟"/>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5" name="AutoShape 4" descr="مؤسسة مؤمنون بلا حدود للدراسات والأبحاث - الحضارات... صدام أم حوار؟"/>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6" name="AutoShape 6" descr="مؤسسة مؤمنون بلا حدود للدراسات والأبحاث - الحضارات... صدام أم حوار؟"/>
          <p:cNvSpPr>
            <a:spLocks noChangeAspect="1" noChangeArrowheads="1"/>
          </p:cNvSpPr>
          <p:nvPr/>
        </p:nvSpPr>
        <p:spPr bwMode="auto">
          <a:xfrm>
            <a:off x="9228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7" name="AutoShape 8" descr="مؤسسة مؤمنون بلا حدود للدراسات والأبحاث - الحضارات... صدام أم حوار؟"/>
          <p:cNvSpPr>
            <a:spLocks noChangeAspect="1" noChangeArrowheads="1"/>
          </p:cNvSpPr>
          <p:nvPr/>
        </p:nvSpPr>
        <p:spPr bwMode="auto">
          <a:xfrm>
            <a:off x="9380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Tree>
    <p:extLst>
      <p:ext uri="{BB962C8B-B14F-4D97-AF65-F5344CB8AC3E}">
        <p14:creationId xmlns:p14="http://schemas.microsoft.com/office/powerpoint/2010/main" val="48361679"/>
      </p:ext>
    </p:extLst>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just" rtl="1">
              <a:buNone/>
            </a:pPr>
            <a:r>
              <a:rPr lang="ar-SA" sz="3600" dirty="0" smtClean="0">
                <a:solidFill>
                  <a:srgbClr val="C00000"/>
                </a:solidFill>
                <a:cs typeface="Ali-A-Traditional" pitchFamily="2" charset="-78"/>
              </a:rPr>
              <a:t>أركان الحضارة وعناصرها الرئيسية ثلاثة: </a:t>
            </a:r>
            <a:r>
              <a:rPr lang="ar-SA" sz="3600" dirty="0" smtClean="0">
                <a:solidFill>
                  <a:srgbClr val="00B050"/>
                </a:solidFill>
                <a:cs typeface="Ali-A-Traditional" pitchFamily="2" charset="-78"/>
              </a:rPr>
              <a:t>الإنسان – الحياة - الكون</a:t>
            </a:r>
          </a:p>
          <a:p>
            <a:pPr algn="ctr" rtl="1">
              <a:buNone/>
            </a:pPr>
            <a:r>
              <a:rPr lang="ar-SA" sz="3600" dirty="0" smtClean="0">
                <a:cs typeface="Ali-A-Traditional" pitchFamily="2" charset="-78"/>
              </a:rPr>
              <a:t>فهي </a:t>
            </a:r>
            <a:r>
              <a:rPr lang="ar-SA" sz="3600" dirty="0">
                <a:cs typeface="Ali-A-Traditional" pitchFamily="2" charset="-78"/>
              </a:rPr>
              <a:t>العناصر التي تنبثق منها الحضارة وتدعم بقاءها، شريطة التآلف والتفاعل فيما بينها</a:t>
            </a:r>
          </a:p>
          <a:p>
            <a:pPr algn="just" rtl="1">
              <a:lnSpc>
                <a:spcPct val="150000"/>
              </a:lnSpc>
              <a:buNone/>
            </a:pPr>
            <a:r>
              <a:rPr lang="ar-SA" sz="3000" dirty="0">
                <a:cs typeface="Ali-A-Traditional" pitchFamily="2" charset="-78"/>
              </a:rPr>
              <a:t>وإن المصدر الوحيد الذي يحوي هذه الخارطة النادرة هو القرآن </a:t>
            </a:r>
            <a:r>
              <a:rPr lang="ar-SA" sz="3000" dirty="0" smtClean="0">
                <a:cs typeface="Ali-A-Traditional" pitchFamily="2" charset="-78"/>
              </a:rPr>
              <a:t>الكريم، </a:t>
            </a:r>
            <a:r>
              <a:rPr lang="ar-SA" sz="3000" dirty="0">
                <a:cs typeface="Ali-A-Traditional" pitchFamily="2" charset="-78"/>
              </a:rPr>
              <a:t>الذي </a:t>
            </a:r>
            <a:r>
              <a:rPr lang="ar-SA" sz="3000" dirty="0">
                <a:solidFill>
                  <a:srgbClr val="C00000"/>
                </a:solidFill>
                <a:cs typeface="Ali-A-Traditional" pitchFamily="2" charset="-78"/>
              </a:rPr>
              <a:t>يعلمنا النظرة العامة الشمولية للإنسان وكونه </a:t>
            </a:r>
            <a:r>
              <a:rPr lang="ar-SA" sz="3000" dirty="0" smtClean="0">
                <a:solidFill>
                  <a:srgbClr val="C00000"/>
                </a:solidFill>
                <a:cs typeface="Ali-A-Traditional" pitchFamily="2" charset="-78"/>
              </a:rPr>
              <a:t>وحياته</a:t>
            </a:r>
            <a:r>
              <a:rPr lang="ar-SA" sz="3000" dirty="0" smtClean="0">
                <a:cs typeface="Ali-A-Traditional" pitchFamily="2" charset="-78"/>
              </a:rPr>
              <a:t>، </a:t>
            </a:r>
            <a:r>
              <a:rPr lang="ar-SA" sz="3000" dirty="0">
                <a:cs typeface="Ali-A-Traditional" pitchFamily="2" charset="-78"/>
              </a:rPr>
              <a:t>فينبه الإنسان إلى </a:t>
            </a:r>
            <a:r>
              <a:rPr lang="ar-SA" sz="3000" dirty="0" smtClean="0">
                <a:cs typeface="Ali-A-Traditional" pitchFamily="2" charset="-78"/>
              </a:rPr>
              <a:t>موقعه، </a:t>
            </a:r>
            <a:r>
              <a:rPr lang="ar-SA" sz="3000" dirty="0">
                <a:cs typeface="Ali-A-Traditional" pitchFamily="2" charset="-78"/>
              </a:rPr>
              <a:t>ومكانته بين </a:t>
            </a:r>
            <a:r>
              <a:rPr lang="ar-SA" sz="3000" dirty="0" smtClean="0">
                <a:cs typeface="Ali-A-Traditional" pitchFamily="2" charset="-78"/>
              </a:rPr>
              <a:t>المخلوقات، </a:t>
            </a:r>
            <a:r>
              <a:rPr lang="ar-SA" sz="3000" dirty="0">
                <a:cs typeface="Ali-A-Traditional" pitchFamily="2" charset="-78"/>
              </a:rPr>
              <a:t>ويعرفنا بالمكونات </a:t>
            </a:r>
            <a:r>
              <a:rPr lang="ar-SA" sz="3000" dirty="0" smtClean="0">
                <a:cs typeface="Ali-A-Traditional" pitchFamily="2" charset="-78"/>
              </a:rPr>
              <a:t>الكونية، </a:t>
            </a:r>
            <a:r>
              <a:rPr lang="ar-SA" sz="3000" dirty="0">
                <a:cs typeface="Ali-A-Traditional" pitchFamily="2" charset="-78"/>
              </a:rPr>
              <a:t>ويرشدنا إلى حقيقة الحياة </a:t>
            </a:r>
            <a:r>
              <a:rPr lang="ar-SA" sz="3000" dirty="0" smtClean="0">
                <a:cs typeface="Ali-A-Traditional" pitchFamily="2" charset="-78"/>
              </a:rPr>
              <a:t>والوجود، </a:t>
            </a:r>
            <a:r>
              <a:rPr lang="ar-SA" sz="3000" dirty="0">
                <a:cs typeface="Ali-A-Traditional" pitchFamily="2" charset="-78"/>
              </a:rPr>
              <a:t>وهو مربط الفرس في موضوعنا.</a:t>
            </a:r>
          </a:p>
          <a:p>
            <a:pPr algn="just" rtl="1">
              <a:lnSpc>
                <a:spcPct val="150000"/>
              </a:lnSpc>
              <a:buNone/>
            </a:pPr>
            <a:r>
              <a:rPr lang="ar-SA" sz="3000" dirty="0">
                <a:cs typeface="Ali-A-Traditional" pitchFamily="2" charset="-78"/>
              </a:rPr>
              <a:t>فبنيان الوجود الكوني بأسره من خلق الله ابتداء </a:t>
            </a:r>
            <a:r>
              <a:rPr lang="ar-SA" sz="3000" dirty="0" smtClean="0">
                <a:cs typeface="Ali-A-Traditional" pitchFamily="2" charset="-78"/>
              </a:rPr>
              <a:t>ورعاية، </a:t>
            </a:r>
            <a:r>
              <a:rPr lang="ar-SA" sz="3000" dirty="0">
                <a:cs typeface="Ali-A-Traditional" pitchFamily="2" charset="-78"/>
              </a:rPr>
              <a:t>ومحور البنيان هو </a:t>
            </a:r>
            <a:r>
              <a:rPr lang="ar-SA" sz="3000" dirty="0" smtClean="0">
                <a:cs typeface="Ali-A-Traditional" pitchFamily="2" charset="-78"/>
              </a:rPr>
              <a:t>الإنسان، </a:t>
            </a:r>
            <a:r>
              <a:rPr lang="ar-SA" sz="3000" dirty="0">
                <a:cs typeface="Ali-A-Traditional" pitchFamily="2" charset="-78"/>
              </a:rPr>
              <a:t>ومهمته في الحياة عمارة الأرض وإقامة مجتمع إنساني سعيد، لنشر العدالة والرحمة. </a:t>
            </a:r>
            <a:endParaRPr lang="ar-IQ" sz="3000" dirty="0">
              <a:cs typeface="Ali-A-Traditional" pitchFamily="2" charset="-78"/>
            </a:endParaRPr>
          </a:p>
        </p:txBody>
      </p:sp>
    </p:spTree>
    <p:extLst>
      <p:ext uri="{BB962C8B-B14F-4D97-AF65-F5344CB8AC3E}">
        <p14:creationId xmlns:p14="http://schemas.microsoft.com/office/powerpoint/2010/main" val="2717331891"/>
      </p:ext>
    </p:extLst>
  </p:cSld>
  <p:clrMapOvr>
    <a:overrideClrMapping bg1="lt1" tx1="dk1" bg2="lt2" tx2="dk2" accent1="accent1" accent2="accent2" accent3="accent3" accent4="accent4" accent5="accent5" accent6="accent6" hlink="hlink" folHlink="folHlink"/>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4000" dirty="0" smtClean="0">
                <a:solidFill>
                  <a:srgbClr val="C00000"/>
                </a:solidFill>
                <a:cs typeface="Ali-A-Traditional" pitchFamily="2" charset="-78"/>
              </a:rPr>
              <a:t>العنصر الأول والأهم (</a:t>
            </a:r>
            <a:r>
              <a:rPr lang="ar-SA" sz="4000" dirty="0" smtClean="0">
                <a:solidFill>
                  <a:srgbClr val="00B050"/>
                </a:solidFill>
                <a:cs typeface="Ali-A-Traditional" pitchFamily="2" charset="-78"/>
              </a:rPr>
              <a:t>الإنسان</a:t>
            </a:r>
            <a:r>
              <a:rPr lang="ar-SA" sz="4000" dirty="0" smtClean="0">
                <a:solidFill>
                  <a:srgbClr val="C00000"/>
                </a:solidFill>
                <a:cs typeface="Ali-A-Traditional" pitchFamily="2" charset="-78"/>
              </a:rPr>
              <a:t>) في الحضارتين</a:t>
            </a:r>
          </a:p>
          <a:p>
            <a:pPr algn="just" rtl="1">
              <a:lnSpc>
                <a:spcPct val="150000"/>
              </a:lnSpc>
              <a:buNone/>
            </a:pPr>
            <a:r>
              <a:rPr lang="ar-SA" sz="3600" dirty="0" smtClean="0">
                <a:solidFill>
                  <a:srgbClr val="0070C0"/>
                </a:solidFill>
                <a:cs typeface="Ali-A-Traditional" pitchFamily="2" charset="-78"/>
              </a:rPr>
              <a:t>أولاً: الإنسان في حضارة الإسلام: </a:t>
            </a:r>
            <a:r>
              <a:rPr lang="ar-SA" sz="3600" dirty="0" smtClean="0">
                <a:cs typeface="Ali-A-Traditional" pitchFamily="2" charset="-78"/>
              </a:rPr>
              <a:t>الإنسان كائن عجيب مزدوج، فهو أشرف الكائنات وأعظمهم شأناً، وهو أيضاً أتفه الخلق وأقلهم شأناً ..</a:t>
            </a:r>
          </a:p>
          <a:p>
            <a:pPr algn="just" rtl="1">
              <a:lnSpc>
                <a:spcPct val="150000"/>
              </a:lnSpc>
              <a:buNone/>
            </a:pPr>
            <a:r>
              <a:rPr lang="ar-SA" sz="3600" dirty="0" smtClean="0">
                <a:cs typeface="Ali-A-Traditional" pitchFamily="2" charset="-78"/>
              </a:rPr>
              <a:t>ولو نظرنا في القرآن الكريم لرأينا ذلك بكل وضوح، فمثلاً:</a:t>
            </a:r>
          </a:p>
          <a:p>
            <a:pPr algn="just" rtl="1">
              <a:lnSpc>
                <a:spcPct val="150000"/>
              </a:lnSpc>
              <a:buNone/>
            </a:pPr>
            <a:r>
              <a:rPr lang="ar-SA" sz="3600" dirty="0" smtClean="0">
                <a:cs typeface="Ali-A-Traditional" pitchFamily="2" charset="-78"/>
              </a:rPr>
              <a:t>(لقد خلقنا الإنسان في أحسن تقويم ثم رددناه أسفل سافلين)</a:t>
            </a:r>
          </a:p>
          <a:p>
            <a:pPr algn="just" rtl="1">
              <a:lnSpc>
                <a:spcPct val="150000"/>
              </a:lnSpc>
              <a:buNone/>
            </a:pPr>
            <a:r>
              <a:rPr lang="ar-SA" sz="3600" dirty="0" smtClean="0">
                <a:solidFill>
                  <a:srgbClr val="00B050"/>
                </a:solidFill>
                <a:cs typeface="Ali-A-Traditional" pitchFamily="2" charset="-78"/>
              </a:rPr>
              <a:t>من الصفات الإيجابية: </a:t>
            </a:r>
            <a:r>
              <a:rPr lang="ar-SA" sz="3600" dirty="0" smtClean="0">
                <a:cs typeface="Ali-A-Traditional" pitchFamily="2" charset="-78"/>
              </a:rPr>
              <a:t>التكريم بالعقل والسجود – كل شيء مخلوق له</a:t>
            </a:r>
          </a:p>
          <a:p>
            <a:pPr algn="just" rtl="1">
              <a:lnSpc>
                <a:spcPct val="150000"/>
              </a:lnSpc>
              <a:buNone/>
            </a:pPr>
            <a:r>
              <a:rPr lang="ar-SA" sz="3600" dirty="0" smtClean="0">
                <a:solidFill>
                  <a:srgbClr val="FF0000"/>
                </a:solidFill>
                <a:cs typeface="Ali-A-Traditional" pitchFamily="2" charset="-78"/>
              </a:rPr>
              <a:t>ومن الصفات السلبية: </a:t>
            </a:r>
            <a:r>
              <a:rPr lang="ar-SA" sz="3600" dirty="0" smtClean="0">
                <a:cs typeface="Ali-A-Traditional" pitchFamily="2" charset="-78"/>
              </a:rPr>
              <a:t>الظلم والجهل والهلع والأنانية وعدم الشكر و...</a:t>
            </a:r>
            <a:endParaRPr lang="ar-IQ" sz="3600" dirty="0">
              <a:cs typeface="Ali-A-Traditional" pitchFamily="2" charset="-78"/>
            </a:endParaRPr>
          </a:p>
        </p:txBody>
      </p:sp>
    </p:spTree>
    <p:extLst>
      <p:ext uri="{BB962C8B-B14F-4D97-AF65-F5344CB8AC3E}">
        <p14:creationId xmlns:p14="http://schemas.microsoft.com/office/powerpoint/2010/main" val="4232000221"/>
      </p:ext>
    </p:extLst>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just" rtl="1">
              <a:lnSpc>
                <a:spcPct val="150000"/>
              </a:lnSpc>
              <a:buNone/>
            </a:pPr>
            <a:r>
              <a:rPr lang="ar-SA" dirty="0" smtClean="0">
                <a:solidFill>
                  <a:srgbClr val="0070C0"/>
                </a:solidFill>
                <a:cs typeface="Ali-A-Traditional" pitchFamily="2" charset="-78"/>
              </a:rPr>
              <a:t>ثانياً: الإنسان في حضارة الغرب: </a:t>
            </a:r>
            <a:r>
              <a:rPr lang="ar-SA" sz="2800" dirty="0" smtClean="0">
                <a:cs typeface="Ali-A-Traditional" pitchFamily="2" charset="-78"/>
              </a:rPr>
              <a:t>حصرت تلك الحضارة </a:t>
            </a:r>
            <a:r>
              <a:rPr lang="ar-SA" sz="2800" dirty="0">
                <a:cs typeface="Ali-A-Traditional" pitchFamily="2" charset="-78"/>
              </a:rPr>
              <a:t>الرؤية في الإنسان على أساس أنه سيد الكون لا السيد في </a:t>
            </a:r>
            <a:r>
              <a:rPr lang="ar-SA" sz="2800" dirty="0" smtClean="0">
                <a:cs typeface="Ali-A-Traditional" pitchFamily="2" charset="-78"/>
              </a:rPr>
              <a:t>الكون، </a:t>
            </a:r>
            <a:r>
              <a:rPr lang="ar-SA" sz="2800" dirty="0">
                <a:cs typeface="Ali-A-Traditional" pitchFamily="2" charset="-78"/>
              </a:rPr>
              <a:t>واغتروا بجزئه الاختياري وما له من فكر وعقل وتطور مقارنة بالمخلوقات </a:t>
            </a:r>
            <a:r>
              <a:rPr lang="ar-SA" sz="2800" dirty="0" smtClean="0">
                <a:cs typeface="Ali-A-Traditional" pitchFamily="2" charset="-78"/>
              </a:rPr>
              <a:t>الأخرى. </a:t>
            </a:r>
            <a:r>
              <a:rPr lang="ar-SA" sz="2800" dirty="0">
                <a:cs typeface="Ali-A-Traditional" pitchFamily="2" charset="-78"/>
              </a:rPr>
              <a:t>فهي تقوم على </a:t>
            </a:r>
            <a:r>
              <a:rPr lang="ar-SA" sz="2800" dirty="0" smtClean="0">
                <a:cs typeface="Ali-A-Traditional" pitchFamily="2" charset="-78"/>
              </a:rPr>
              <a:t>أسس، </a:t>
            </a:r>
            <a:r>
              <a:rPr lang="ar-SA" sz="2800" dirty="0">
                <a:cs typeface="Ali-A-Traditional" pitchFamily="2" charset="-78"/>
              </a:rPr>
              <a:t>كثيراً ما لا توافق مع الفطرة </a:t>
            </a:r>
            <a:r>
              <a:rPr lang="ar-SA" sz="2800" dirty="0" smtClean="0">
                <a:cs typeface="Ali-A-Traditional" pitchFamily="2" charset="-78"/>
              </a:rPr>
              <a:t>الإنسانية.</a:t>
            </a:r>
          </a:p>
          <a:p>
            <a:pPr algn="just" rtl="1">
              <a:lnSpc>
                <a:spcPct val="150000"/>
              </a:lnSpc>
              <a:buNone/>
            </a:pPr>
            <a:r>
              <a:rPr lang="ar-SA" sz="2800" dirty="0" smtClean="0">
                <a:cs typeface="Ali-A-Traditional" pitchFamily="2" charset="-78"/>
              </a:rPr>
              <a:t>ومن </a:t>
            </a:r>
            <a:r>
              <a:rPr lang="ar-SA" sz="2800" dirty="0">
                <a:cs typeface="Ali-A-Traditional" pitchFamily="2" charset="-78"/>
              </a:rPr>
              <a:t>جانب آخر لما رأوا ما سخر له في الكون من </a:t>
            </a:r>
            <a:r>
              <a:rPr lang="ar-SA" sz="2800" dirty="0" smtClean="0">
                <a:cs typeface="Ali-A-Traditional" pitchFamily="2" charset="-78"/>
              </a:rPr>
              <a:t>مخلوقات، </a:t>
            </a:r>
            <a:r>
              <a:rPr lang="ar-SA" sz="2800" dirty="0">
                <a:cs typeface="Ali-A-Traditional" pitchFamily="2" charset="-78"/>
              </a:rPr>
              <a:t>فَهِموا الموضوع </a:t>
            </a:r>
            <a:r>
              <a:rPr lang="ar-SA" sz="2800" dirty="0" smtClean="0">
                <a:cs typeface="Ali-A-Traditional" pitchFamily="2" charset="-78"/>
              </a:rPr>
              <a:t>خطئاً، </a:t>
            </a:r>
            <a:r>
              <a:rPr lang="ar-SA" sz="2800" dirty="0">
                <a:cs typeface="Ali-A-Traditional" pitchFamily="2" charset="-78"/>
              </a:rPr>
              <a:t>وتجاوزوا </a:t>
            </a:r>
            <a:r>
              <a:rPr lang="ar-SA" sz="2800" dirty="0" smtClean="0">
                <a:cs typeface="Ali-A-Traditional" pitchFamily="2" charset="-78"/>
              </a:rPr>
              <a:t>الحدّ، </a:t>
            </a:r>
            <a:r>
              <a:rPr lang="ar-SA" sz="2800" dirty="0">
                <a:cs typeface="Ali-A-Traditional" pitchFamily="2" charset="-78"/>
              </a:rPr>
              <a:t>وقرروا أن تكون له القدرة المطلقة حتى في تقرير مصيره وخلق </a:t>
            </a:r>
            <a:r>
              <a:rPr lang="ar-SA" sz="2800" dirty="0" smtClean="0">
                <a:cs typeface="Ali-A-Traditional" pitchFamily="2" charset="-78"/>
              </a:rPr>
              <a:t>واقعه، </a:t>
            </a:r>
            <a:r>
              <a:rPr lang="ar-SA" sz="2800" dirty="0">
                <a:cs typeface="Ali-A-Traditional" pitchFamily="2" charset="-78"/>
              </a:rPr>
              <a:t>فنشأ من هذا الفكر الكثير من الخلق </a:t>
            </a:r>
            <a:r>
              <a:rPr lang="ar-SA" sz="2800" dirty="0" smtClean="0">
                <a:cs typeface="Ali-A-Traditional" pitchFamily="2" charset="-78"/>
              </a:rPr>
              <a:t>الدنيئة، </a:t>
            </a:r>
            <a:r>
              <a:rPr lang="ar-SA" sz="2800" dirty="0">
                <a:cs typeface="Ali-A-Traditional" pitchFamily="2" charset="-78"/>
              </a:rPr>
              <a:t>وصار هذا الإنسان المكرم بؤراً للرذائل وتحقير الآخرين من </a:t>
            </a:r>
            <a:r>
              <a:rPr lang="ar-SA" sz="2800" dirty="0" smtClean="0">
                <a:cs typeface="Ali-A-Traditional" pitchFamily="2" charset="-78"/>
              </a:rPr>
              <a:t>مخلوقات، </a:t>
            </a:r>
            <a:r>
              <a:rPr lang="ar-SA" sz="2800" dirty="0">
                <a:cs typeface="Ali-A-Traditional" pitchFamily="2" charset="-78"/>
              </a:rPr>
              <a:t>بحيث يقدم نفسه على جميع المخلوقات ويحصر تفكيره في مصالحه </a:t>
            </a:r>
            <a:r>
              <a:rPr lang="ar-SA" sz="2800" dirty="0" smtClean="0">
                <a:cs typeface="Ali-A-Traditional" pitchFamily="2" charset="-78"/>
              </a:rPr>
              <a:t>فقط، </a:t>
            </a:r>
            <a:r>
              <a:rPr lang="ar-SA" sz="2800" dirty="0">
                <a:cs typeface="Ali-A-Traditional" pitchFamily="2" charset="-78"/>
              </a:rPr>
              <a:t>صار أنانياً إلى أقصى </a:t>
            </a:r>
            <a:r>
              <a:rPr lang="ar-SA" sz="2800" dirty="0" smtClean="0">
                <a:cs typeface="Ali-A-Traditional" pitchFamily="2" charset="-78"/>
              </a:rPr>
              <a:t>حدّ، </a:t>
            </a:r>
            <a:r>
              <a:rPr lang="ar-SA" sz="2800" dirty="0">
                <a:cs typeface="Ali-A-Traditional" pitchFamily="2" charset="-78"/>
              </a:rPr>
              <a:t>كأنه الوحيد على وجه </a:t>
            </a:r>
            <a:r>
              <a:rPr lang="ar-SA" sz="2800" dirty="0" smtClean="0">
                <a:cs typeface="Ali-A-Traditional" pitchFamily="2" charset="-78"/>
              </a:rPr>
              <a:t>المعمورة، </a:t>
            </a:r>
            <a:r>
              <a:rPr lang="ar-SA" sz="2800" dirty="0">
                <a:cs typeface="Ali-A-Traditional" pitchFamily="2" charset="-78"/>
              </a:rPr>
              <a:t>ويجب أن يخضع الجميع لما يهواه ومن غير أن يأبه بحقوق </a:t>
            </a:r>
            <a:r>
              <a:rPr lang="ar-SA" sz="2800" dirty="0" smtClean="0">
                <a:cs typeface="Ali-A-Traditional" pitchFamily="2" charset="-78"/>
              </a:rPr>
              <a:t>الآخرين.</a:t>
            </a:r>
            <a:endParaRPr lang="en-US" sz="2800" dirty="0">
              <a:cs typeface="Ali-A-Traditional" pitchFamily="2" charset="-78"/>
            </a:endParaRPr>
          </a:p>
        </p:txBody>
      </p:sp>
    </p:spTree>
    <p:extLst>
      <p:ext uri="{BB962C8B-B14F-4D97-AF65-F5344CB8AC3E}">
        <p14:creationId xmlns:p14="http://schemas.microsoft.com/office/powerpoint/2010/main" val="460798130"/>
      </p:ext>
    </p:extLst>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4000" dirty="0" smtClean="0">
                <a:solidFill>
                  <a:srgbClr val="C00000"/>
                </a:solidFill>
                <a:cs typeface="Ali-A-Traditional" pitchFamily="2" charset="-78"/>
              </a:rPr>
              <a:t>العنصر الثاني (</a:t>
            </a:r>
            <a:r>
              <a:rPr lang="ar-SA" sz="4000" dirty="0" smtClean="0">
                <a:solidFill>
                  <a:srgbClr val="00B050"/>
                </a:solidFill>
                <a:cs typeface="Ali-A-Traditional" pitchFamily="2" charset="-78"/>
              </a:rPr>
              <a:t>الحياة أو العمر</a:t>
            </a:r>
            <a:r>
              <a:rPr lang="ar-SA" sz="4000" dirty="0" smtClean="0">
                <a:solidFill>
                  <a:srgbClr val="C00000"/>
                </a:solidFill>
                <a:cs typeface="Ali-A-Traditional" pitchFamily="2" charset="-78"/>
              </a:rPr>
              <a:t>) في الحضارتين</a:t>
            </a:r>
          </a:p>
          <a:p>
            <a:pPr marL="0" lvl="0" indent="0" algn="just" rtl="1">
              <a:lnSpc>
                <a:spcPct val="150000"/>
              </a:lnSpc>
              <a:buNone/>
            </a:pPr>
            <a:r>
              <a:rPr lang="ar-SA" sz="3600" dirty="0">
                <a:solidFill>
                  <a:srgbClr val="0070C0"/>
                </a:solidFill>
                <a:cs typeface="Ali-A-Traditional" pitchFamily="2" charset="-78"/>
              </a:rPr>
              <a:t>أولاً: الحياة </a:t>
            </a:r>
            <a:r>
              <a:rPr lang="ar-SA" sz="3600" dirty="0" smtClean="0">
                <a:solidFill>
                  <a:srgbClr val="0070C0"/>
                </a:solidFill>
                <a:cs typeface="Ali-A-Traditional" pitchFamily="2" charset="-78"/>
              </a:rPr>
              <a:t>الدنيا في </a:t>
            </a:r>
            <a:r>
              <a:rPr lang="ar-SA" sz="3600" dirty="0">
                <a:solidFill>
                  <a:srgbClr val="0070C0"/>
                </a:solidFill>
                <a:cs typeface="Ali-A-Traditional" pitchFamily="2" charset="-78"/>
              </a:rPr>
              <a:t>حضارة </a:t>
            </a:r>
            <a:r>
              <a:rPr lang="ar-SA" sz="3600" dirty="0" smtClean="0">
                <a:solidFill>
                  <a:srgbClr val="0070C0"/>
                </a:solidFill>
                <a:cs typeface="Ali-A-Traditional" pitchFamily="2" charset="-78"/>
              </a:rPr>
              <a:t>الإسلام:</a:t>
            </a:r>
            <a:r>
              <a:rPr lang="ar-SA" sz="3600" dirty="0" smtClean="0">
                <a:cs typeface="Ali-A-Traditional" pitchFamily="2" charset="-78"/>
              </a:rPr>
              <a:t> </a:t>
            </a:r>
          </a:p>
          <a:p>
            <a:pPr marL="0" lvl="0" indent="0" algn="just" rtl="1">
              <a:lnSpc>
                <a:spcPct val="150000"/>
              </a:lnSpc>
              <a:buNone/>
            </a:pPr>
            <a:r>
              <a:rPr lang="ar-SA" sz="3600" dirty="0" smtClean="0">
                <a:cs typeface="Ali-A-Traditional" pitchFamily="2" charset="-78"/>
              </a:rPr>
              <a:t>أ- لقد </a:t>
            </a:r>
            <a:r>
              <a:rPr lang="ar-SA" sz="3600" dirty="0">
                <a:cs typeface="Ali-A-Traditional" pitchFamily="2" charset="-78"/>
              </a:rPr>
              <a:t>وردت نصوص كثيرة من القرآن والسنّة تدل على ذمّ </a:t>
            </a:r>
            <a:r>
              <a:rPr lang="ar-SA" sz="3600" dirty="0" smtClean="0">
                <a:cs typeface="Ali-A-Traditional" pitchFamily="2" charset="-78"/>
              </a:rPr>
              <a:t>الحياة الدنيا</a:t>
            </a:r>
            <a:r>
              <a:rPr lang="ar-SA" sz="3600" dirty="0">
                <a:cs typeface="Ali-A-Traditional" pitchFamily="2" charset="-78"/>
              </a:rPr>
              <a:t>، ثم هناك في مقابلها نصوص </a:t>
            </a:r>
            <a:r>
              <a:rPr lang="ar-SA" sz="3600" dirty="0" smtClean="0">
                <a:cs typeface="Ali-A-Traditional" pitchFamily="2" charset="-78"/>
              </a:rPr>
              <a:t>أخرى – قليلة – </a:t>
            </a:r>
            <a:r>
              <a:rPr lang="ar-SA" sz="3600" dirty="0">
                <a:cs typeface="Ali-A-Traditional" pitchFamily="2" charset="-78"/>
              </a:rPr>
              <a:t>تدل على أن الدنيا محمودة، وفي ظاهر تلك النصوص تعارض، ولكن في حقيقتها ليست هناك أية تعارض، وتستعمل كلتا المجموعتين من النصوص في أماكنها، ولكل معناها ومغزاها</a:t>
            </a:r>
            <a:r>
              <a:rPr lang="ar-SA" sz="3600" dirty="0" smtClean="0">
                <a:cs typeface="Ali-A-Traditional" pitchFamily="2" charset="-78"/>
              </a:rPr>
              <a:t>.</a:t>
            </a:r>
            <a:endParaRPr lang="en-US" sz="3600" dirty="0">
              <a:cs typeface="Ali-A-Traditional" pitchFamily="2" charset="-78"/>
            </a:endParaRPr>
          </a:p>
        </p:txBody>
      </p:sp>
    </p:spTree>
    <p:extLst>
      <p:ext uri="{BB962C8B-B14F-4D97-AF65-F5344CB8AC3E}">
        <p14:creationId xmlns:p14="http://schemas.microsoft.com/office/powerpoint/2010/main" val="380714295"/>
      </p:ext>
    </p:extLst>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4000" dirty="0" smtClean="0">
                <a:solidFill>
                  <a:srgbClr val="C00000"/>
                </a:solidFill>
                <a:cs typeface="Ali-A-Traditional" pitchFamily="2" charset="-78"/>
              </a:rPr>
              <a:t>العنصر الثاني (</a:t>
            </a:r>
            <a:r>
              <a:rPr lang="ar-SA" sz="4000" dirty="0" smtClean="0">
                <a:solidFill>
                  <a:srgbClr val="00B050"/>
                </a:solidFill>
                <a:cs typeface="Ali-A-Traditional" pitchFamily="2" charset="-78"/>
              </a:rPr>
              <a:t>الحياة أو العمر</a:t>
            </a:r>
            <a:r>
              <a:rPr lang="ar-SA" sz="4000" dirty="0" smtClean="0">
                <a:solidFill>
                  <a:srgbClr val="C00000"/>
                </a:solidFill>
                <a:cs typeface="Ali-A-Traditional" pitchFamily="2" charset="-78"/>
              </a:rPr>
              <a:t>) في الحضارتين</a:t>
            </a:r>
          </a:p>
          <a:p>
            <a:pPr marL="0" lvl="0" indent="0" algn="just" rtl="1">
              <a:lnSpc>
                <a:spcPct val="150000"/>
              </a:lnSpc>
              <a:buNone/>
            </a:pPr>
            <a:r>
              <a:rPr lang="ar-SA" sz="3600" dirty="0">
                <a:solidFill>
                  <a:srgbClr val="0070C0"/>
                </a:solidFill>
                <a:cs typeface="Ali-A-Traditional" pitchFamily="2" charset="-78"/>
              </a:rPr>
              <a:t>أولاً: الحياة </a:t>
            </a:r>
            <a:r>
              <a:rPr lang="ar-SA" sz="3600" dirty="0" smtClean="0">
                <a:solidFill>
                  <a:srgbClr val="0070C0"/>
                </a:solidFill>
                <a:cs typeface="Ali-A-Traditional" pitchFamily="2" charset="-78"/>
              </a:rPr>
              <a:t>الدنيا في </a:t>
            </a:r>
            <a:r>
              <a:rPr lang="ar-SA" sz="3600" dirty="0">
                <a:solidFill>
                  <a:srgbClr val="0070C0"/>
                </a:solidFill>
                <a:cs typeface="Ali-A-Traditional" pitchFamily="2" charset="-78"/>
              </a:rPr>
              <a:t>حضارة </a:t>
            </a:r>
            <a:r>
              <a:rPr lang="ar-SA" sz="3600" dirty="0" smtClean="0">
                <a:solidFill>
                  <a:srgbClr val="0070C0"/>
                </a:solidFill>
                <a:cs typeface="Ali-A-Traditional" pitchFamily="2" charset="-78"/>
              </a:rPr>
              <a:t>الإسلام:</a:t>
            </a:r>
            <a:r>
              <a:rPr lang="ar-SA" sz="3600" dirty="0" smtClean="0">
                <a:cs typeface="Ali-A-Traditional" pitchFamily="2" charset="-78"/>
              </a:rPr>
              <a:t> </a:t>
            </a:r>
          </a:p>
          <a:p>
            <a:pPr marL="0" lvl="0" indent="0" algn="just" rtl="1">
              <a:lnSpc>
                <a:spcPct val="150000"/>
              </a:lnSpc>
              <a:buNone/>
            </a:pPr>
            <a:r>
              <a:rPr lang="ar-SA" sz="3600" dirty="0" smtClean="0">
                <a:cs typeface="Ali-A-Traditional" pitchFamily="2" charset="-78"/>
              </a:rPr>
              <a:t>ب- الإسلام </a:t>
            </a:r>
            <a:r>
              <a:rPr lang="ar-SA" sz="3600" dirty="0">
                <a:cs typeface="Ali-A-Traditional" pitchFamily="2" charset="-78"/>
              </a:rPr>
              <a:t>الكريم دائماً يقف موقف الوسط، لا ينظر إلى الدنيا كأنها هي الباقية الوحيدة على حساب الآخرة، ولا يهتم بالآخرة على إهمال الدنيا وتركها مطلقاً، ووجد بين هذين المسلكين سبيلاً وسطاً، فجعلنا الله سبحانه أمّة وسطاً</a:t>
            </a:r>
            <a:r>
              <a:rPr lang="ar-SA" sz="3600" dirty="0" smtClean="0">
                <a:cs typeface="Ali-A-Traditional" pitchFamily="2" charset="-78"/>
              </a:rPr>
              <a:t>.</a:t>
            </a:r>
            <a:endParaRPr lang="en-US" sz="3600" dirty="0">
              <a:cs typeface="Ali-A-Traditional" pitchFamily="2" charset="-78"/>
            </a:endParaRPr>
          </a:p>
        </p:txBody>
      </p:sp>
    </p:spTree>
    <p:extLst>
      <p:ext uri="{BB962C8B-B14F-4D97-AF65-F5344CB8AC3E}">
        <p14:creationId xmlns:p14="http://schemas.microsoft.com/office/powerpoint/2010/main" val="410772897"/>
      </p:ext>
    </p:extLst>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4000" dirty="0" smtClean="0">
                <a:solidFill>
                  <a:srgbClr val="C00000"/>
                </a:solidFill>
                <a:cs typeface="Ali-A-Traditional" pitchFamily="2" charset="-78"/>
              </a:rPr>
              <a:t>العنصر الثاني (</a:t>
            </a:r>
            <a:r>
              <a:rPr lang="ar-SA" sz="4000" dirty="0" smtClean="0">
                <a:solidFill>
                  <a:srgbClr val="00B050"/>
                </a:solidFill>
                <a:cs typeface="Ali-A-Traditional" pitchFamily="2" charset="-78"/>
              </a:rPr>
              <a:t>الحياة أو العمر</a:t>
            </a:r>
            <a:r>
              <a:rPr lang="ar-SA" sz="4000" dirty="0" smtClean="0">
                <a:solidFill>
                  <a:srgbClr val="C00000"/>
                </a:solidFill>
                <a:cs typeface="Ali-A-Traditional" pitchFamily="2" charset="-78"/>
              </a:rPr>
              <a:t>) في الحضارتين</a:t>
            </a:r>
          </a:p>
          <a:p>
            <a:pPr marL="0" lvl="0" indent="0" algn="just" rtl="1">
              <a:lnSpc>
                <a:spcPct val="150000"/>
              </a:lnSpc>
              <a:buNone/>
            </a:pPr>
            <a:r>
              <a:rPr lang="ar-SA" sz="3600" dirty="0">
                <a:solidFill>
                  <a:srgbClr val="0070C0"/>
                </a:solidFill>
                <a:cs typeface="Ali-A-Traditional" pitchFamily="2" charset="-78"/>
              </a:rPr>
              <a:t>أولاً: الحياة </a:t>
            </a:r>
            <a:r>
              <a:rPr lang="ar-SA" sz="3600" dirty="0" smtClean="0">
                <a:solidFill>
                  <a:srgbClr val="0070C0"/>
                </a:solidFill>
                <a:cs typeface="Ali-A-Traditional" pitchFamily="2" charset="-78"/>
              </a:rPr>
              <a:t>الدنيا في </a:t>
            </a:r>
            <a:r>
              <a:rPr lang="ar-SA" sz="3600" dirty="0">
                <a:solidFill>
                  <a:srgbClr val="0070C0"/>
                </a:solidFill>
                <a:cs typeface="Ali-A-Traditional" pitchFamily="2" charset="-78"/>
              </a:rPr>
              <a:t>حضارة </a:t>
            </a:r>
            <a:r>
              <a:rPr lang="ar-SA" sz="3600" dirty="0" smtClean="0">
                <a:solidFill>
                  <a:srgbClr val="0070C0"/>
                </a:solidFill>
                <a:cs typeface="Ali-A-Traditional" pitchFamily="2" charset="-78"/>
              </a:rPr>
              <a:t>الإسلام:</a:t>
            </a:r>
            <a:r>
              <a:rPr lang="ar-SA" sz="3600" dirty="0" smtClean="0">
                <a:cs typeface="Ali-A-Traditional" pitchFamily="2" charset="-78"/>
              </a:rPr>
              <a:t> </a:t>
            </a:r>
          </a:p>
          <a:p>
            <a:pPr marL="0" lvl="0" indent="0" algn="just" rtl="1">
              <a:lnSpc>
                <a:spcPct val="150000"/>
              </a:lnSpc>
              <a:buNone/>
            </a:pPr>
            <a:r>
              <a:rPr lang="ar-SA" sz="3600" dirty="0" smtClean="0">
                <a:cs typeface="Ali-A-Traditional" pitchFamily="2" charset="-78"/>
              </a:rPr>
              <a:t>ج- الدنيا </a:t>
            </a:r>
            <a:r>
              <a:rPr lang="ar-SA" sz="3600" dirty="0">
                <a:cs typeface="Ali-A-Traditional" pitchFamily="2" charset="-78"/>
              </a:rPr>
              <a:t>لها ثلاثة أوجه، وجهان محمودان جميلان، ووجه ثالث مذموم وقبيح، وهي كالآتي:</a:t>
            </a:r>
            <a:endParaRPr lang="en-US" sz="3600" dirty="0">
              <a:cs typeface="Ali-A-Traditional" pitchFamily="2" charset="-78"/>
            </a:endParaRPr>
          </a:p>
          <a:p>
            <a:pPr marL="0" indent="0" algn="just" rtl="1">
              <a:lnSpc>
                <a:spcPct val="150000"/>
              </a:lnSpc>
              <a:buNone/>
            </a:pPr>
            <a:r>
              <a:rPr lang="ar-SA" sz="3600" dirty="0">
                <a:solidFill>
                  <a:srgbClr val="C00000"/>
                </a:solidFill>
                <a:cs typeface="Ali-A-Traditional" pitchFamily="2" charset="-78"/>
              </a:rPr>
              <a:t>الوجه الأول: </a:t>
            </a:r>
            <a:r>
              <a:rPr lang="ar-SA" sz="3600" dirty="0">
                <a:cs typeface="Ali-A-Traditional" pitchFamily="2" charset="-78"/>
              </a:rPr>
              <a:t>إنها مرآة صافية لتجلّي أسماء الله الحسنى، فالدنيا محمودة من حيث هذا الوجه</a:t>
            </a:r>
            <a:r>
              <a:rPr lang="ar-SA" sz="3600" dirty="0" smtClean="0">
                <a:cs typeface="Ali-A-Traditional" pitchFamily="2" charset="-78"/>
              </a:rPr>
              <a:t>.</a:t>
            </a:r>
            <a:endParaRPr lang="en-US" sz="3600" dirty="0">
              <a:cs typeface="Ali-A-Traditional" pitchFamily="2" charset="-78"/>
            </a:endParaRPr>
          </a:p>
        </p:txBody>
      </p:sp>
    </p:spTree>
    <p:extLst>
      <p:ext uri="{BB962C8B-B14F-4D97-AF65-F5344CB8AC3E}">
        <p14:creationId xmlns:p14="http://schemas.microsoft.com/office/powerpoint/2010/main" val="1774634044"/>
      </p:ext>
    </p:extLst>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4000" dirty="0" smtClean="0">
                <a:solidFill>
                  <a:srgbClr val="C00000"/>
                </a:solidFill>
                <a:cs typeface="Ali-A-Traditional" pitchFamily="2" charset="-78"/>
              </a:rPr>
              <a:t>العنصر الثاني (</a:t>
            </a:r>
            <a:r>
              <a:rPr lang="ar-SA" sz="4000" dirty="0" smtClean="0">
                <a:solidFill>
                  <a:srgbClr val="00B050"/>
                </a:solidFill>
                <a:cs typeface="Ali-A-Traditional" pitchFamily="2" charset="-78"/>
              </a:rPr>
              <a:t>الحياة أو العمر</a:t>
            </a:r>
            <a:r>
              <a:rPr lang="ar-SA" sz="4000" dirty="0" smtClean="0">
                <a:solidFill>
                  <a:srgbClr val="C00000"/>
                </a:solidFill>
                <a:cs typeface="Ali-A-Traditional" pitchFamily="2" charset="-78"/>
              </a:rPr>
              <a:t>) في الحضارتين</a:t>
            </a:r>
          </a:p>
          <a:p>
            <a:pPr marL="0" lvl="0" indent="0" algn="just" rtl="1">
              <a:lnSpc>
                <a:spcPct val="150000"/>
              </a:lnSpc>
              <a:buNone/>
            </a:pPr>
            <a:r>
              <a:rPr lang="ar-SA" sz="3600" dirty="0">
                <a:solidFill>
                  <a:srgbClr val="0070C0"/>
                </a:solidFill>
                <a:cs typeface="Ali-A-Traditional" pitchFamily="2" charset="-78"/>
              </a:rPr>
              <a:t>أولاً: الحياة </a:t>
            </a:r>
            <a:r>
              <a:rPr lang="ar-SA" sz="3600" dirty="0" smtClean="0">
                <a:solidFill>
                  <a:srgbClr val="0070C0"/>
                </a:solidFill>
                <a:cs typeface="Ali-A-Traditional" pitchFamily="2" charset="-78"/>
              </a:rPr>
              <a:t>الدنيا في </a:t>
            </a:r>
            <a:r>
              <a:rPr lang="ar-SA" sz="3600" dirty="0">
                <a:solidFill>
                  <a:srgbClr val="0070C0"/>
                </a:solidFill>
                <a:cs typeface="Ali-A-Traditional" pitchFamily="2" charset="-78"/>
              </a:rPr>
              <a:t>حضارة </a:t>
            </a:r>
            <a:r>
              <a:rPr lang="ar-SA" sz="3600" dirty="0" smtClean="0">
                <a:solidFill>
                  <a:srgbClr val="0070C0"/>
                </a:solidFill>
                <a:cs typeface="Ali-A-Traditional" pitchFamily="2" charset="-78"/>
              </a:rPr>
              <a:t>الإسلام:</a:t>
            </a:r>
            <a:r>
              <a:rPr lang="ar-SA" sz="3600" dirty="0" smtClean="0">
                <a:cs typeface="Ali-A-Traditional" pitchFamily="2" charset="-78"/>
              </a:rPr>
              <a:t> </a:t>
            </a:r>
          </a:p>
          <a:p>
            <a:pPr marL="0" indent="0" algn="just" rtl="1">
              <a:lnSpc>
                <a:spcPct val="150000"/>
              </a:lnSpc>
              <a:buNone/>
            </a:pPr>
            <a:r>
              <a:rPr lang="ar-SA" sz="3600" dirty="0" smtClean="0">
                <a:solidFill>
                  <a:srgbClr val="C00000"/>
                </a:solidFill>
                <a:cs typeface="Ali-A-Traditional" pitchFamily="2" charset="-78"/>
              </a:rPr>
              <a:t>الوجه </a:t>
            </a:r>
            <a:r>
              <a:rPr lang="ar-SA" sz="3600" dirty="0">
                <a:solidFill>
                  <a:srgbClr val="C00000"/>
                </a:solidFill>
                <a:cs typeface="Ali-A-Traditional" pitchFamily="2" charset="-78"/>
              </a:rPr>
              <a:t>الثاني: </a:t>
            </a:r>
            <a:r>
              <a:rPr lang="ar-SA" sz="3600" dirty="0">
                <a:cs typeface="Ali-A-Traditional" pitchFamily="2" charset="-78"/>
              </a:rPr>
              <a:t>إنها مزرعة الآخرة، فلا يمكن الحصول على نعيم الآخرة إلا بإعمار الدنيا بطاعة الله تعالى وخدمة الخلق، والدنيا بهذا الوجه محمودة أيضاً.</a:t>
            </a:r>
            <a:endParaRPr lang="en-US" sz="3600" dirty="0">
              <a:cs typeface="Ali-A-Traditional" pitchFamily="2" charset="-78"/>
            </a:endParaRPr>
          </a:p>
          <a:p>
            <a:pPr marL="0" indent="0" algn="just" rtl="1">
              <a:lnSpc>
                <a:spcPct val="150000"/>
              </a:lnSpc>
              <a:buNone/>
            </a:pPr>
            <a:r>
              <a:rPr lang="ar-SA" sz="3600" dirty="0">
                <a:cs typeface="Ali-A-Traditional" pitchFamily="2" charset="-78"/>
              </a:rPr>
              <a:t>فما ورد من النصوص في مدح الدنيا مباشرة أو غير مباشر تحمل على هذين الوجهين لها</a:t>
            </a:r>
            <a:r>
              <a:rPr lang="ar-SA" sz="3600" dirty="0" smtClean="0">
                <a:cs typeface="Ali-A-Traditional" pitchFamily="2" charset="-78"/>
              </a:rPr>
              <a:t>.</a:t>
            </a:r>
            <a:endParaRPr lang="en-US" sz="3600" dirty="0">
              <a:cs typeface="Ali-A-Traditional" pitchFamily="2" charset="-78"/>
            </a:endParaRPr>
          </a:p>
        </p:txBody>
      </p:sp>
    </p:spTree>
    <p:extLst>
      <p:ext uri="{BB962C8B-B14F-4D97-AF65-F5344CB8AC3E}">
        <p14:creationId xmlns:p14="http://schemas.microsoft.com/office/powerpoint/2010/main" val="2167395892"/>
      </p:ext>
    </p:extLst>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pic>
        <p:nvPicPr>
          <p:cNvPr id="6" name="Picture 2" descr="Image result for الحضارة الغربي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47"/>
            <a:ext cx="9140036" cy="686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887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4000" dirty="0" smtClean="0">
                <a:solidFill>
                  <a:srgbClr val="C00000"/>
                </a:solidFill>
                <a:cs typeface="Ali-A-Traditional" pitchFamily="2" charset="-78"/>
              </a:rPr>
              <a:t>العنصر الثاني (</a:t>
            </a:r>
            <a:r>
              <a:rPr lang="ar-SA" sz="4000" dirty="0" smtClean="0">
                <a:solidFill>
                  <a:srgbClr val="00B050"/>
                </a:solidFill>
                <a:cs typeface="Ali-A-Traditional" pitchFamily="2" charset="-78"/>
              </a:rPr>
              <a:t>الحياة أو العمر</a:t>
            </a:r>
            <a:r>
              <a:rPr lang="ar-SA" sz="4000" dirty="0" smtClean="0">
                <a:solidFill>
                  <a:srgbClr val="C00000"/>
                </a:solidFill>
                <a:cs typeface="Ali-A-Traditional" pitchFamily="2" charset="-78"/>
              </a:rPr>
              <a:t>) في الحضارتين</a:t>
            </a:r>
          </a:p>
          <a:p>
            <a:pPr marL="0" lvl="0" indent="0" algn="just" rtl="1">
              <a:lnSpc>
                <a:spcPct val="150000"/>
              </a:lnSpc>
              <a:buNone/>
            </a:pPr>
            <a:r>
              <a:rPr lang="ar-SA" sz="3600" dirty="0">
                <a:solidFill>
                  <a:srgbClr val="0070C0"/>
                </a:solidFill>
                <a:cs typeface="Ali-A-Traditional" pitchFamily="2" charset="-78"/>
              </a:rPr>
              <a:t>أولاً: الحياة </a:t>
            </a:r>
            <a:r>
              <a:rPr lang="ar-SA" sz="3600" dirty="0" smtClean="0">
                <a:solidFill>
                  <a:srgbClr val="0070C0"/>
                </a:solidFill>
                <a:cs typeface="Ali-A-Traditional" pitchFamily="2" charset="-78"/>
              </a:rPr>
              <a:t>الدنيا في </a:t>
            </a:r>
            <a:r>
              <a:rPr lang="ar-SA" sz="3600" dirty="0">
                <a:solidFill>
                  <a:srgbClr val="0070C0"/>
                </a:solidFill>
                <a:cs typeface="Ali-A-Traditional" pitchFamily="2" charset="-78"/>
              </a:rPr>
              <a:t>حضارة </a:t>
            </a:r>
            <a:r>
              <a:rPr lang="ar-SA" sz="3600" dirty="0" smtClean="0">
                <a:solidFill>
                  <a:srgbClr val="0070C0"/>
                </a:solidFill>
                <a:cs typeface="Ali-A-Traditional" pitchFamily="2" charset="-78"/>
              </a:rPr>
              <a:t>الإسلام:</a:t>
            </a:r>
            <a:r>
              <a:rPr lang="ar-SA" sz="3600" dirty="0" smtClean="0">
                <a:cs typeface="Ali-A-Traditional" pitchFamily="2" charset="-78"/>
              </a:rPr>
              <a:t> </a:t>
            </a:r>
          </a:p>
          <a:p>
            <a:pPr marL="0" indent="0" algn="just" rtl="1">
              <a:lnSpc>
                <a:spcPct val="150000"/>
              </a:lnSpc>
              <a:buNone/>
            </a:pPr>
            <a:r>
              <a:rPr lang="ar-SA" sz="3600" dirty="0" smtClean="0">
                <a:solidFill>
                  <a:srgbClr val="C00000"/>
                </a:solidFill>
                <a:cs typeface="Ali-A-Traditional" pitchFamily="2" charset="-78"/>
              </a:rPr>
              <a:t>الوجه الثالث: </a:t>
            </a:r>
            <a:r>
              <a:rPr lang="ar-SA" sz="3600" dirty="0" smtClean="0">
                <a:cs typeface="Ali-A-Traditional" pitchFamily="2" charset="-78"/>
              </a:rPr>
              <a:t>إنها دنيا أهل الأهواء والغافلين عن الله، فهي تسبب خسارة أبدية في الآخرة، والدنيا بهذا الوجه مذموم قبيح..</a:t>
            </a:r>
          </a:p>
          <a:p>
            <a:pPr marL="0" indent="0" algn="just" rtl="1">
              <a:lnSpc>
                <a:spcPct val="150000"/>
              </a:lnSpc>
              <a:buNone/>
            </a:pPr>
            <a:r>
              <a:rPr lang="ar-SA" sz="3600" dirty="0" smtClean="0">
                <a:cs typeface="Ali-A-Traditional" pitchFamily="2" charset="-78"/>
              </a:rPr>
              <a:t>وما ورد من النصوص في ذمها تحمل على هذا الوجه.</a:t>
            </a:r>
            <a:endParaRPr lang="en-US" sz="3600" dirty="0">
              <a:cs typeface="Ali-A-Traditional" pitchFamily="2" charset="-78"/>
            </a:endParaRPr>
          </a:p>
        </p:txBody>
      </p:sp>
    </p:spTree>
    <p:extLst>
      <p:ext uri="{BB962C8B-B14F-4D97-AF65-F5344CB8AC3E}">
        <p14:creationId xmlns:p14="http://schemas.microsoft.com/office/powerpoint/2010/main" val="1136689392"/>
      </p:ext>
    </p:extLst>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just" rtl="1">
              <a:lnSpc>
                <a:spcPct val="150000"/>
              </a:lnSpc>
              <a:buNone/>
            </a:pPr>
            <a:r>
              <a:rPr lang="ar-SA" dirty="0" smtClean="0">
                <a:solidFill>
                  <a:srgbClr val="0070C0"/>
                </a:solidFill>
                <a:cs typeface="Ali-A-Traditional" pitchFamily="2" charset="-78"/>
              </a:rPr>
              <a:t>ثانياً: الحياة الدنيا في حضارة الغرب: </a:t>
            </a:r>
            <a:r>
              <a:rPr lang="ar-SA" sz="3600" dirty="0" smtClean="0">
                <a:cs typeface="Ali-A-Traditional" pitchFamily="2" charset="-78"/>
              </a:rPr>
              <a:t>بينما </a:t>
            </a:r>
            <a:r>
              <a:rPr lang="ar-SA" sz="3600" dirty="0">
                <a:cs typeface="Ali-A-Traditional" pitchFamily="2" charset="-78"/>
              </a:rPr>
              <a:t>الحضارة الغربية فجُلّ اهتماماتها ـ كما نلمسها في الواقع ـ ولا يحتاج إلى دليل ـ ، </a:t>
            </a:r>
            <a:r>
              <a:rPr lang="ar-SA" sz="3600" dirty="0" smtClean="0">
                <a:cs typeface="Ali-A-Traditional" pitchFamily="2" charset="-78"/>
              </a:rPr>
              <a:t>هو: </a:t>
            </a:r>
          </a:p>
          <a:p>
            <a:pPr algn="just" rtl="1">
              <a:buNone/>
            </a:pPr>
            <a:r>
              <a:rPr lang="ar-SA" sz="3600" dirty="0" smtClean="0">
                <a:cs typeface="Ali-A-Traditional" pitchFamily="2" charset="-78"/>
              </a:rPr>
              <a:t>في </a:t>
            </a:r>
            <a:r>
              <a:rPr lang="ar-SA" sz="3600" dirty="0">
                <a:solidFill>
                  <a:srgbClr val="C00000"/>
                </a:solidFill>
                <a:cs typeface="Ali-A-Traditional" pitchFamily="2" charset="-78"/>
              </a:rPr>
              <a:t>طغيان المادة </a:t>
            </a:r>
            <a:r>
              <a:rPr lang="ar-SA" sz="3600" dirty="0">
                <a:cs typeface="Ali-A-Traditional" pitchFamily="2" charset="-78"/>
              </a:rPr>
              <a:t>على </a:t>
            </a:r>
            <a:r>
              <a:rPr lang="ar-SA" sz="3600" dirty="0" smtClean="0">
                <a:cs typeface="Ali-A-Traditional" pitchFamily="2" charset="-78"/>
              </a:rPr>
              <a:t>المعنى، </a:t>
            </a:r>
            <a:r>
              <a:rPr lang="ar-SA" sz="3600" dirty="0">
                <a:cs typeface="Ali-A-Traditional" pitchFamily="2" charset="-78"/>
              </a:rPr>
              <a:t>والمال على </a:t>
            </a:r>
            <a:r>
              <a:rPr lang="ar-SA" sz="3600" dirty="0" smtClean="0">
                <a:cs typeface="Ali-A-Traditional" pitchFamily="2" charset="-78"/>
              </a:rPr>
              <a:t>الحال، </a:t>
            </a:r>
            <a:r>
              <a:rPr lang="ar-SA" sz="3600" dirty="0">
                <a:solidFill>
                  <a:srgbClr val="C00000"/>
                </a:solidFill>
                <a:cs typeface="Ali-A-Traditional" pitchFamily="2" charset="-78"/>
              </a:rPr>
              <a:t>وتقديم</a:t>
            </a:r>
            <a:r>
              <a:rPr lang="ar-SA" sz="3600" dirty="0">
                <a:cs typeface="Ali-A-Traditional" pitchFamily="2" charset="-78"/>
              </a:rPr>
              <a:t> فرد أو قوم على </a:t>
            </a:r>
            <a:r>
              <a:rPr lang="ar-SA" sz="3600" dirty="0" smtClean="0">
                <a:cs typeface="Ali-A-Traditional" pitchFamily="2" charset="-78"/>
              </a:rPr>
              <a:t>الآخرين، </a:t>
            </a:r>
            <a:r>
              <a:rPr lang="ar-SA" sz="3600" dirty="0">
                <a:cs typeface="Ali-A-Traditional" pitchFamily="2" charset="-78"/>
              </a:rPr>
              <a:t>أو القوي على </a:t>
            </a:r>
            <a:r>
              <a:rPr lang="ar-SA" sz="3600" dirty="0" smtClean="0">
                <a:cs typeface="Ali-A-Traditional" pitchFamily="2" charset="-78"/>
              </a:rPr>
              <a:t>الضعيف. </a:t>
            </a:r>
          </a:p>
          <a:p>
            <a:pPr algn="just" rtl="1">
              <a:buNone/>
            </a:pPr>
            <a:r>
              <a:rPr lang="ar-SA" sz="3600" dirty="0" smtClean="0">
                <a:cs typeface="Ali-A-Traditional" pitchFamily="2" charset="-78"/>
              </a:rPr>
              <a:t>ومن </a:t>
            </a:r>
            <a:r>
              <a:rPr lang="ar-SA" sz="3600" dirty="0">
                <a:cs typeface="Ali-A-Traditional" pitchFamily="2" charset="-78"/>
              </a:rPr>
              <a:t>نتاجها أنه لا تأبه إلا </a:t>
            </a:r>
            <a:r>
              <a:rPr lang="ar-SA" sz="3600" dirty="0" smtClean="0">
                <a:cs typeface="Ali-A-Traditional" pitchFamily="2" charset="-78"/>
              </a:rPr>
              <a:t>بالمصالح، </a:t>
            </a:r>
            <a:r>
              <a:rPr lang="ar-SA" sz="3600" dirty="0">
                <a:cs typeface="Ali-A-Traditional" pitchFamily="2" charset="-78"/>
              </a:rPr>
              <a:t>وتتعامل مع القوي على أنه </a:t>
            </a:r>
            <a:r>
              <a:rPr lang="ar-SA" sz="3600" dirty="0" smtClean="0">
                <a:cs typeface="Ali-A-Traditional" pitchFamily="2" charset="-78"/>
              </a:rPr>
              <a:t>الحق، </a:t>
            </a:r>
            <a:r>
              <a:rPr lang="ar-SA" sz="3600" dirty="0">
                <a:cs typeface="Ali-A-Traditional" pitchFamily="2" charset="-78"/>
              </a:rPr>
              <a:t>لأنها ترى أن البقاء </a:t>
            </a:r>
            <a:r>
              <a:rPr lang="ar-SA" sz="3600" dirty="0" smtClean="0">
                <a:cs typeface="Ali-A-Traditional" pitchFamily="2" charset="-78"/>
              </a:rPr>
              <a:t>للأقوى، </a:t>
            </a:r>
            <a:r>
              <a:rPr lang="ar-SA" sz="3600" dirty="0">
                <a:cs typeface="Ali-A-Traditional" pitchFamily="2" charset="-78"/>
              </a:rPr>
              <a:t>وهي لا تسر بالمظلومين ولا ترى لهم الأهمية </a:t>
            </a:r>
            <a:r>
              <a:rPr lang="ar-SA" sz="3600" dirty="0" smtClean="0">
                <a:cs typeface="Ali-A-Traditional" pitchFamily="2" charset="-78"/>
              </a:rPr>
              <a:t>قاطعة، </a:t>
            </a:r>
            <a:r>
              <a:rPr lang="ar-SA" sz="3600" dirty="0">
                <a:cs typeface="Ali-A-Traditional" pitchFamily="2" charset="-78"/>
              </a:rPr>
              <a:t>إلا إذا كانوا ضمن مصالحه الآنية أو </a:t>
            </a:r>
            <a:r>
              <a:rPr lang="ar-SA" sz="3600" dirty="0" smtClean="0">
                <a:cs typeface="Ali-A-Traditional" pitchFamily="2" charset="-78"/>
              </a:rPr>
              <a:t>الاستراتيجية، </a:t>
            </a:r>
            <a:r>
              <a:rPr lang="ar-SA" sz="3600" dirty="0">
                <a:cs typeface="Ali-A-Traditional" pitchFamily="2" charset="-78"/>
              </a:rPr>
              <a:t>أو على سبيل التظاهر والرياء وليس من أعماق القلب والوجدان.</a:t>
            </a:r>
          </a:p>
          <a:p>
            <a:pPr algn="just" rtl="1">
              <a:buNone/>
            </a:pPr>
            <a:r>
              <a:rPr lang="ar-SA" sz="3600" dirty="0">
                <a:cs typeface="Ali-A-Traditional" pitchFamily="2" charset="-78"/>
              </a:rPr>
              <a:t>فتتعامل معهم آنذاك على </a:t>
            </a:r>
            <a:r>
              <a:rPr lang="ar-SA" sz="3600" dirty="0">
                <a:solidFill>
                  <a:srgbClr val="C00000"/>
                </a:solidFill>
                <a:cs typeface="Ali-A-Traditional" pitchFamily="2" charset="-78"/>
              </a:rPr>
              <a:t>وجه النفاق </a:t>
            </a:r>
            <a:r>
              <a:rPr lang="ar-SA" sz="3600" dirty="0">
                <a:cs typeface="Ali-A-Traditional" pitchFamily="2" charset="-78"/>
              </a:rPr>
              <a:t>واضحاً جلياً، لا يحتاج إلا إلى قليل نظر. فلا إخلاص ولا ثقة ولا وفاء ولا </a:t>
            </a:r>
            <a:r>
              <a:rPr lang="ar-SA" sz="3600" dirty="0" smtClean="0">
                <a:cs typeface="Ali-A-Traditional" pitchFamily="2" charset="-78"/>
              </a:rPr>
              <a:t>إثارة ...</a:t>
            </a:r>
            <a:endParaRPr lang="ar-SA" sz="3600" dirty="0">
              <a:cs typeface="Ali-A-Traditional" pitchFamily="2" charset="-78"/>
            </a:endParaRPr>
          </a:p>
          <a:p>
            <a:pPr algn="just" rtl="1">
              <a:lnSpc>
                <a:spcPct val="150000"/>
              </a:lnSpc>
              <a:buNone/>
            </a:pPr>
            <a:endParaRPr lang="ar-SA" sz="2800" dirty="0">
              <a:cs typeface="Ali-A-Traditional" pitchFamily="2" charset="-78"/>
            </a:endParaRPr>
          </a:p>
        </p:txBody>
      </p:sp>
    </p:spTree>
    <p:extLst>
      <p:ext uri="{BB962C8B-B14F-4D97-AF65-F5344CB8AC3E}">
        <p14:creationId xmlns:p14="http://schemas.microsoft.com/office/powerpoint/2010/main" val="1627963021"/>
      </p:ext>
    </p:extLst>
  </p:cSld>
  <p:clrMapOvr>
    <a:masterClrMapping/>
  </p:clrMapOvr>
  <p:transition>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4000" dirty="0" smtClean="0">
                <a:solidFill>
                  <a:srgbClr val="C00000"/>
                </a:solidFill>
                <a:cs typeface="Ali-A-Traditional" pitchFamily="2" charset="-78"/>
              </a:rPr>
              <a:t>العنصر الثالث (</a:t>
            </a:r>
            <a:r>
              <a:rPr lang="ar-SA" sz="4000" dirty="0" smtClean="0">
                <a:solidFill>
                  <a:srgbClr val="00B050"/>
                </a:solidFill>
                <a:cs typeface="Ali-A-Traditional" pitchFamily="2" charset="-78"/>
              </a:rPr>
              <a:t>الكون - العناصر الكونية</a:t>
            </a:r>
            <a:r>
              <a:rPr lang="ar-SA" sz="4000" dirty="0" smtClean="0">
                <a:solidFill>
                  <a:srgbClr val="C00000"/>
                </a:solidFill>
                <a:cs typeface="Ali-A-Traditional" pitchFamily="2" charset="-78"/>
              </a:rPr>
              <a:t>) في الحضارتين</a:t>
            </a:r>
          </a:p>
          <a:p>
            <a:pPr algn="just" rtl="1">
              <a:lnSpc>
                <a:spcPct val="150000"/>
              </a:lnSpc>
              <a:buFontTx/>
              <a:buChar char="-"/>
            </a:pPr>
            <a:r>
              <a:rPr lang="ar-SA" sz="3600" dirty="0" smtClean="0">
                <a:cs typeface="Ali-A-Traditional" pitchFamily="2" charset="-78"/>
              </a:rPr>
              <a:t>إن بنيان </a:t>
            </a:r>
            <a:r>
              <a:rPr lang="ar-SA" sz="3600" dirty="0">
                <a:cs typeface="Ali-A-Traditional" pitchFamily="2" charset="-78"/>
              </a:rPr>
              <a:t>الوجود الكوني بأسره من خلق الله ابتداء </a:t>
            </a:r>
            <a:r>
              <a:rPr lang="ar-SA" sz="3600" dirty="0" smtClean="0">
                <a:cs typeface="Ali-A-Traditional" pitchFamily="2" charset="-78"/>
              </a:rPr>
              <a:t>ورعاية ..</a:t>
            </a:r>
          </a:p>
          <a:p>
            <a:pPr algn="just" rtl="1">
              <a:lnSpc>
                <a:spcPct val="150000"/>
              </a:lnSpc>
              <a:buFontTx/>
              <a:buChar char="-"/>
            </a:pPr>
            <a:r>
              <a:rPr lang="ar-SA" sz="3600" dirty="0" smtClean="0">
                <a:cs typeface="Ali-A-Traditional" pitchFamily="2" charset="-78"/>
              </a:rPr>
              <a:t>إن الوجود الكوني، </a:t>
            </a:r>
            <a:r>
              <a:rPr lang="ar-SA" sz="3600" dirty="0">
                <a:cs typeface="Ali-A-Traditional" pitchFamily="2" charset="-78"/>
              </a:rPr>
              <a:t>وحدة مترابطة </a:t>
            </a:r>
            <a:r>
              <a:rPr lang="ar-SA" sz="3600" dirty="0" smtClean="0">
                <a:cs typeface="Ali-A-Traditional" pitchFamily="2" charset="-78"/>
              </a:rPr>
              <a:t>الأجزاء، </a:t>
            </a:r>
            <a:r>
              <a:rPr lang="ar-SA" sz="3600" dirty="0">
                <a:cs typeface="Ali-A-Traditional" pitchFamily="2" charset="-78"/>
              </a:rPr>
              <a:t>لا تستقيم المعرفة إلا بعد معرفة الدائرة الكونية </a:t>
            </a:r>
            <a:r>
              <a:rPr lang="ar-SA" sz="3600" dirty="0" smtClean="0">
                <a:cs typeface="Ali-A-Traditional" pitchFamily="2" charset="-78"/>
              </a:rPr>
              <a:t>الواسعة، </a:t>
            </a:r>
            <a:r>
              <a:rPr lang="ar-SA" sz="3600" dirty="0">
                <a:cs typeface="Ali-A-Traditional" pitchFamily="2" charset="-78"/>
              </a:rPr>
              <a:t>وما العلوم المستقلة في الظاهر إلا أجزاء مترابطة من بناء الهيكل الكوني كله، </a:t>
            </a:r>
            <a:r>
              <a:rPr lang="ar-SA" sz="3600" dirty="0" smtClean="0">
                <a:cs typeface="Ali-A-Traditional" pitchFamily="2" charset="-78"/>
              </a:rPr>
              <a:t>فمثلا: الكيمياء والفيزياء والكهرباء </a:t>
            </a:r>
            <a:r>
              <a:rPr lang="ar-SA" sz="3600" dirty="0">
                <a:cs typeface="Ali-A-Traditional" pitchFamily="2" charset="-78"/>
              </a:rPr>
              <a:t>وعلم الحيوان و... </a:t>
            </a:r>
            <a:r>
              <a:rPr lang="ar-SA" sz="3600" dirty="0" smtClean="0">
                <a:cs typeface="Ali-A-Traditional" pitchFamily="2" charset="-78"/>
              </a:rPr>
              <a:t> ما </a:t>
            </a:r>
            <a:r>
              <a:rPr lang="ar-SA" sz="3600" dirty="0">
                <a:cs typeface="Ali-A-Traditional" pitchFamily="2" charset="-78"/>
              </a:rPr>
              <a:t>هي إلا من حيث التنسيق </a:t>
            </a:r>
            <a:r>
              <a:rPr lang="ar-SA" sz="3600" dirty="0" smtClean="0">
                <a:cs typeface="Ali-A-Traditional" pitchFamily="2" charset="-78"/>
              </a:rPr>
              <a:t>والشكل، </a:t>
            </a:r>
            <a:r>
              <a:rPr lang="ar-SA" sz="3600" dirty="0">
                <a:cs typeface="Ali-A-Traditional" pitchFamily="2" charset="-78"/>
              </a:rPr>
              <a:t>وإلا فالمضمون </a:t>
            </a:r>
            <a:r>
              <a:rPr lang="ar-SA" sz="3600" dirty="0" smtClean="0">
                <a:cs typeface="Ali-A-Traditional" pitchFamily="2" charset="-78"/>
              </a:rPr>
              <a:t>مترابط، كفصول كتاب واحد. </a:t>
            </a:r>
          </a:p>
        </p:txBody>
      </p:sp>
    </p:spTree>
    <p:extLst>
      <p:ext uri="{BB962C8B-B14F-4D97-AF65-F5344CB8AC3E}">
        <p14:creationId xmlns:p14="http://schemas.microsoft.com/office/powerpoint/2010/main" val="2998513361"/>
      </p:ext>
    </p:extLst>
  </p:cSld>
  <p:clrMapOvr>
    <a:masterClrMapping/>
  </p:clrMapOvr>
  <p:transition>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marL="0" indent="0" algn="just" rtl="1">
              <a:lnSpc>
                <a:spcPct val="150000"/>
              </a:lnSpc>
              <a:buNone/>
            </a:pPr>
            <a:r>
              <a:rPr lang="ar-SA" sz="3600" dirty="0" smtClean="0">
                <a:cs typeface="Ali-A-Traditional" pitchFamily="2" charset="-78"/>
              </a:rPr>
              <a:t>فالكون -</a:t>
            </a:r>
            <a:r>
              <a:rPr lang="ar-SA" sz="3600" dirty="0">
                <a:cs typeface="Ali-A-Traditional" pitchFamily="2" charset="-78"/>
              </a:rPr>
              <a:t>من خلال هذا المبدأ</a:t>
            </a:r>
            <a:r>
              <a:rPr lang="ar-SA" sz="3600" dirty="0" smtClean="0">
                <a:cs typeface="Ali-A-Traditional" pitchFamily="2" charset="-78"/>
              </a:rPr>
              <a:t>- </a:t>
            </a:r>
            <a:r>
              <a:rPr lang="ar-SA" sz="3600" dirty="0">
                <a:cs typeface="Ali-A-Traditional" pitchFamily="2" charset="-78"/>
              </a:rPr>
              <a:t>لا </a:t>
            </a:r>
            <a:r>
              <a:rPr lang="ar-SA" sz="3600" dirty="0" smtClean="0">
                <a:cs typeface="Ali-A-Traditional" pitchFamily="2" charset="-78"/>
              </a:rPr>
              <a:t>يُعرف </a:t>
            </a:r>
            <a:r>
              <a:rPr lang="ar-SA" sz="3600" dirty="0">
                <a:cs typeface="Ali-A-Traditional" pitchFamily="2" charset="-78"/>
              </a:rPr>
              <a:t>بفصل جزء منه عن الآخر ولا يقبل </a:t>
            </a:r>
            <a:r>
              <a:rPr lang="ar-SA" sz="3600" dirty="0" smtClean="0">
                <a:cs typeface="Ali-A-Traditional" pitchFamily="2" charset="-78"/>
              </a:rPr>
              <a:t>بذلك، </a:t>
            </a:r>
            <a:r>
              <a:rPr lang="ar-SA" sz="3600" dirty="0">
                <a:cs typeface="Ali-A-Traditional" pitchFamily="2" charset="-78"/>
              </a:rPr>
              <a:t>فلابد من الجمع بين (الكون ، والحياة ، والإنسان </a:t>
            </a:r>
            <a:r>
              <a:rPr lang="ar-SA" sz="3600" dirty="0" smtClean="0">
                <a:cs typeface="Ali-A-Traditional" pitchFamily="2" charset="-78"/>
              </a:rPr>
              <a:t>).</a:t>
            </a:r>
            <a:endParaRPr lang="ar-SA" sz="3600" dirty="0">
              <a:cs typeface="Ali-A-Traditional" pitchFamily="2" charset="-78"/>
            </a:endParaRPr>
          </a:p>
          <a:p>
            <a:pPr marL="0" indent="0" algn="just" rtl="1">
              <a:lnSpc>
                <a:spcPct val="150000"/>
              </a:lnSpc>
              <a:buNone/>
            </a:pPr>
            <a:r>
              <a:rPr lang="ar-SA" sz="3600" dirty="0" smtClean="0">
                <a:cs typeface="Ali-A-Traditional" pitchFamily="2" charset="-78"/>
              </a:rPr>
              <a:t>- نستطيع القول: الكون </a:t>
            </a:r>
            <a:r>
              <a:rPr lang="ar-SA" sz="3600" dirty="0">
                <a:cs typeface="Ali-A-Traditional" pitchFamily="2" charset="-78"/>
              </a:rPr>
              <a:t>يساوي الأخذ </a:t>
            </a:r>
            <a:r>
              <a:rPr lang="ar-SA" sz="3600" dirty="0" smtClean="0">
                <a:cs typeface="Ali-A-Traditional" pitchFamily="2" charset="-78"/>
              </a:rPr>
              <a:t>بالأسباب: وهذا يتساوى فيه المسلم وغيره، فمن ظفر بالأسباب وسخرها لخدمته فهو غالب غالباً ..</a:t>
            </a:r>
          </a:p>
          <a:p>
            <a:pPr algn="just" rtl="1">
              <a:lnSpc>
                <a:spcPct val="150000"/>
              </a:lnSpc>
              <a:buFontTx/>
              <a:buChar char="-"/>
            </a:pPr>
            <a:r>
              <a:rPr lang="ar-SA" dirty="0" smtClean="0">
                <a:solidFill>
                  <a:srgbClr val="C00000"/>
                </a:solidFill>
                <a:cs typeface="Ali-A-Traditional" pitchFamily="2" charset="-78"/>
              </a:rPr>
              <a:t>والفرق</a:t>
            </a:r>
            <a:r>
              <a:rPr lang="ar-SA" dirty="0" smtClean="0">
                <a:cs typeface="Ali-A-Traditional" pitchFamily="2" charset="-78"/>
              </a:rPr>
              <a:t> بين الحضارتين في (الكون):</a:t>
            </a:r>
          </a:p>
          <a:p>
            <a:pPr marL="0" indent="0" algn="just" rtl="1">
              <a:lnSpc>
                <a:spcPct val="150000"/>
              </a:lnSpc>
              <a:buNone/>
            </a:pPr>
            <a:r>
              <a:rPr lang="ar-SA" dirty="0" smtClean="0">
                <a:solidFill>
                  <a:srgbClr val="C00000"/>
                </a:solidFill>
                <a:cs typeface="Ali-A-Traditional" pitchFamily="2" charset="-78"/>
              </a:rPr>
              <a:t>ففي</a:t>
            </a:r>
            <a:r>
              <a:rPr lang="ar-SA" dirty="0" smtClean="0">
                <a:cs typeface="Ali-A-Traditional" pitchFamily="2" charset="-78"/>
              </a:rPr>
              <a:t> الحضارة القرآنية (والأرض وضعها </a:t>
            </a:r>
            <a:r>
              <a:rPr lang="ar-SA" dirty="0" smtClean="0">
                <a:cs typeface="Ali-A-Traditional" pitchFamily="2" charset="-78"/>
              </a:rPr>
              <a:t>للأنام) </a:t>
            </a:r>
            <a:r>
              <a:rPr lang="ar-SA" dirty="0" smtClean="0">
                <a:cs typeface="Ali-A-Traditional" pitchFamily="2" charset="-78"/>
              </a:rPr>
              <a:t>– مبدأ التعايش والمشاركة.</a:t>
            </a:r>
          </a:p>
          <a:p>
            <a:pPr marL="0" indent="0" algn="just" rtl="1">
              <a:lnSpc>
                <a:spcPct val="150000"/>
              </a:lnSpc>
              <a:buNone/>
            </a:pPr>
            <a:r>
              <a:rPr lang="ar-SA" dirty="0" smtClean="0">
                <a:cs typeface="Ali-A-Traditional" pitchFamily="2" charset="-78"/>
              </a:rPr>
              <a:t>وفي الحضارة الغربية: (والأرض وضعها </a:t>
            </a:r>
            <a:r>
              <a:rPr lang="ar-SA" dirty="0" err="1" smtClean="0">
                <a:cs typeface="Ali-A-Traditional" pitchFamily="2" charset="-78"/>
              </a:rPr>
              <a:t>للأنــــا</a:t>
            </a:r>
            <a:r>
              <a:rPr lang="ar-SA" dirty="0" smtClean="0">
                <a:cs typeface="Ali-A-Traditional" pitchFamily="2" charset="-78"/>
              </a:rPr>
              <a:t>)  - الأنانية. </a:t>
            </a:r>
          </a:p>
        </p:txBody>
      </p:sp>
    </p:spTree>
    <p:extLst>
      <p:ext uri="{BB962C8B-B14F-4D97-AF65-F5344CB8AC3E}">
        <p14:creationId xmlns:p14="http://schemas.microsoft.com/office/powerpoint/2010/main" val="556008277"/>
      </p:ext>
    </p:extLst>
  </p:cSld>
  <p:clrMapOvr>
    <a:masterClrMapping/>
  </p:clrMapOvr>
  <p:transition>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4000" dirty="0" smtClean="0">
                <a:solidFill>
                  <a:srgbClr val="C00000"/>
                </a:solidFill>
                <a:cs typeface="Ali-A-Traditional" pitchFamily="2" charset="-78"/>
              </a:rPr>
              <a:t>ملاحظتان ..</a:t>
            </a:r>
          </a:p>
          <a:p>
            <a:pPr marL="0" lvl="0" indent="0" algn="just" rtl="1">
              <a:lnSpc>
                <a:spcPct val="150000"/>
              </a:lnSpc>
              <a:buNone/>
            </a:pPr>
            <a:r>
              <a:rPr lang="ar-SA" sz="3600" dirty="0">
                <a:solidFill>
                  <a:srgbClr val="0070C0"/>
                </a:solidFill>
                <a:cs typeface="Ali-A-Traditional" pitchFamily="2" charset="-78"/>
              </a:rPr>
              <a:t>أولاً: </a:t>
            </a:r>
            <a:r>
              <a:rPr lang="ar-SA" dirty="0">
                <a:cs typeface="Ali-A-Traditional" pitchFamily="2" charset="-78"/>
              </a:rPr>
              <a:t>إن الحضارة الغربية أسستها الديانة المسيحية، إلا أنها الآن حرة طليقة لا تلتزم بأدنى ما في الدين من أسس </a:t>
            </a:r>
            <a:r>
              <a:rPr lang="ar-SA" dirty="0" smtClean="0">
                <a:cs typeface="Ali-A-Traditional" pitchFamily="2" charset="-78"/>
              </a:rPr>
              <a:t>الأخلاق، </a:t>
            </a:r>
            <a:r>
              <a:rPr lang="ar-SA" dirty="0">
                <a:cs typeface="Ali-A-Traditional" pitchFamily="2" charset="-78"/>
              </a:rPr>
              <a:t>بل على النقيض أخذت بالدنيئة </a:t>
            </a:r>
            <a:r>
              <a:rPr lang="ar-SA" dirty="0" smtClean="0">
                <a:cs typeface="Ali-A-Traditional" pitchFamily="2" charset="-78"/>
              </a:rPr>
              <a:t>منها. </a:t>
            </a:r>
            <a:r>
              <a:rPr lang="ar-SA" dirty="0">
                <a:cs typeface="Ali-A-Traditional" pitchFamily="2" charset="-78"/>
              </a:rPr>
              <a:t>ولذلك فالمسيحية الآن على نقيض من سابقتها عندما أعلنت الحرب على العلم </a:t>
            </a:r>
            <a:r>
              <a:rPr lang="ar-SA" dirty="0" smtClean="0">
                <a:cs typeface="Ali-A-Traditional" pitchFamily="2" charset="-78"/>
              </a:rPr>
              <a:t>وشكّلت محاكم التفتيش، </a:t>
            </a:r>
            <a:r>
              <a:rPr lang="ar-SA" dirty="0">
                <a:cs typeface="Ali-A-Traditional" pitchFamily="2" charset="-78"/>
              </a:rPr>
              <a:t>ف</a:t>
            </a:r>
            <a:r>
              <a:rPr lang="ar-SA" dirty="0" smtClean="0">
                <a:cs typeface="Ali-A-Traditional" pitchFamily="2" charset="-78"/>
              </a:rPr>
              <a:t>كفروا </a:t>
            </a:r>
            <a:r>
              <a:rPr lang="ar-SA" dirty="0">
                <a:cs typeface="Ali-A-Traditional" pitchFamily="2" charset="-78"/>
              </a:rPr>
              <a:t>وقتلوا </a:t>
            </a:r>
            <a:r>
              <a:rPr lang="ar-SA" dirty="0" smtClean="0">
                <a:cs typeface="Ali-A-Traditional" pitchFamily="2" charset="-78"/>
              </a:rPr>
              <a:t>وأهانوا .. ثم لما </a:t>
            </a:r>
            <a:r>
              <a:rPr lang="ar-SA" dirty="0">
                <a:cs typeface="Ali-A-Traditional" pitchFamily="2" charset="-78"/>
              </a:rPr>
              <a:t>لم تبق لها هذه المكانة شيئاً </a:t>
            </a:r>
            <a:r>
              <a:rPr lang="ar-SA" dirty="0" smtClean="0">
                <a:cs typeface="Ali-A-Traditional" pitchFamily="2" charset="-78"/>
              </a:rPr>
              <a:t>فشيئاً صاروا </a:t>
            </a:r>
            <a:r>
              <a:rPr lang="ar-SA" dirty="0">
                <a:cs typeface="Ali-A-Traditional" pitchFamily="2" charset="-78"/>
              </a:rPr>
              <a:t>في تصالح مع عموم المجتمع وتنازلوا عما كانوا </a:t>
            </a:r>
            <a:r>
              <a:rPr lang="ar-SA" dirty="0" smtClean="0">
                <a:cs typeface="Ali-A-Traditional" pitchFamily="2" charset="-78"/>
              </a:rPr>
              <a:t>عليه إلى </a:t>
            </a:r>
            <a:r>
              <a:rPr lang="ar-SA" dirty="0">
                <a:cs typeface="Ali-A-Traditional" pitchFamily="2" charset="-78"/>
              </a:rPr>
              <a:t>مرحلة </a:t>
            </a:r>
            <a:r>
              <a:rPr lang="ar-SA" dirty="0" smtClean="0">
                <a:cs typeface="Ali-A-Traditional" pitchFamily="2" charset="-78"/>
              </a:rPr>
              <a:t>الاستسلام، </a:t>
            </a:r>
            <a:r>
              <a:rPr lang="ar-SA" dirty="0">
                <a:cs typeface="Ali-A-Traditional" pitchFamily="2" charset="-78"/>
              </a:rPr>
              <a:t>ورضيت بإبقاء رسوم وظواهر </a:t>
            </a:r>
            <a:r>
              <a:rPr lang="ar-SA" dirty="0" err="1" smtClean="0">
                <a:cs typeface="Ali-A-Traditional" pitchFamily="2" charset="-78"/>
              </a:rPr>
              <a:t>تدينية</a:t>
            </a:r>
            <a:r>
              <a:rPr lang="ar-SA" dirty="0" smtClean="0">
                <a:cs typeface="Ali-A-Traditional" pitchFamily="2" charset="-78"/>
              </a:rPr>
              <a:t>، </a:t>
            </a:r>
            <a:r>
              <a:rPr lang="ar-SA" dirty="0">
                <a:cs typeface="Ali-A-Traditional" pitchFamily="2" charset="-78"/>
              </a:rPr>
              <a:t>وتركت العلم والإدارة والبلاد والعباد لغيرها</a:t>
            </a:r>
            <a:r>
              <a:rPr lang="ar-SA" dirty="0" smtClean="0">
                <a:cs typeface="Ali-A-Traditional" pitchFamily="2" charset="-78"/>
              </a:rPr>
              <a:t>.</a:t>
            </a:r>
            <a:endParaRPr lang="ar-SA" dirty="0">
              <a:cs typeface="Ali-A-Traditional" pitchFamily="2" charset="-78"/>
            </a:endParaRPr>
          </a:p>
        </p:txBody>
      </p:sp>
    </p:spTree>
    <p:extLst>
      <p:ext uri="{BB962C8B-B14F-4D97-AF65-F5344CB8AC3E}">
        <p14:creationId xmlns:p14="http://schemas.microsoft.com/office/powerpoint/2010/main" val="1158023842"/>
      </p:ext>
    </p:extLst>
  </p:cSld>
  <p:clrMapOvr>
    <a:masterClrMapping/>
  </p:clrMapOvr>
  <p:transition>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3600" dirty="0">
                <a:solidFill>
                  <a:srgbClr val="0070C0"/>
                </a:solidFill>
                <a:cs typeface="Ali-A-Traditional" pitchFamily="2" charset="-78"/>
              </a:rPr>
              <a:t>ثانياً: </a:t>
            </a:r>
            <a:r>
              <a:rPr lang="ar-SA" dirty="0" smtClean="0">
                <a:solidFill>
                  <a:srgbClr val="C00000"/>
                </a:solidFill>
                <a:cs typeface="Ali-A-Traditional" pitchFamily="2" charset="-78"/>
              </a:rPr>
              <a:t>مقارنة مختصرة بين </a:t>
            </a:r>
            <a:r>
              <a:rPr lang="ar-SA" dirty="0" smtClean="0">
                <a:solidFill>
                  <a:srgbClr val="00B050"/>
                </a:solidFill>
                <a:cs typeface="Ali-A-Traditional" pitchFamily="2" charset="-78"/>
              </a:rPr>
              <a:t>تلميذ حضارة القرآن الكريم </a:t>
            </a:r>
            <a:r>
              <a:rPr lang="ar-SA" dirty="0" smtClean="0">
                <a:solidFill>
                  <a:srgbClr val="C00000"/>
                </a:solidFill>
                <a:cs typeface="Ali-A-Traditional" pitchFamily="2" charset="-78"/>
              </a:rPr>
              <a:t>وبين </a:t>
            </a:r>
            <a:r>
              <a:rPr lang="ar-SA" dirty="0" smtClean="0">
                <a:cs typeface="Ali-A-Traditional" pitchFamily="2" charset="-78"/>
              </a:rPr>
              <a:t>تلميذ خضارة الغرب</a:t>
            </a:r>
          </a:p>
          <a:p>
            <a:pPr algn="ctr" rtl="1">
              <a:lnSpc>
                <a:spcPct val="150000"/>
              </a:lnSpc>
              <a:buNone/>
            </a:pPr>
            <a:r>
              <a:rPr lang="ar-SA" sz="2800" dirty="0" smtClean="0">
                <a:solidFill>
                  <a:srgbClr val="C00000"/>
                </a:solidFill>
                <a:cs typeface="Ali-A-Traditional" pitchFamily="2" charset="-78"/>
              </a:rPr>
              <a:t>من قبل بديع الزمان (سعيد النورسي)</a:t>
            </a:r>
          </a:p>
          <a:p>
            <a:pPr algn="ctr" rtl="1">
              <a:lnSpc>
                <a:spcPct val="150000"/>
              </a:lnSpc>
              <a:buNone/>
            </a:pPr>
            <a:endParaRPr lang="en-US" sz="2800" dirty="0">
              <a:solidFill>
                <a:srgbClr val="C00000"/>
              </a:solidFill>
              <a:cs typeface="Ali-A-Traditional" pitchFamily="2" charset="-78"/>
            </a:endParaRPr>
          </a:p>
        </p:txBody>
      </p:sp>
      <p:pic>
        <p:nvPicPr>
          <p:cNvPr id="4" name="Picture 2" descr="المجلة العربية :: ملف العدد"/>
          <p:cNvPicPr>
            <a:picLocks noChangeAspect="1" noChangeArrowheads="1"/>
          </p:cNvPicPr>
          <p:nvPr/>
        </p:nvPicPr>
        <p:blipFill>
          <a:blip r:embed="rId2" cstate="print"/>
          <a:srcRect/>
          <a:stretch>
            <a:fillRect/>
          </a:stretch>
        </p:blipFill>
        <p:spPr bwMode="auto">
          <a:xfrm>
            <a:off x="4499992" y="1556792"/>
            <a:ext cx="4536504" cy="5184577"/>
          </a:xfrm>
          <a:prstGeom prst="rect">
            <a:avLst/>
          </a:prstGeom>
          <a:noFill/>
        </p:spPr>
      </p:pic>
      <p:pic>
        <p:nvPicPr>
          <p:cNvPr id="5" name="Picture 2" descr="الموقع الرسمي للدكتور علي بن محمد عودة الغامدي » أكبر الانتصارات التي  أحرزها الروم على المسلمين طوال تاريخهم كانت في عهد الدولتين الرافضيتين"/>
          <p:cNvPicPr>
            <a:picLocks noChangeAspect="1" noChangeArrowheads="1"/>
          </p:cNvPicPr>
          <p:nvPr/>
        </p:nvPicPr>
        <p:blipFill>
          <a:blip r:embed="rId3" cstate="print"/>
          <a:srcRect/>
          <a:stretch>
            <a:fillRect/>
          </a:stretch>
        </p:blipFill>
        <p:spPr bwMode="auto">
          <a:xfrm>
            <a:off x="82794" y="1556792"/>
            <a:ext cx="4417198" cy="5200343"/>
          </a:xfrm>
          <a:prstGeom prst="rect">
            <a:avLst/>
          </a:prstGeom>
          <a:noFill/>
        </p:spPr>
      </p:pic>
    </p:spTree>
    <p:extLst>
      <p:ext uri="{BB962C8B-B14F-4D97-AF65-F5344CB8AC3E}">
        <p14:creationId xmlns:p14="http://schemas.microsoft.com/office/powerpoint/2010/main" val="2808328706"/>
      </p:ext>
    </p:extLst>
  </p:cSld>
  <p:clrMapOvr>
    <a:masterClrMapping/>
  </p:clrMapOvr>
  <p:transition>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55976" y="27384"/>
            <a:ext cx="4716016" cy="6785992"/>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r>
              <a:rPr lang="ar-SA" sz="3600" dirty="0" smtClean="0">
                <a:solidFill>
                  <a:srgbClr val="0070C0"/>
                </a:solidFill>
                <a:cs typeface="Ali-A-Traditional" pitchFamily="2" charset="-78"/>
              </a:rPr>
              <a:t>تلميذ حضارة القرآن الكريم</a:t>
            </a:r>
          </a:p>
          <a:p>
            <a:pPr algn="just" rtl="1">
              <a:buNone/>
            </a:pPr>
            <a:r>
              <a:rPr lang="ar-SA" dirty="0" smtClean="0">
                <a:cs typeface="Ali-A-Traditional" pitchFamily="2" charset="-78"/>
              </a:rPr>
              <a:t>تلميذُ </a:t>
            </a:r>
            <a:r>
              <a:rPr lang="ar-SA" dirty="0">
                <a:cs typeface="Ali-A-Traditional" pitchFamily="2" charset="-78"/>
              </a:rPr>
              <a:t>القرآن المخلص </a:t>
            </a:r>
            <a:r>
              <a:rPr lang="ar-SA" dirty="0" smtClean="0">
                <a:cs typeface="Ali-A-Traditional" pitchFamily="2" charset="-78"/>
              </a:rPr>
              <a:t>هو: </a:t>
            </a:r>
          </a:p>
          <a:p>
            <a:pPr algn="just" rtl="1">
              <a:buNone/>
            </a:pPr>
            <a:r>
              <a:rPr lang="ar-SA" dirty="0" smtClean="0">
                <a:solidFill>
                  <a:srgbClr val="C00000"/>
                </a:solidFill>
                <a:cs typeface="Ali-A-Traditional" pitchFamily="2" charset="-78"/>
              </a:rPr>
              <a:t>"</a:t>
            </a:r>
            <a:r>
              <a:rPr lang="ar-SA" dirty="0">
                <a:solidFill>
                  <a:srgbClr val="C00000"/>
                </a:solidFill>
                <a:cs typeface="Ali-A-Traditional" pitchFamily="2" charset="-78"/>
              </a:rPr>
              <a:t>عبد" </a:t>
            </a:r>
            <a:r>
              <a:rPr lang="ar-SA" dirty="0">
                <a:cs typeface="Ali-A-Traditional" pitchFamily="2" charset="-78"/>
              </a:rPr>
              <a:t>ولكنه عبد عزيز لا يستذل لشيء حتى لأعظم </a:t>
            </a:r>
            <a:r>
              <a:rPr lang="ar-SA" dirty="0" smtClean="0">
                <a:cs typeface="Ali-A-Traditional" pitchFamily="2" charset="-78"/>
              </a:rPr>
              <a:t>مخلوق.</a:t>
            </a:r>
          </a:p>
          <a:p>
            <a:pPr algn="just" rtl="1">
              <a:buNone/>
            </a:pPr>
            <a:r>
              <a:rPr lang="ar-SA" dirty="0" smtClean="0">
                <a:solidFill>
                  <a:srgbClr val="C00000"/>
                </a:solidFill>
                <a:cs typeface="Ali-A-Traditional" pitchFamily="2" charset="-78"/>
              </a:rPr>
              <a:t>"متواضع </a:t>
            </a:r>
            <a:r>
              <a:rPr lang="ar-SA" dirty="0">
                <a:solidFill>
                  <a:srgbClr val="C00000"/>
                </a:solidFill>
                <a:cs typeface="Ali-A-Traditional" pitchFamily="2" charset="-78"/>
              </a:rPr>
              <a:t>ليّن هيّن" </a:t>
            </a:r>
            <a:r>
              <a:rPr lang="ar-SA" dirty="0">
                <a:cs typeface="Ali-A-Traditional" pitchFamily="2" charset="-78"/>
              </a:rPr>
              <a:t>ولكنه لا يتذلل بإرادته لغير فاطره </a:t>
            </a:r>
            <a:r>
              <a:rPr lang="ar-SA" dirty="0" smtClean="0">
                <a:cs typeface="Ali-A-Traditional" pitchFamily="2" charset="-78"/>
              </a:rPr>
              <a:t>الجليل.</a:t>
            </a:r>
          </a:p>
          <a:p>
            <a:pPr algn="just" rtl="1">
              <a:buNone/>
            </a:pPr>
            <a:r>
              <a:rPr lang="ar-SA" dirty="0" smtClean="0">
                <a:solidFill>
                  <a:srgbClr val="C00000"/>
                </a:solidFill>
                <a:cs typeface="Ali-A-Traditional" pitchFamily="2" charset="-78"/>
              </a:rPr>
              <a:t>"</a:t>
            </a:r>
            <a:r>
              <a:rPr lang="ar-SA" dirty="0">
                <a:solidFill>
                  <a:srgbClr val="C00000"/>
                </a:solidFill>
                <a:cs typeface="Ali-A-Traditional" pitchFamily="2" charset="-78"/>
              </a:rPr>
              <a:t>فقير وضعيف" </a:t>
            </a:r>
            <a:r>
              <a:rPr lang="ar-SA" dirty="0" smtClean="0">
                <a:cs typeface="Ali-A-Traditional" pitchFamily="2" charset="-78"/>
              </a:rPr>
              <a:t>ولكنه </a:t>
            </a:r>
            <a:r>
              <a:rPr lang="ar-SA" dirty="0">
                <a:cs typeface="Ali-A-Traditional" pitchFamily="2" charset="-78"/>
              </a:rPr>
              <a:t>مُستغنٍ عن كل شيء بما </a:t>
            </a:r>
            <a:r>
              <a:rPr lang="ar-SA" dirty="0" err="1">
                <a:cs typeface="Ali-A-Traditional" pitchFamily="2" charset="-78"/>
              </a:rPr>
              <a:t>ادّخره</a:t>
            </a:r>
            <a:r>
              <a:rPr lang="ar-SA" dirty="0">
                <a:cs typeface="Ali-A-Traditional" pitchFamily="2" charset="-78"/>
              </a:rPr>
              <a:t> له مالكُه الكريم من خزائن لا تنفد في الآخرة. </a:t>
            </a:r>
            <a:endParaRPr lang="ar-SA" dirty="0" smtClean="0">
              <a:cs typeface="Ali-A-Traditional" pitchFamily="2" charset="-78"/>
            </a:endParaRPr>
          </a:p>
          <a:p>
            <a:pPr algn="just" rtl="1">
              <a:buNone/>
            </a:pPr>
            <a:r>
              <a:rPr lang="ar-SA" dirty="0" smtClean="0">
                <a:solidFill>
                  <a:srgbClr val="C00000"/>
                </a:solidFill>
                <a:cs typeface="Ali-A-Traditional" pitchFamily="2" charset="-78"/>
              </a:rPr>
              <a:t>"</a:t>
            </a:r>
            <a:r>
              <a:rPr lang="ar-SA" dirty="0">
                <a:solidFill>
                  <a:srgbClr val="C00000"/>
                </a:solidFill>
                <a:cs typeface="Ali-A-Traditional" pitchFamily="2" charset="-78"/>
              </a:rPr>
              <a:t>قوي" </a:t>
            </a:r>
            <a:r>
              <a:rPr lang="ar-SA" dirty="0">
                <a:cs typeface="Ali-A-Traditional" pitchFamily="2" charset="-78"/>
              </a:rPr>
              <a:t>لاستناده إلى قوة سيده المطلقة. </a:t>
            </a:r>
            <a:endParaRPr lang="ar-SA" dirty="0" smtClean="0">
              <a:cs typeface="Ali-A-Traditional" pitchFamily="2" charset="-78"/>
            </a:endParaRPr>
          </a:p>
          <a:p>
            <a:pPr algn="just" rtl="1">
              <a:buNone/>
            </a:pPr>
            <a:r>
              <a:rPr lang="ar-SA" dirty="0" smtClean="0">
                <a:solidFill>
                  <a:srgbClr val="C00000"/>
                </a:solidFill>
                <a:cs typeface="Ali-A-Traditional" pitchFamily="2" charset="-78"/>
              </a:rPr>
              <a:t>"لا </a:t>
            </a:r>
            <a:r>
              <a:rPr lang="ar-SA" dirty="0">
                <a:solidFill>
                  <a:srgbClr val="C00000"/>
                </a:solidFill>
                <a:cs typeface="Ali-A-Traditional" pitchFamily="2" charset="-78"/>
              </a:rPr>
              <a:t>يعمل إلاّ لوجه </a:t>
            </a:r>
            <a:r>
              <a:rPr lang="ar-SA" dirty="0" smtClean="0">
                <a:solidFill>
                  <a:srgbClr val="C00000"/>
                </a:solidFill>
                <a:cs typeface="Ali-A-Traditional" pitchFamily="2" charset="-78"/>
              </a:rPr>
              <a:t>الله".</a:t>
            </a:r>
            <a:endParaRPr lang="ar-SA" dirty="0" smtClean="0">
              <a:solidFill>
                <a:srgbClr val="C00000"/>
              </a:solidFill>
              <a:cs typeface="Ali-A-Traditional" pitchFamily="2" charset="-78"/>
            </a:endParaRPr>
          </a:p>
        </p:txBody>
      </p:sp>
      <p:sp>
        <p:nvSpPr>
          <p:cNvPr id="4" name="عنصر نائب للمحتوى 2"/>
          <p:cNvSpPr txBox="1">
            <a:spLocks/>
          </p:cNvSpPr>
          <p:nvPr/>
        </p:nvSpPr>
        <p:spPr>
          <a:xfrm>
            <a:off x="-108520" y="27384"/>
            <a:ext cx="4464496" cy="6785992"/>
          </a:xfrm>
          <a:prstGeom prst="rect">
            <a:avLst/>
          </a:prstGeom>
          <a:solidFill>
            <a:schemeClr val="accent6">
              <a:lumMod val="40000"/>
              <a:lumOff val="60000"/>
            </a:schemeClr>
          </a:solidFill>
          <a:effectLst>
            <a:glow rad="101600">
              <a:schemeClr val="accent5">
                <a:satMod val="175000"/>
                <a:alpha val="40000"/>
              </a:schemeClr>
            </a:glo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lnSpc>
                <a:spcPct val="150000"/>
              </a:lnSpc>
              <a:buFont typeface="Arial" pitchFamily="34" charset="0"/>
              <a:buNone/>
            </a:pPr>
            <a:r>
              <a:rPr lang="ar-SA" sz="3600" dirty="0" smtClean="0">
                <a:solidFill>
                  <a:srgbClr val="0070C0"/>
                </a:solidFill>
                <a:cs typeface="Ali-A-Traditional" pitchFamily="2" charset="-78"/>
              </a:rPr>
              <a:t>تلميذ حضارة الغرب</a:t>
            </a:r>
          </a:p>
          <a:p>
            <a:pPr algn="just" rtl="1">
              <a:buNone/>
            </a:pPr>
            <a:r>
              <a:rPr lang="ar-SA" dirty="0"/>
              <a:t> </a:t>
            </a:r>
            <a:r>
              <a:rPr lang="ar-SA" dirty="0" smtClean="0">
                <a:cs typeface="Ali-A-Traditional" pitchFamily="2" charset="-78"/>
              </a:rPr>
              <a:t>التلميذ </a:t>
            </a:r>
            <a:r>
              <a:rPr lang="ar-SA" dirty="0">
                <a:cs typeface="Ali-A-Traditional" pitchFamily="2" charset="-78"/>
              </a:rPr>
              <a:t>المخلص للفلسفة </a:t>
            </a:r>
            <a:r>
              <a:rPr lang="ar-SA" dirty="0" smtClean="0">
                <a:cs typeface="Ali-A-Traditional" pitchFamily="2" charset="-78"/>
              </a:rPr>
              <a:t>هو:</a:t>
            </a:r>
          </a:p>
          <a:p>
            <a:pPr algn="just" rtl="1">
              <a:buNone/>
            </a:pPr>
            <a:r>
              <a:rPr lang="ar-SA" dirty="0" smtClean="0">
                <a:solidFill>
                  <a:srgbClr val="C00000"/>
                </a:solidFill>
                <a:cs typeface="Ali-A-Traditional" pitchFamily="2" charset="-78"/>
              </a:rPr>
              <a:t>"</a:t>
            </a:r>
            <a:r>
              <a:rPr lang="ar-SA" dirty="0">
                <a:solidFill>
                  <a:srgbClr val="C00000"/>
                </a:solidFill>
                <a:cs typeface="Ali-A-Traditional" pitchFamily="2" charset="-78"/>
              </a:rPr>
              <a:t>فرعون" </a:t>
            </a:r>
            <a:r>
              <a:rPr lang="ar-SA" dirty="0">
                <a:cs typeface="Ali-A-Traditional" pitchFamily="2" charset="-78"/>
              </a:rPr>
              <a:t>ولكنه فرعون ذليل، إذ يعبد أخس شيء لأجْلِ </a:t>
            </a:r>
            <a:r>
              <a:rPr lang="ar-SA" dirty="0" smtClean="0">
                <a:cs typeface="Ali-A-Traditional" pitchFamily="2" charset="-78"/>
              </a:rPr>
              <a:t>منفعته ...</a:t>
            </a:r>
          </a:p>
          <a:p>
            <a:pPr algn="just" rtl="1">
              <a:buNone/>
            </a:pPr>
            <a:r>
              <a:rPr lang="ar-SA" dirty="0" smtClean="0">
                <a:solidFill>
                  <a:srgbClr val="C00000"/>
                </a:solidFill>
                <a:cs typeface="Ali-A-Traditional" pitchFamily="2" charset="-78"/>
              </a:rPr>
              <a:t>"</a:t>
            </a:r>
            <a:r>
              <a:rPr lang="ar-SA" dirty="0">
                <a:solidFill>
                  <a:srgbClr val="C00000"/>
                </a:solidFill>
                <a:cs typeface="Ali-A-Traditional" pitchFamily="2" charset="-78"/>
              </a:rPr>
              <a:t>متمرد وعنود" </a:t>
            </a:r>
            <a:r>
              <a:rPr lang="ar-SA" dirty="0">
                <a:cs typeface="Ali-A-Traditional" pitchFamily="2" charset="-78"/>
              </a:rPr>
              <a:t>ولكنه متمرد مسكين يرضى لنفسه منتهى الذل في سبيل الحصول على </a:t>
            </a:r>
            <a:r>
              <a:rPr lang="ar-SA" dirty="0" smtClean="0">
                <a:cs typeface="Ali-A-Traditional" pitchFamily="2" charset="-78"/>
              </a:rPr>
              <a:t>لذة</a:t>
            </a:r>
            <a:r>
              <a:rPr lang="ar-SA" dirty="0">
                <a:cs typeface="Ali-A-Traditional" pitchFamily="2" charset="-78"/>
              </a:rPr>
              <a:t>.</a:t>
            </a:r>
            <a:endParaRPr lang="ar-SA" dirty="0" smtClean="0">
              <a:cs typeface="Ali-A-Traditional" pitchFamily="2" charset="-78"/>
            </a:endParaRPr>
          </a:p>
          <a:p>
            <a:pPr algn="just" rtl="1">
              <a:buNone/>
            </a:pPr>
            <a:r>
              <a:rPr lang="ar-SA" dirty="0" smtClean="0">
                <a:solidFill>
                  <a:srgbClr val="C00000"/>
                </a:solidFill>
                <a:cs typeface="Ali-A-Traditional" pitchFamily="2" charset="-78"/>
              </a:rPr>
              <a:t>"مغرور </a:t>
            </a:r>
            <a:r>
              <a:rPr lang="ar-SA" dirty="0">
                <a:solidFill>
                  <a:srgbClr val="C00000"/>
                </a:solidFill>
                <a:cs typeface="Ali-A-Traditional" pitchFamily="2" charset="-78"/>
              </a:rPr>
              <a:t>جبار" </a:t>
            </a:r>
            <a:r>
              <a:rPr lang="ar-SA" dirty="0">
                <a:cs typeface="Ali-A-Traditional" pitchFamily="2" charset="-78"/>
              </a:rPr>
              <a:t>ولكنه جبار عاجز لشعوره بمنتهى العجز في </a:t>
            </a:r>
            <a:r>
              <a:rPr lang="ar-SA" dirty="0" smtClean="0">
                <a:cs typeface="Ali-A-Traditional" pitchFamily="2" charset="-78"/>
              </a:rPr>
              <a:t>ذاته.</a:t>
            </a:r>
          </a:p>
          <a:p>
            <a:pPr algn="just" rtl="1">
              <a:buNone/>
            </a:pPr>
            <a:r>
              <a:rPr lang="ar-SA" dirty="0" smtClean="0">
                <a:solidFill>
                  <a:srgbClr val="C00000"/>
                </a:solidFill>
                <a:cs typeface="Ali-A-Traditional" pitchFamily="2" charset="-78"/>
              </a:rPr>
              <a:t>"</a:t>
            </a:r>
            <a:r>
              <a:rPr lang="ar-SA" dirty="0">
                <a:solidFill>
                  <a:srgbClr val="C00000"/>
                </a:solidFill>
                <a:cs typeface="Ali-A-Traditional" pitchFamily="2" charset="-78"/>
              </a:rPr>
              <a:t>نفعي ومصلحي" </a:t>
            </a:r>
            <a:r>
              <a:rPr lang="ar-SA" dirty="0" smtClean="0">
                <a:cs typeface="Ali-A-Traditional" pitchFamily="2" charset="-78"/>
              </a:rPr>
              <a:t>لا يَرى إلاّ ذاتَه. </a:t>
            </a:r>
          </a:p>
          <a:p>
            <a:pPr algn="just" rtl="1">
              <a:buNone/>
            </a:pPr>
            <a:r>
              <a:rPr lang="ar-SA" dirty="0" smtClean="0">
                <a:solidFill>
                  <a:srgbClr val="C00000"/>
                </a:solidFill>
                <a:cs typeface="Ali-A-Traditional" pitchFamily="2" charset="-78"/>
              </a:rPr>
              <a:t>"</a:t>
            </a:r>
            <a:r>
              <a:rPr lang="ar-SA" dirty="0">
                <a:solidFill>
                  <a:srgbClr val="C00000"/>
                </a:solidFill>
                <a:cs typeface="Ali-A-Traditional" pitchFamily="2" charset="-78"/>
              </a:rPr>
              <a:t>دسّاس مكّار" </a:t>
            </a:r>
            <a:r>
              <a:rPr lang="ar-SA" dirty="0">
                <a:cs typeface="Ali-A-Traditional" pitchFamily="2" charset="-78"/>
              </a:rPr>
              <a:t>يتحرّى عن مصالحه الشخصية ضِمْنَ مصالح الأمة.</a:t>
            </a:r>
          </a:p>
        </p:txBody>
      </p:sp>
    </p:spTree>
    <p:extLst>
      <p:ext uri="{BB962C8B-B14F-4D97-AF65-F5344CB8AC3E}">
        <p14:creationId xmlns:p14="http://schemas.microsoft.com/office/powerpoint/2010/main" val="1461295304"/>
      </p:ext>
    </p:extLst>
  </p:cSld>
  <p:clrMapOvr>
    <a:overrideClrMapping bg1="lt1" tx1="dk1" bg2="lt2" tx2="dk2" accent1="accent1" accent2="accent2" accent3="accent3" accent4="accent4" accent5="accent5" accent6="accent6" hlink="hlink" folHlink="folHlink"/>
  </p:clrMapOvr>
  <p:transition>
    <p:pull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4624"/>
            <a:ext cx="9036496" cy="6741368"/>
          </a:xfrm>
          <a:solidFill>
            <a:schemeClr val="accent6">
              <a:lumMod val="40000"/>
              <a:lumOff val="60000"/>
            </a:schemeClr>
          </a:solidFill>
          <a:effectLst>
            <a:glow rad="101600">
              <a:schemeClr val="accent5">
                <a:satMod val="175000"/>
                <a:alpha val="40000"/>
              </a:schemeClr>
            </a:glow>
          </a:effectLst>
        </p:spPr>
        <p:txBody>
          <a:bodyPr>
            <a:noAutofit/>
          </a:bodyPr>
          <a:lstStyle/>
          <a:p>
            <a:pPr algn="ctr" rtl="1">
              <a:lnSpc>
                <a:spcPct val="150000"/>
              </a:lnSpc>
              <a:buNone/>
            </a:pPr>
            <a:endParaRPr lang="ar-SA" sz="2800" dirty="0" smtClean="0">
              <a:cs typeface="Ali-A-Traditional" pitchFamily="2" charset="-78"/>
            </a:endParaRPr>
          </a:p>
          <a:p>
            <a:pPr algn="r" rtl="1">
              <a:lnSpc>
                <a:spcPct val="150000"/>
              </a:lnSpc>
              <a:buNone/>
            </a:pPr>
            <a:r>
              <a:rPr lang="ar-SA" sz="5400" dirty="0" smtClean="0">
                <a:cs typeface="Ali-A-Traditional" pitchFamily="2" charset="-78"/>
              </a:rPr>
              <a:t>وهكذا </a:t>
            </a:r>
            <a:r>
              <a:rPr lang="ar-SA" sz="5400" dirty="0">
                <a:cs typeface="Ali-A-Traditional" pitchFamily="2" charset="-78"/>
              </a:rPr>
              <a:t>تُفهم التربيةُ </a:t>
            </a:r>
            <a:endParaRPr lang="ar-SA" sz="5400" dirty="0" smtClean="0">
              <a:cs typeface="Ali-A-Traditional" pitchFamily="2" charset="-78"/>
            </a:endParaRPr>
          </a:p>
          <a:p>
            <a:pPr algn="r" rtl="1">
              <a:lnSpc>
                <a:spcPct val="150000"/>
              </a:lnSpc>
              <a:buNone/>
            </a:pPr>
            <a:r>
              <a:rPr lang="ar-SA" sz="5400" dirty="0" smtClean="0">
                <a:cs typeface="Ali-A-Traditional" pitchFamily="2" charset="-78"/>
              </a:rPr>
              <a:t>التي </a:t>
            </a:r>
            <a:r>
              <a:rPr lang="ar-SA" sz="5400" dirty="0">
                <a:cs typeface="Ali-A-Traditional" pitchFamily="2" charset="-78"/>
              </a:rPr>
              <a:t>تربي </a:t>
            </a:r>
            <a:r>
              <a:rPr lang="ar-SA" sz="5400" dirty="0" smtClean="0">
                <a:cs typeface="Ali-A-Traditional" pitchFamily="2" charset="-78"/>
              </a:rPr>
              <a:t>بها الحكمتان </a:t>
            </a:r>
          </a:p>
          <a:p>
            <a:pPr algn="r" rtl="1">
              <a:lnSpc>
                <a:spcPct val="150000"/>
              </a:lnSpc>
              <a:buNone/>
            </a:pPr>
            <a:r>
              <a:rPr lang="ar-SA" sz="5400" dirty="0" smtClean="0">
                <a:cs typeface="Ali-A-Traditional" pitchFamily="2" charset="-78"/>
              </a:rPr>
              <a:t>لدى </a:t>
            </a:r>
            <a:r>
              <a:rPr lang="ar-SA" sz="5400" dirty="0">
                <a:cs typeface="Ali-A-Traditional" pitchFamily="2" charset="-78"/>
              </a:rPr>
              <a:t>المقارنة بين </a:t>
            </a:r>
            <a:r>
              <a:rPr lang="ar-SA" sz="5400" dirty="0" smtClean="0">
                <a:cs typeface="Ali-A-Traditional" pitchFamily="2" charset="-78"/>
              </a:rPr>
              <a:t>تلميذيهما</a:t>
            </a:r>
            <a:endParaRPr lang="ar-SA" sz="5400" dirty="0">
              <a:cs typeface="Ali-A-Traditional" pitchFamily="2" charset="-78"/>
            </a:endParaRPr>
          </a:p>
        </p:txBody>
      </p:sp>
      <p:pic>
        <p:nvPicPr>
          <p:cNvPr id="4" name="Picture 2" descr="المجلة العربية :: ملف العدد"/>
          <p:cNvPicPr>
            <a:picLocks noChangeAspect="1" noChangeArrowheads="1"/>
          </p:cNvPicPr>
          <p:nvPr/>
        </p:nvPicPr>
        <p:blipFill>
          <a:blip r:embed="rId2" cstate="print"/>
          <a:srcRect/>
          <a:stretch>
            <a:fillRect/>
          </a:stretch>
        </p:blipFill>
        <p:spPr bwMode="auto">
          <a:xfrm>
            <a:off x="67028" y="85100"/>
            <a:ext cx="3712884" cy="2880320"/>
          </a:xfrm>
          <a:prstGeom prst="rect">
            <a:avLst/>
          </a:prstGeom>
          <a:noFill/>
        </p:spPr>
      </p:pic>
      <p:pic>
        <p:nvPicPr>
          <p:cNvPr id="5" name="Picture 2" descr="الموقع الرسمي للدكتور علي بن محمد عودة الغامدي » أكبر الانتصارات التي  أحرزها الروم على المسلمين طوال تاريخهم كانت في عهد الدولتين الرافضيتين"/>
          <p:cNvPicPr>
            <a:picLocks noChangeAspect="1" noChangeArrowheads="1"/>
          </p:cNvPicPr>
          <p:nvPr/>
        </p:nvPicPr>
        <p:blipFill>
          <a:blip r:embed="rId3" cstate="print"/>
          <a:srcRect/>
          <a:stretch>
            <a:fillRect/>
          </a:stretch>
        </p:blipFill>
        <p:spPr bwMode="auto">
          <a:xfrm>
            <a:off x="82794" y="2844177"/>
            <a:ext cx="3697118" cy="3928724"/>
          </a:xfrm>
          <a:prstGeom prst="rect">
            <a:avLst/>
          </a:prstGeom>
          <a:noFill/>
        </p:spPr>
      </p:pic>
    </p:spTree>
    <p:extLst>
      <p:ext uri="{BB962C8B-B14F-4D97-AF65-F5344CB8AC3E}">
        <p14:creationId xmlns:p14="http://schemas.microsoft.com/office/powerpoint/2010/main" val="3472082855"/>
      </p:ext>
    </p:extLst>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7930" y="285728"/>
            <a:ext cx="8686800" cy="6126187"/>
          </a:xfrm>
          <a:solidFill>
            <a:schemeClr val="accent6">
              <a:lumMod val="40000"/>
              <a:lumOff val="60000"/>
            </a:schemeClr>
          </a:solidFill>
        </p:spPr>
        <p:txBody>
          <a:bodyPr>
            <a:normAutofit/>
          </a:bodyPr>
          <a:lstStyle/>
          <a:p>
            <a:pPr algn="ctr" rtl="1">
              <a:buNone/>
            </a:pPr>
            <a:endParaRPr lang="ar-SA" sz="4600" dirty="0" smtClean="0">
              <a:solidFill>
                <a:srgbClr val="C00000"/>
              </a:solidFill>
              <a:cs typeface="Ali-A-Samik" pitchFamily="2" charset="-78"/>
            </a:endParaRPr>
          </a:p>
          <a:p>
            <a:pPr algn="ctr" rtl="1">
              <a:buNone/>
            </a:pPr>
            <a:r>
              <a:rPr lang="ar-SA" sz="4600" dirty="0" smtClean="0">
                <a:solidFill>
                  <a:srgbClr val="C00000"/>
                </a:solidFill>
                <a:cs typeface="Ali-A-Samik" pitchFamily="2" charset="-78"/>
              </a:rPr>
              <a:t>سبحان ربك رب العزة عما يصفون وسلام على المرسلين والحمد لله رب العالمين.</a:t>
            </a:r>
          </a:p>
          <a:p>
            <a:pPr algn="ctr" rtl="1">
              <a:buNone/>
            </a:pPr>
            <a:endParaRPr lang="ar-SA" sz="4600" dirty="0" smtClean="0">
              <a:solidFill>
                <a:srgbClr val="C00000"/>
              </a:solidFill>
              <a:cs typeface="Ali-A-Samik" pitchFamily="2" charset="-78"/>
            </a:endParaRPr>
          </a:p>
          <a:p>
            <a:pPr algn="ctr" rtl="1">
              <a:buNone/>
            </a:pPr>
            <a:r>
              <a:rPr lang="ar-SA" sz="4600" dirty="0" smtClean="0">
                <a:solidFill>
                  <a:srgbClr val="C00000"/>
                </a:solidFill>
                <a:cs typeface="Ali-A-Samik" pitchFamily="2" charset="-78"/>
              </a:rPr>
              <a:t>انتهت المحاضرة </a:t>
            </a:r>
          </a:p>
          <a:p>
            <a:pPr algn="ctr" rtl="1">
              <a:buNone/>
            </a:pPr>
            <a:r>
              <a:rPr lang="ar-SA" sz="4600" dirty="0" smtClean="0">
                <a:solidFill>
                  <a:srgbClr val="C00000"/>
                </a:solidFill>
                <a:cs typeface="Ali-A-Samik" pitchFamily="2" charset="-78"/>
              </a:rPr>
              <a:t>شكراً لحسن استماعكم</a:t>
            </a:r>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62256"/>
            <a:ext cx="8916070" cy="6507104"/>
          </a:xfrm>
          <a:solidFill>
            <a:schemeClr val="accent6">
              <a:lumMod val="40000"/>
              <a:lumOff val="60000"/>
            </a:schemeClr>
          </a:solidFill>
        </p:spPr>
        <p:txBody>
          <a:bodyPr>
            <a:normAutofit lnSpcReduction="10000"/>
          </a:bodyPr>
          <a:lstStyle/>
          <a:p>
            <a:pPr marL="0" indent="0" algn="just" rtl="1">
              <a:buNone/>
            </a:pPr>
            <a:endParaRPr lang="ar-IQ" sz="1200" dirty="0" smtClean="0">
              <a:solidFill>
                <a:srgbClr val="00B0F0"/>
              </a:solidFill>
              <a:latin typeface="Dark Flame" pitchFamily="2" charset="0"/>
              <a:cs typeface="Ali-A-Traditional" pitchFamily="2" charset="-78"/>
            </a:endParaRPr>
          </a:p>
          <a:p>
            <a:pPr marL="0" indent="0" algn="ctr" rtl="1">
              <a:buNone/>
            </a:pPr>
            <a:r>
              <a:rPr lang="ar-IQ" dirty="0" smtClean="0">
                <a:solidFill>
                  <a:srgbClr val="00B0F0"/>
                </a:solidFill>
                <a:latin typeface="Dark Flame" pitchFamily="2" charset="0"/>
                <a:cs typeface="Ali-A-Traditional" pitchFamily="2" charset="-78"/>
              </a:rPr>
              <a:t>تعريف الحضارة لغ</a:t>
            </a:r>
            <a:r>
              <a:rPr lang="ar-SA" dirty="0" smtClean="0">
                <a:solidFill>
                  <a:srgbClr val="00B0F0"/>
                </a:solidFill>
                <a:latin typeface="Dark Flame" pitchFamily="2" charset="0"/>
                <a:cs typeface="Ali-A-Traditional" pitchFamily="2" charset="-78"/>
              </a:rPr>
              <a:t>ةً واصطلاحاً</a:t>
            </a:r>
            <a:endParaRPr lang="ar-IQ" dirty="0" smtClean="0">
              <a:solidFill>
                <a:srgbClr val="00B0F0"/>
              </a:solidFill>
              <a:latin typeface="Dark Flame" pitchFamily="2" charset="0"/>
              <a:cs typeface="Ali-A-Traditional" pitchFamily="2" charset="-78"/>
            </a:endParaRPr>
          </a:p>
          <a:p>
            <a:pPr marL="0" indent="0" algn="just" rtl="1">
              <a:buNone/>
            </a:pPr>
            <a:endParaRPr lang="en-US" sz="1100" dirty="0" smtClean="0">
              <a:solidFill>
                <a:srgbClr val="C00000"/>
              </a:solidFill>
              <a:latin typeface="Dark Flame" pitchFamily="2" charset="0"/>
              <a:cs typeface="Ali-A-Traditional" pitchFamily="2" charset="-78"/>
            </a:endParaRPr>
          </a:p>
          <a:p>
            <a:pPr marL="0" indent="0" algn="just" rtl="1">
              <a:buNone/>
            </a:pPr>
            <a:r>
              <a:rPr lang="ar-IQ" dirty="0" smtClean="0">
                <a:solidFill>
                  <a:srgbClr val="00B050"/>
                </a:solidFill>
                <a:latin typeface="Dark Flame" pitchFamily="2" charset="0"/>
                <a:cs typeface="Ali-A-Traditional" pitchFamily="2" charset="-78"/>
              </a:rPr>
              <a:t>الحضارة </a:t>
            </a:r>
            <a:r>
              <a:rPr lang="ar-IQ" dirty="0" err="1" smtClean="0">
                <a:solidFill>
                  <a:srgbClr val="00B050"/>
                </a:solidFill>
                <a:latin typeface="Dark Flame" pitchFamily="2" charset="0"/>
                <a:cs typeface="Ali-A-Traditional" pitchFamily="2" charset="-78"/>
              </a:rPr>
              <a:t>لغ</a:t>
            </a:r>
            <a:r>
              <a:rPr lang="ar-SA" dirty="0" smtClean="0">
                <a:solidFill>
                  <a:srgbClr val="00B050"/>
                </a:solidFill>
                <a:latin typeface="Dark Flame" pitchFamily="2" charset="0"/>
                <a:cs typeface="Ali-A-Traditional" pitchFamily="2" charset="-78"/>
              </a:rPr>
              <a:t>ةً</a:t>
            </a:r>
            <a:r>
              <a:rPr lang="ar-IQ" dirty="0" smtClean="0">
                <a:solidFill>
                  <a:srgbClr val="00B050"/>
                </a:solidFill>
                <a:latin typeface="Dark Flame" pitchFamily="2" charset="0"/>
                <a:cs typeface="Ali-A-Traditional" pitchFamily="2" charset="-78"/>
              </a:rPr>
              <a:t>:</a:t>
            </a:r>
          </a:p>
          <a:p>
            <a:pPr marL="0" indent="0" algn="just" rtl="1">
              <a:lnSpc>
                <a:spcPct val="160000"/>
              </a:lnSpc>
              <a:buNone/>
            </a:pPr>
            <a:endParaRPr lang="ar-IQ" sz="200" dirty="0" smtClean="0">
              <a:latin typeface="Dark Flame" pitchFamily="2" charset="0"/>
              <a:cs typeface="Ali-A-Traditional" pitchFamily="2" charset="-78"/>
            </a:endParaRPr>
          </a:p>
          <a:p>
            <a:pPr marL="0" indent="0" algn="just" rtl="1">
              <a:lnSpc>
                <a:spcPct val="160000"/>
              </a:lnSpc>
              <a:buNone/>
            </a:pPr>
            <a:r>
              <a:rPr lang="ar-SA" dirty="0" smtClean="0">
                <a:latin typeface="Dark Flame" pitchFamily="2" charset="0"/>
                <a:cs typeface="Ali-A-Traditional" pitchFamily="2" charset="-78"/>
              </a:rPr>
              <a:t>الحضارة: من الْحَضَر وهو خِلَافُ </a:t>
            </a:r>
            <a:r>
              <a:rPr lang="ar-SA" dirty="0">
                <a:latin typeface="Dark Flame" pitchFamily="2" charset="0"/>
                <a:cs typeface="Ali-A-Traditional" pitchFamily="2" charset="-78"/>
              </a:rPr>
              <a:t>الْبَدْوِ... وَ(الْحَاضِرُ) ضِدُّ الْبَادِي وَ (الْحَاضِرَةُ) ضِدُّ الْبَادِيَةِ وَهِيَ الْمُدُنُ وَالْقُرَى وَالرِّيفُ، وَالْبَادِيَةُ ضِدُّهَا. يُقَالُ: فُلَانٌ مِنْ أَهْلِ الْحَاضِرَةِ وَفُلَانٌ مِنْ أَهْلِ الْبَادِيَةِ، وَفُلَانٌ (حَضَرِيٌّ) وَفُلَانٌ بَدَوِيٌّ وَفُلَانٌ (حَاضِرٌ) بِمَوْضِعِ كَذَا أَيْ مُقِيمٌ بِهِ. </a:t>
            </a:r>
            <a:endParaRPr lang="ar-SA" dirty="0" smtClean="0">
              <a:latin typeface="Dark Flame" pitchFamily="2" charset="0"/>
              <a:cs typeface="Ali-A-Traditional" pitchFamily="2" charset="-78"/>
            </a:endParaRPr>
          </a:p>
          <a:p>
            <a:pPr marL="0" indent="0" algn="just" rtl="1">
              <a:lnSpc>
                <a:spcPct val="160000"/>
              </a:lnSpc>
              <a:buNone/>
            </a:pPr>
            <a:r>
              <a:rPr lang="ar-SA" dirty="0" smtClean="0">
                <a:latin typeface="Dark Flame" pitchFamily="2" charset="0"/>
                <a:cs typeface="Ali-A-Traditional" pitchFamily="2" charset="-78"/>
              </a:rPr>
              <a:t>والحَضارَةُ</a:t>
            </a:r>
            <a:r>
              <a:rPr lang="ar-SA" dirty="0">
                <a:latin typeface="Dark Flame" pitchFamily="2" charset="0"/>
                <a:cs typeface="Ali-A-Traditional" pitchFamily="2" charset="-78"/>
              </a:rPr>
              <a:t>: الإقامَةُ في الحَضَرِ ، فهي : التحضر والخروج من البداوة، </a:t>
            </a:r>
            <a:r>
              <a:rPr lang="ar-SA" dirty="0" smtClean="0">
                <a:latin typeface="Dark Flame" pitchFamily="2" charset="0"/>
                <a:cs typeface="Ali-A-Traditional" pitchFamily="2" charset="-78"/>
              </a:rPr>
              <a:t>أو السكون </a:t>
            </a:r>
            <a:r>
              <a:rPr lang="ar-SA" dirty="0">
                <a:latin typeface="Dark Flame" pitchFamily="2" charset="0"/>
                <a:cs typeface="Ali-A-Traditional" pitchFamily="2" charset="-78"/>
              </a:rPr>
              <a:t>في </a:t>
            </a:r>
            <a:r>
              <a:rPr lang="ar-SA" dirty="0" smtClean="0">
                <a:latin typeface="Dark Flame" pitchFamily="2" charset="0"/>
                <a:cs typeface="Ali-A-Traditional" pitchFamily="2" charset="-78"/>
              </a:rPr>
              <a:t>الحضر والإقامة </a:t>
            </a:r>
            <a:r>
              <a:rPr lang="ar-SA" dirty="0">
                <a:latin typeface="Dark Flame" pitchFamily="2" charset="0"/>
                <a:cs typeface="Ali-A-Traditional" pitchFamily="2" charset="-78"/>
              </a:rPr>
              <a:t>فيه بعد البادية</a:t>
            </a:r>
            <a:r>
              <a:rPr lang="ar-SA" dirty="0" smtClean="0">
                <a:latin typeface="Dark Flame" pitchFamily="2" charset="0"/>
                <a:cs typeface="Ali-A-Traditional" pitchFamily="2" charset="-78"/>
              </a:rPr>
              <a:t>.</a:t>
            </a:r>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206" y="63064"/>
            <a:ext cx="9023574" cy="6741368"/>
          </a:xfrm>
          <a:solidFill>
            <a:schemeClr val="accent6">
              <a:lumMod val="40000"/>
              <a:lumOff val="60000"/>
            </a:schemeClr>
          </a:solidFill>
        </p:spPr>
        <p:txBody>
          <a:bodyPr>
            <a:normAutofit/>
          </a:bodyPr>
          <a:lstStyle/>
          <a:p>
            <a:pPr algn="just" rtl="1">
              <a:lnSpc>
                <a:spcPct val="150000"/>
              </a:lnSpc>
              <a:buNone/>
            </a:pPr>
            <a:r>
              <a:rPr lang="ar-SA" sz="3500" dirty="0" smtClean="0">
                <a:latin typeface="Dark Flame" pitchFamily="2" charset="0"/>
                <a:cs typeface="Ali-A-Traditional" pitchFamily="2" charset="-78"/>
              </a:rPr>
              <a:t>ومن </a:t>
            </a:r>
            <a:r>
              <a:rPr lang="ar-SA" sz="3500" dirty="0">
                <a:latin typeface="Dark Flame" pitchFamily="2" charset="0"/>
                <a:cs typeface="Ali-A-Traditional" pitchFamily="2" charset="-78"/>
              </a:rPr>
              <a:t>الذين تحدثوا عن مفهوم الحضارة </a:t>
            </a:r>
            <a:r>
              <a:rPr lang="ar-SA" sz="3500" dirty="0">
                <a:solidFill>
                  <a:srgbClr val="FF0000"/>
                </a:solidFill>
                <a:latin typeface="Dark Flame" pitchFamily="2" charset="0"/>
                <a:cs typeface="Ali-A-Traditional" pitchFamily="2" charset="-78"/>
              </a:rPr>
              <a:t>ابن خلدون </a:t>
            </a:r>
            <a:r>
              <a:rPr lang="ar-SA" sz="3500" dirty="0">
                <a:latin typeface="Dark Flame" pitchFamily="2" charset="0"/>
                <a:cs typeface="Ali-A-Traditional" pitchFamily="2" charset="-78"/>
              </a:rPr>
              <a:t>الذي بين الفرق بين البدو </a:t>
            </a:r>
            <a:r>
              <a:rPr lang="ar-SA" sz="3500" dirty="0" smtClean="0">
                <a:latin typeface="Dark Flame" pitchFamily="2" charset="0"/>
                <a:cs typeface="Ali-A-Traditional" pitchFamily="2" charset="-78"/>
              </a:rPr>
              <a:t>والحضر، فقال: </a:t>
            </a:r>
            <a:r>
              <a:rPr lang="ar-SA" sz="3500" dirty="0">
                <a:latin typeface="Dark Flame" pitchFamily="2" charset="0"/>
                <a:cs typeface="Ali-A-Traditional" pitchFamily="2" charset="-78"/>
              </a:rPr>
              <a:t>إن البدو أقدم من الحضر وسابق </a:t>
            </a:r>
            <a:r>
              <a:rPr lang="ar-SA" sz="3500" dirty="0" smtClean="0">
                <a:latin typeface="Dark Flame" pitchFamily="2" charset="0"/>
                <a:cs typeface="Ali-A-Traditional" pitchFamily="2" charset="-78"/>
              </a:rPr>
              <a:t>عليه، </a:t>
            </a:r>
            <a:r>
              <a:rPr lang="ar-SA" sz="3500" dirty="0">
                <a:latin typeface="Dark Flame" pitchFamily="2" charset="0"/>
                <a:cs typeface="Ali-A-Traditional" pitchFamily="2" charset="-78"/>
              </a:rPr>
              <a:t>وإن البادية أصل </a:t>
            </a:r>
            <a:r>
              <a:rPr lang="ar-SA" sz="3500" dirty="0" smtClean="0">
                <a:latin typeface="Dark Flame" pitchFamily="2" charset="0"/>
                <a:cs typeface="Ali-A-Traditional" pitchFamily="2" charset="-78"/>
              </a:rPr>
              <a:t>العمران، </a:t>
            </a:r>
            <a:r>
              <a:rPr lang="ar-SA" sz="3500" dirty="0">
                <a:latin typeface="Dark Flame" pitchFamily="2" charset="0"/>
                <a:cs typeface="Ali-A-Traditional" pitchFamily="2" charset="-78"/>
              </a:rPr>
              <a:t>والأمصار مدد </a:t>
            </a:r>
            <a:r>
              <a:rPr lang="ar-SA" sz="3500" dirty="0" smtClean="0">
                <a:latin typeface="Dark Flame" pitchFamily="2" charset="0"/>
                <a:cs typeface="Ali-A-Traditional" pitchFamily="2" charset="-78"/>
              </a:rPr>
              <a:t>لها ........</a:t>
            </a:r>
            <a:endParaRPr lang="en-US" sz="3500" dirty="0">
              <a:latin typeface="Dark Flame" pitchFamily="2" charset="0"/>
              <a:cs typeface="Ali-A-Traditional" pitchFamily="2" charset="-78"/>
            </a:endParaRPr>
          </a:p>
        </p:txBody>
      </p:sp>
      <p:pic>
        <p:nvPicPr>
          <p:cNvPr id="1026" name="Picture 2" descr="مفهوم المَلَكَة عند ابن خلدون بين الطبع والصناعة - المركز الديمقراطي العرب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06" y="2436654"/>
            <a:ext cx="9036496" cy="4392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34048"/>
            <a:ext cx="8916070" cy="6535311"/>
          </a:xfrm>
          <a:solidFill>
            <a:schemeClr val="accent6">
              <a:lumMod val="40000"/>
              <a:lumOff val="60000"/>
            </a:schemeClr>
          </a:solidFill>
        </p:spPr>
        <p:txBody>
          <a:bodyPr>
            <a:normAutofit fontScale="92500"/>
          </a:bodyPr>
          <a:lstStyle/>
          <a:p>
            <a:pPr algn="just" rtl="1">
              <a:buNone/>
            </a:pPr>
            <a:endParaRPr lang="ar-IQ" sz="1200" b="1" dirty="0" smtClean="0">
              <a:solidFill>
                <a:srgbClr val="C00000"/>
              </a:solidFill>
              <a:cs typeface="Ali-A-Samik" pitchFamily="2" charset="-78"/>
            </a:endParaRPr>
          </a:p>
          <a:p>
            <a:pPr algn="just" rtl="1">
              <a:buNone/>
            </a:pPr>
            <a:endParaRPr lang="en-US" sz="100" dirty="0">
              <a:solidFill>
                <a:srgbClr val="00B050"/>
              </a:solidFill>
              <a:cs typeface="Ali-A-Samik" pitchFamily="2" charset="-78"/>
            </a:endParaRPr>
          </a:p>
          <a:p>
            <a:pPr marL="0" indent="0" algn="just" rtl="1">
              <a:buNone/>
            </a:pPr>
            <a:r>
              <a:rPr lang="ar-SA" sz="3500" dirty="0">
                <a:solidFill>
                  <a:srgbClr val="00B050"/>
                </a:solidFill>
                <a:cs typeface="Ali-A-Samik" pitchFamily="2" charset="-78"/>
              </a:rPr>
              <a:t>مفهوم الحضارة في الاصطلاح :</a:t>
            </a:r>
            <a:endParaRPr lang="en-US" sz="3500" dirty="0">
              <a:solidFill>
                <a:srgbClr val="00B050"/>
              </a:solidFill>
              <a:cs typeface="Ali-A-Samik" pitchFamily="2" charset="-78"/>
            </a:endParaRPr>
          </a:p>
          <a:p>
            <a:pPr marL="0" indent="0" algn="just" rtl="1">
              <a:buNone/>
            </a:pPr>
            <a:r>
              <a:rPr lang="ar-SA" sz="3500" dirty="0" smtClean="0">
                <a:cs typeface="Ali-A-Traditional" pitchFamily="2" charset="-78"/>
              </a:rPr>
              <a:t>عُرِّفت </a:t>
            </a:r>
            <a:r>
              <a:rPr lang="ar-SA" sz="3500" dirty="0">
                <a:cs typeface="Ali-A-Traditional" pitchFamily="2" charset="-78"/>
              </a:rPr>
              <a:t>الحضارة بكثير من </a:t>
            </a:r>
            <a:r>
              <a:rPr lang="ar-SA" sz="3500" dirty="0" smtClean="0">
                <a:cs typeface="Ali-A-Traditional" pitchFamily="2" charset="-78"/>
              </a:rPr>
              <a:t>التعريفات</a:t>
            </a:r>
            <a:r>
              <a:rPr lang="ar-SA" sz="3500" dirty="0">
                <a:cs typeface="Ali-A-Traditional" pitchFamily="2" charset="-78"/>
              </a:rPr>
              <a:t> </a:t>
            </a:r>
            <a:r>
              <a:rPr lang="ar-SA" sz="3500" dirty="0" smtClean="0">
                <a:cs typeface="Ali-A-Traditional" pitchFamily="2" charset="-78"/>
              </a:rPr>
              <a:t>...</a:t>
            </a:r>
          </a:p>
          <a:p>
            <a:pPr marL="0" indent="0" algn="just" rtl="1">
              <a:lnSpc>
                <a:spcPct val="150000"/>
              </a:lnSpc>
              <a:buNone/>
            </a:pPr>
            <a:r>
              <a:rPr lang="ar-SA" sz="3500" dirty="0" smtClean="0">
                <a:cs typeface="Ali-A-Traditional" pitchFamily="2" charset="-78"/>
              </a:rPr>
              <a:t>يقول </a:t>
            </a:r>
            <a:r>
              <a:rPr lang="ar-SA" sz="3500" dirty="0">
                <a:solidFill>
                  <a:srgbClr val="FF0000"/>
                </a:solidFill>
                <a:cs typeface="Ali-A-Traditional" pitchFamily="2" charset="-78"/>
              </a:rPr>
              <a:t>أحمد السايح</a:t>
            </a:r>
            <a:r>
              <a:rPr lang="ar-SA" sz="3500" dirty="0">
                <a:cs typeface="Ali-A-Traditional" pitchFamily="2" charset="-78"/>
              </a:rPr>
              <a:t>: لفظ الحضارة في مفهومه الحديث، ومفهومه العالمي المعاصر، قد أصبح أكثر اتساعاً، مما كان يدل عليه في مفهومه اللغوي التقليدي. وإذا كان أصل الحضارة: الإقامة في الحضر. فإن المعاجم اللغوية الحديثة، ترى أن الحضارة هي: الرقي العلمي، والفني، والأدبي، والاجتماعي، والاقتصادي في الحضر. وبعبارة أخرى أكثر شمولاً، هي: الحصيلة الشاملة للمدنية، والثقافية، والفكر، ومجموع الحياة، في أنماطها المادية والمعنوية. </a:t>
            </a:r>
            <a:endParaRPr lang="en-US" sz="3500" dirty="0">
              <a:cs typeface="Ali-A-Traditional" pitchFamily="2" charset="-78"/>
            </a:endParaRPr>
          </a:p>
          <a:p>
            <a:pPr marL="0" indent="0" algn="just" rtl="1">
              <a:buNone/>
            </a:pPr>
            <a:endParaRPr lang="ar-SA" sz="3500" dirty="0">
              <a:cs typeface="Ali-A-Traditional"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98" y="28858"/>
            <a:ext cx="9023574" cy="6813376"/>
          </a:xfrm>
          <a:solidFill>
            <a:schemeClr val="accent6">
              <a:lumMod val="40000"/>
              <a:lumOff val="60000"/>
            </a:schemeClr>
          </a:solidFill>
        </p:spPr>
        <p:txBody>
          <a:bodyPr>
            <a:noAutofit/>
          </a:bodyPr>
          <a:lstStyle/>
          <a:p>
            <a:pPr marL="0" indent="0" algn="just" rtl="1">
              <a:lnSpc>
                <a:spcPct val="150000"/>
              </a:lnSpc>
              <a:buNone/>
            </a:pPr>
            <a:r>
              <a:rPr lang="ar-SA" dirty="0" smtClean="0">
                <a:solidFill>
                  <a:srgbClr val="0070C0"/>
                </a:solidFill>
                <a:cs typeface="Ali-A-Traditional" pitchFamily="2" charset="-78"/>
              </a:rPr>
              <a:t>وقيل </a:t>
            </a:r>
            <a:r>
              <a:rPr lang="ar-SA" dirty="0">
                <a:solidFill>
                  <a:srgbClr val="0070C0"/>
                </a:solidFill>
                <a:cs typeface="Ali-A-Traditional" pitchFamily="2" charset="-78"/>
              </a:rPr>
              <a:t>عنها </a:t>
            </a:r>
            <a:r>
              <a:rPr lang="ar-IQ" dirty="0" smtClean="0">
                <a:solidFill>
                  <a:srgbClr val="0070C0"/>
                </a:solidFill>
                <a:cs typeface="Ali-A-Traditional" pitchFamily="2" charset="-78"/>
              </a:rPr>
              <a:t>أنها</a:t>
            </a:r>
            <a:r>
              <a:rPr lang="ar-SA" dirty="0" smtClean="0">
                <a:solidFill>
                  <a:srgbClr val="0070C0"/>
                </a:solidFill>
                <a:cs typeface="Ali-A-Traditional" pitchFamily="2" charset="-78"/>
              </a:rPr>
              <a:t>: </a:t>
            </a:r>
          </a:p>
          <a:p>
            <a:pPr marL="0" indent="0" algn="just" rtl="1">
              <a:lnSpc>
                <a:spcPct val="150000"/>
              </a:lnSpc>
              <a:buNone/>
            </a:pPr>
            <a:r>
              <a:rPr lang="ar-SA" dirty="0" smtClean="0">
                <a:solidFill>
                  <a:srgbClr val="0070C0"/>
                </a:solidFill>
                <a:cs typeface="Ali-A-Traditional" pitchFamily="2" charset="-78"/>
              </a:rPr>
              <a:t>- </a:t>
            </a:r>
            <a:r>
              <a:rPr lang="ar-SA" dirty="0" smtClean="0">
                <a:cs typeface="Ali-A-Traditional" pitchFamily="2" charset="-78"/>
              </a:rPr>
              <a:t>كل </a:t>
            </a:r>
            <a:r>
              <a:rPr lang="ar-SA" dirty="0">
                <a:cs typeface="Ali-A-Traditional" pitchFamily="2" charset="-78"/>
              </a:rPr>
              <a:t>نتاج بشري معنوي أو مادي مصدره </a:t>
            </a:r>
            <a:r>
              <a:rPr lang="ar-SA" dirty="0" smtClean="0">
                <a:cs typeface="Ali-A-Traditional" pitchFamily="2" charset="-78"/>
              </a:rPr>
              <a:t>العقل،</a:t>
            </a:r>
            <a:r>
              <a:rPr lang="ar-IQ" dirty="0" smtClean="0">
                <a:cs typeface="Ali-A-Traditional" pitchFamily="2" charset="-78"/>
              </a:rPr>
              <a:t> </a:t>
            </a:r>
            <a:r>
              <a:rPr lang="ar-IQ" dirty="0">
                <a:cs typeface="Ali-A-Traditional" pitchFamily="2" charset="-78"/>
              </a:rPr>
              <a:t>وتريد التقدم والرقي للمستقرين في مواطن العمران.  </a:t>
            </a:r>
            <a:endParaRPr lang="en-US" dirty="0">
              <a:cs typeface="Ali-A-Traditional" pitchFamily="2" charset="-78"/>
            </a:endParaRPr>
          </a:p>
          <a:p>
            <a:pPr marL="0" indent="0" algn="just" rtl="1">
              <a:lnSpc>
                <a:spcPct val="150000"/>
              </a:lnSpc>
              <a:buNone/>
            </a:pPr>
            <a:r>
              <a:rPr lang="ar-SA" dirty="0" smtClean="0">
                <a:cs typeface="Ali-A-Traditional" pitchFamily="2" charset="-78"/>
              </a:rPr>
              <a:t>- ما </a:t>
            </a:r>
            <a:r>
              <a:rPr lang="ar-SA" dirty="0">
                <a:cs typeface="Ali-A-Traditional" pitchFamily="2" charset="-78"/>
              </a:rPr>
              <a:t>وصلت إليه الأمم في نواحي نشاطها الفكري والعقلي من عمران وعلوم ومعارف وفنون. </a:t>
            </a:r>
            <a:r>
              <a:rPr lang="ar-SA" dirty="0" smtClean="0">
                <a:cs typeface="Ali-A-Traditional" pitchFamily="2" charset="-78"/>
              </a:rPr>
              <a:t>         وقيل غير ذلك ..</a:t>
            </a:r>
            <a:endParaRPr lang="en-US" dirty="0">
              <a:cs typeface="Ali-A-Traditional" pitchFamily="2" charset="-78"/>
            </a:endParaRPr>
          </a:p>
          <a:p>
            <a:pPr marL="0" indent="0" algn="just" rtl="1">
              <a:lnSpc>
                <a:spcPct val="150000"/>
              </a:lnSpc>
              <a:buNone/>
            </a:pPr>
            <a:r>
              <a:rPr lang="ar-SA" dirty="0" smtClean="0">
                <a:solidFill>
                  <a:srgbClr val="0070C0"/>
                </a:solidFill>
                <a:cs typeface="Ali-A-Traditional" pitchFamily="2" charset="-78"/>
              </a:rPr>
              <a:t>وعليه،</a:t>
            </a:r>
            <a:r>
              <a:rPr lang="ar-SA" dirty="0" smtClean="0">
                <a:cs typeface="Ali-A-Traditional" pitchFamily="2" charset="-78"/>
              </a:rPr>
              <a:t> </a:t>
            </a:r>
            <a:r>
              <a:rPr lang="ar-SA" dirty="0">
                <a:cs typeface="Ali-A-Traditional" pitchFamily="2" charset="-78"/>
              </a:rPr>
              <a:t>فعندما نطلق </a:t>
            </a:r>
            <a:r>
              <a:rPr lang="ar-SA" dirty="0" smtClean="0">
                <a:cs typeface="Ali-A-Traditional" pitchFamily="2" charset="-78"/>
              </a:rPr>
              <a:t>الحضارة، </a:t>
            </a:r>
            <a:r>
              <a:rPr lang="ar-SA" dirty="0">
                <a:cs typeface="Ali-A-Traditional" pitchFamily="2" charset="-78"/>
              </a:rPr>
              <a:t>ففيها دلالة على أنه ينبغي أن تكون الأمم والمجتمعات حاضرةً بعلوم وحضارة عصرها </a:t>
            </a:r>
            <a:r>
              <a:rPr lang="ar-SA" dirty="0" smtClean="0">
                <a:cs typeface="Ali-A-Traditional" pitchFamily="2" charset="-78"/>
              </a:rPr>
              <a:t>وبقيمها، </a:t>
            </a:r>
            <a:r>
              <a:rPr lang="ar-SA" dirty="0">
                <a:cs typeface="Ali-A-Traditional" pitchFamily="2" charset="-78"/>
              </a:rPr>
              <a:t>حضوراً إيجابياً، لا متأخرة أو متخلفة عن علوم ومعطيات العصر والزمان الذي تعيشه، وبما يتناسب ويتلاءم مع معتقداتها وقيمها. </a:t>
            </a:r>
            <a:endParaRPr lang="en-US" dirty="0">
              <a:cs typeface="Ali-A-Traditional" pitchFamily="2" charset="-78"/>
            </a:endParaRPr>
          </a:p>
          <a:p>
            <a:pPr marL="0" indent="0" algn="just" rtl="1">
              <a:lnSpc>
                <a:spcPct val="150000"/>
              </a:lnSpc>
              <a:buNone/>
            </a:pPr>
            <a:r>
              <a:rPr lang="ar-SA" dirty="0">
                <a:cs typeface="Ali-A-Traditional" pitchFamily="2" charset="-78"/>
              </a:rPr>
              <a:t> </a:t>
            </a:r>
            <a:endParaRPr lang="en-US" dirty="0">
              <a:cs typeface="Ali-A-Traditional" pitchFamily="2" charset="-78"/>
            </a:endParaRPr>
          </a:p>
          <a:p>
            <a:pPr marL="0" indent="0" algn="just" rtl="1">
              <a:lnSpc>
                <a:spcPct val="150000"/>
              </a:lnSpc>
              <a:buNone/>
            </a:pPr>
            <a:r>
              <a:rPr lang="ar-SA" dirty="0">
                <a:cs typeface="Ali-A-Traditional" pitchFamily="2" charset="-78"/>
              </a:rPr>
              <a:t> </a:t>
            </a:r>
            <a:endParaRPr lang="en-US" dirty="0">
              <a:cs typeface="Ali-A-Traditional" pitchFamily="2" charset="-78"/>
            </a:endParaRPr>
          </a:p>
          <a:p>
            <a:pPr marL="0" indent="0" algn="just" rtl="1">
              <a:lnSpc>
                <a:spcPct val="150000"/>
              </a:lnSpc>
              <a:buNone/>
            </a:pPr>
            <a:r>
              <a:rPr lang="ar-SA" dirty="0">
                <a:cs typeface="Ali-A-Traditional" pitchFamily="2" charset="-78"/>
              </a:rPr>
              <a:t>  وزيادة للاقتصار يقال أنها : </a:t>
            </a:r>
            <a:endParaRPr lang="en-US" dirty="0">
              <a:cs typeface="Ali-A-Traditional" pitchFamily="2" charset="-78"/>
            </a:endParaRPr>
          </a:p>
          <a:p>
            <a:pPr marL="0" indent="0" algn="just" rtl="1">
              <a:lnSpc>
                <a:spcPct val="150000"/>
              </a:lnSpc>
              <a:buNone/>
            </a:pPr>
            <a:r>
              <a:rPr lang="ar-SA" dirty="0">
                <a:cs typeface="Ali-A-Traditional" pitchFamily="2" charset="-78"/>
              </a:rPr>
              <a:t>الكون ، والإنسان ، والحياة (أو عمر الإنسان) ، أو الإنسان وما له من مكان وزمان . </a:t>
            </a:r>
            <a:endParaRPr lang="en-US" dirty="0">
              <a:cs typeface="Ali-A-Traditional" pitchFamily="2" charset="-78"/>
            </a:endParaRPr>
          </a:p>
          <a:p>
            <a:pPr marL="0" indent="0" algn="just" rtl="1">
              <a:lnSpc>
                <a:spcPct val="150000"/>
              </a:lnSpc>
              <a:buNone/>
            </a:pPr>
            <a:endParaRPr lang="ar-SA" dirty="0">
              <a:cs typeface="Ali-A-Traditional" pitchFamily="2" charset="-78"/>
            </a:endParaRPr>
          </a:p>
        </p:txBody>
      </p:sp>
    </p:spTree>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7930" y="285728"/>
            <a:ext cx="8686800" cy="6126187"/>
          </a:xfrm>
          <a:solidFill>
            <a:schemeClr val="accent6">
              <a:lumMod val="40000"/>
              <a:lumOff val="60000"/>
            </a:schemeClr>
          </a:solidFill>
        </p:spPr>
        <p:txBody>
          <a:bodyPr>
            <a:normAutofit/>
          </a:bodyPr>
          <a:lstStyle/>
          <a:p>
            <a:pPr marL="0" indent="0" algn="just" rtl="1">
              <a:lnSpc>
                <a:spcPct val="150000"/>
              </a:lnSpc>
              <a:buNone/>
            </a:pPr>
            <a:r>
              <a:rPr lang="ar-SA" sz="3400" dirty="0" smtClean="0">
                <a:cs typeface="Ali-A-Samik" pitchFamily="2" charset="-78"/>
              </a:rPr>
              <a:t>ففي </a:t>
            </a:r>
            <a:r>
              <a:rPr lang="ar-SA" sz="3400" dirty="0">
                <a:cs typeface="Ali-A-Samik" pitchFamily="2" charset="-78"/>
              </a:rPr>
              <a:t>الحضارة </a:t>
            </a:r>
            <a:r>
              <a:rPr lang="ar-SA" sz="3400" dirty="0" smtClean="0">
                <a:solidFill>
                  <a:srgbClr val="C00000"/>
                </a:solidFill>
                <a:cs typeface="Ali-A-Samik" pitchFamily="2" charset="-78"/>
              </a:rPr>
              <a:t>جانبان</a:t>
            </a:r>
            <a:r>
              <a:rPr lang="ar-SA" sz="3400" dirty="0" smtClean="0">
                <a:cs typeface="Ali-A-Samik" pitchFamily="2" charset="-78"/>
              </a:rPr>
              <a:t>: </a:t>
            </a:r>
            <a:endParaRPr lang="en-US" sz="3400" dirty="0">
              <a:cs typeface="Ali-A-Samik" pitchFamily="2" charset="-78"/>
            </a:endParaRPr>
          </a:p>
          <a:p>
            <a:pPr marL="0" indent="0" algn="just" rtl="1">
              <a:lnSpc>
                <a:spcPct val="150000"/>
              </a:lnSpc>
              <a:buNone/>
            </a:pPr>
            <a:r>
              <a:rPr lang="ar-SA" sz="3400" dirty="0" smtClean="0">
                <a:solidFill>
                  <a:srgbClr val="C00000"/>
                </a:solidFill>
                <a:cs typeface="Ali-A-Samik" pitchFamily="2" charset="-78"/>
              </a:rPr>
              <a:t>جانب </a:t>
            </a:r>
            <a:r>
              <a:rPr lang="ar-SA" sz="3400" dirty="0">
                <a:solidFill>
                  <a:srgbClr val="C00000"/>
                </a:solidFill>
                <a:cs typeface="Ali-A-Samik" pitchFamily="2" charset="-78"/>
              </a:rPr>
              <a:t>م</a:t>
            </a:r>
            <a:r>
              <a:rPr lang="ar-SA" sz="3400" dirty="0" smtClean="0">
                <a:solidFill>
                  <a:srgbClr val="C00000"/>
                </a:solidFill>
                <a:cs typeface="Ali-A-Samik" pitchFamily="2" charset="-78"/>
              </a:rPr>
              <a:t>ادي</a:t>
            </a:r>
            <a:r>
              <a:rPr lang="ar-SA" sz="3400" dirty="0" smtClean="0">
                <a:cs typeface="Ali-A-Samik" pitchFamily="2" charset="-78"/>
              </a:rPr>
              <a:t>، </a:t>
            </a:r>
            <a:r>
              <a:rPr lang="ar-SA" sz="3400" dirty="0">
                <a:cs typeface="Ali-A-Samik" pitchFamily="2" charset="-78"/>
              </a:rPr>
              <a:t>الذي تعبر عنه الإنجازات الملموسة .</a:t>
            </a:r>
            <a:endParaRPr lang="en-US" sz="3400" dirty="0">
              <a:cs typeface="Ali-A-Samik" pitchFamily="2" charset="-78"/>
            </a:endParaRPr>
          </a:p>
          <a:p>
            <a:pPr marL="0" indent="0" algn="just" rtl="1">
              <a:lnSpc>
                <a:spcPct val="200000"/>
              </a:lnSpc>
              <a:buNone/>
            </a:pPr>
            <a:r>
              <a:rPr lang="ar-SA" sz="3400" dirty="0" smtClean="0">
                <a:solidFill>
                  <a:srgbClr val="C00000"/>
                </a:solidFill>
                <a:cs typeface="Ali-A-Samik" pitchFamily="2" charset="-78"/>
              </a:rPr>
              <a:t>وجانب معنوي</a:t>
            </a:r>
            <a:r>
              <a:rPr lang="ar-SA" sz="3400" dirty="0" smtClean="0">
                <a:cs typeface="Ali-A-Samik" pitchFamily="2" charset="-78"/>
              </a:rPr>
              <a:t>، </a:t>
            </a:r>
            <a:r>
              <a:rPr lang="ar-SA" sz="3400" dirty="0">
                <a:cs typeface="Ali-A-Samik" pitchFamily="2" charset="-78"/>
              </a:rPr>
              <a:t>الذي تكمن فيه أصول تلك الحضارة وأفكارها والمعارف والفلسفة والمقاصد التي </a:t>
            </a:r>
            <a:r>
              <a:rPr lang="ar-SA" sz="3400" dirty="0" smtClean="0">
                <a:cs typeface="Ali-A-Samik" pitchFamily="2" charset="-78"/>
              </a:rPr>
              <a:t>تديرها.</a:t>
            </a:r>
            <a:endParaRPr lang="en-US" sz="3400" dirty="0">
              <a:cs typeface="Ali-A-Samik"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3064" y="47298"/>
            <a:ext cx="9036496" cy="6669360"/>
          </a:xfrm>
          <a:solidFill>
            <a:schemeClr val="accent6">
              <a:lumMod val="40000"/>
              <a:lumOff val="60000"/>
            </a:schemeClr>
          </a:solidFill>
        </p:spPr>
        <p:txBody>
          <a:bodyPr>
            <a:normAutofit/>
          </a:bodyPr>
          <a:lstStyle/>
          <a:p>
            <a:pPr marL="0" indent="0" algn="ctr" rtl="1">
              <a:buNone/>
            </a:pPr>
            <a:r>
              <a:rPr lang="ar-SA" sz="4400" dirty="0">
                <a:solidFill>
                  <a:srgbClr val="00B050"/>
                </a:solidFill>
                <a:cs typeface="Ali-A-Traditional" pitchFamily="2" charset="-78"/>
              </a:rPr>
              <a:t>والحضارات تختلف فيما بينها في ترجيح جانب على آخر من </a:t>
            </a:r>
            <a:r>
              <a:rPr lang="ar-SA" sz="4400" dirty="0" smtClean="0">
                <a:solidFill>
                  <a:srgbClr val="00B050"/>
                </a:solidFill>
                <a:cs typeface="Ali-A-Traditional" pitchFamily="2" charset="-78"/>
              </a:rPr>
              <a:t>الجانبين</a:t>
            </a:r>
            <a:endParaRPr lang="en-US" sz="4400" dirty="0">
              <a:solidFill>
                <a:srgbClr val="00B050"/>
              </a:solidFill>
              <a:cs typeface="Ali-A-Traditional" pitchFamily="2" charset="-78"/>
            </a:endParaRPr>
          </a:p>
          <a:p>
            <a:pPr marL="0" indent="0" algn="just" rtl="1" fontAlgn="base">
              <a:buNone/>
            </a:pPr>
            <a:endParaRPr lang="ar-IQ" sz="3400" dirty="0" smtClean="0">
              <a:cs typeface="Ali-A-Samik" pitchFamily="2" charset="-78"/>
            </a:endParaRPr>
          </a:p>
          <a:p>
            <a:pPr marL="0" indent="0" algn="just" rtl="1">
              <a:buNone/>
            </a:pPr>
            <a:endParaRPr lang="ar-IQ" sz="3400" dirty="0">
              <a:cs typeface="Ali-A-Samik" pitchFamily="2" charset="-78"/>
            </a:endParaRPr>
          </a:p>
          <a:p>
            <a:pPr marL="0" indent="0" algn="just" rtl="1">
              <a:buNone/>
            </a:pPr>
            <a:endParaRPr lang="ar-SA" dirty="0"/>
          </a:p>
        </p:txBody>
      </p:sp>
      <p:pic>
        <p:nvPicPr>
          <p:cNvPr id="2050" name="Picture 2" descr="أقدم 15 حضارة قديمة حول العالم للثقافة والتراث - سفاري حول العال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4" y="2089304"/>
            <a:ext cx="9119289"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281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246" y="-27384"/>
            <a:ext cx="9167266" cy="6887688"/>
          </a:xfrm>
          <a:solidFill>
            <a:schemeClr val="accent6">
              <a:lumMod val="40000"/>
              <a:lumOff val="60000"/>
            </a:schemeClr>
          </a:solidFill>
        </p:spPr>
        <p:txBody>
          <a:bodyPr>
            <a:normAutofit fontScale="92500" lnSpcReduction="10000"/>
          </a:bodyPr>
          <a:lstStyle/>
          <a:p>
            <a:pPr algn="ctr" rtl="1">
              <a:buNone/>
            </a:pPr>
            <a:endParaRPr lang="ar-SA" sz="1200" dirty="0" smtClean="0">
              <a:solidFill>
                <a:srgbClr val="C00000"/>
              </a:solidFill>
              <a:cs typeface="Ali-A-Samik" pitchFamily="2" charset="-78"/>
            </a:endParaRPr>
          </a:p>
          <a:p>
            <a:pPr marL="0" indent="0" algn="just" rtl="1">
              <a:lnSpc>
                <a:spcPct val="150000"/>
              </a:lnSpc>
              <a:buNone/>
            </a:pPr>
            <a:r>
              <a:rPr lang="ar-SA" sz="3400" dirty="0" smtClean="0">
                <a:solidFill>
                  <a:srgbClr val="00B050"/>
                </a:solidFill>
                <a:cs typeface="Ali-A-Traditional" pitchFamily="2" charset="-78"/>
              </a:rPr>
              <a:t>ففي </a:t>
            </a:r>
            <a:r>
              <a:rPr lang="ar-SA" sz="3400" dirty="0">
                <a:solidFill>
                  <a:srgbClr val="00B050"/>
                </a:solidFill>
                <a:cs typeface="Ali-A-Traditional" pitchFamily="2" charset="-78"/>
              </a:rPr>
              <a:t>الحضارة اليونانية </a:t>
            </a:r>
            <a:r>
              <a:rPr lang="ar-SA" sz="3400" dirty="0">
                <a:cs typeface="Ali-A-Traditional" pitchFamily="2" charset="-78"/>
              </a:rPr>
              <a:t>هناك تمجيد للعقل وإعلاء لشأنه ،فصار أهم المظاهر عندهم : مجموعة من العلوم الطبية والفلسفية والرياضية .</a:t>
            </a:r>
            <a:endParaRPr lang="en-US" sz="3400" dirty="0">
              <a:cs typeface="Ali-A-Traditional" pitchFamily="2" charset="-78"/>
            </a:endParaRPr>
          </a:p>
          <a:p>
            <a:pPr marL="0" indent="0" algn="just" rtl="1">
              <a:lnSpc>
                <a:spcPct val="150000"/>
              </a:lnSpc>
              <a:buNone/>
            </a:pPr>
            <a:r>
              <a:rPr lang="ar-SA" sz="3400" dirty="0">
                <a:solidFill>
                  <a:srgbClr val="00B050"/>
                </a:solidFill>
                <a:cs typeface="Ali-A-Traditional" pitchFamily="2" charset="-78"/>
              </a:rPr>
              <a:t>وفي الحضارة الفارسية </a:t>
            </a:r>
            <a:r>
              <a:rPr lang="ar-SA" sz="3400" dirty="0">
                <a:cs typeface="Ali-A-Traditional" pitchFamily="2" charset="-78"/>
              </a:rPr>
              <a:t>كان التمجيد للقوة والنفوذ والاتساع وإمتاع الجسد ، فكان </a:t>
            </a:r>
            <a:r>
              <a:rPr lang="ar-SA" sz="3400" dirty="0" smtClean="0">
                <a:cs typeface="Ali-A-Traditional" pitchFamily="2" charset="-78"/>
              </a:rPr>
              <a:t>النتاج: </a:t>
            </a:r>
            <a:r>
              <a:rPr lang="ar-SA" sz="3400" dirty="0">
                <a:cs typeface="Ali-A-Traditional" pitchFamily="2" charset="-78"/>
              </a:rPr>
              <a:t>الجيوش القوية المدربة والقصور الفخمة والترف المفرط في المأكل والمشرب والملبس والمتعة .</a:t>
            </a:r>
            <a:endParaRPr lang="en-US" sz="3400" dirty="0">
              <a:cs typeface="Ali-A-Traditional" pitchFamily="2" charset="-78"/>
            </a:endParaRPr>
          </a:p>
          <a:p>
            <a:pPr marL="0" indent="0" algn="just" rtl="1">
              <a:lnSpc>
                <a:spcPct val="150000"/>
              </a:lnSpc>
              <a:buNone/>
            </a:pPr>
            <a:r>
              <a:rPr lang="ar-SA" sz="3400" dirty="0">
                <a:solidFill>
                  <a:srgbClr val="00B050"/>
                </a:solidFill>
                <a:cs typeface="Ali-A-Traditional" pitchFamily="2" charset="-78"/>
              </a:rPr>
              <a:t>وفي الحضارة الرومانية </a:t>
            </a:r>
            <a:r>
              <a:rPr lang="ar-SA" sz="3400" dirty="0">
                <a:cs typeface="Ali-A-Traditional" pitchFamily="2" charset="-78"/>
              </a:rPr>
              <a:t>، الرغبة الجامحة في بسط النفوذ والسيطرة ، فكانت النتيجة الإفراط في العناية بالقوة الجسدية ، فصارت المصارعة الرومانية والجيش القوي. </a:t>
            </a:r>
            <a:endParaRPr lang="ar-SA" sz="3400" dirty="0" smtClean="0">
              <a:cs typeface="Ali-A-Traditional" pitchFamily="2" charset="-78"/>
            </a:endParaRPr>
          </a:p>
          <a:p>
            <a:pPr marL="0" indent="0" algn="just" rtl="1">
              <a:lnSpc>
                <a:spcPct val="150000"/>
              </a:lnSpc>
              <a:buNone/>
            </a:pPr>
            <a:r>
              <a:rPr lang="ar-SA" sz="3400" dirty="0" smtClean="0">
                <a:solidFill>
                  <a:srgbClr val="00B050"/>
                </a:solidFill>
                <a:cs typeface="Ali-A-Traditional" pitchFamily="2" charset="-78"/>
              </a:rPr>
              <a:t>وفي </a:t>
            </a:r>
            <a:r>
              <a:rPr lang="ar-SA" sz="3400" dirty="0">
                <a:solidFill>
                  <a:srgbClr val="00B050"/>
                </a:solidFill>
                <a:cs typeface="Ali-A-Traditional" pitchFamily="2" charset="-78"/>
              </a:rPr>
              <a:t>الحضارة </a:t>
            </a:r>
            <a:r>
              <a:rPr lang="ar-SA" sz="3400" dirty="0" smtClean="0">
                <a:solidFill>
                  <a:srgbClr val="00B050"/>
                </a:solidFill>
                <a:cs typeface="Ali-A-Traditional" pitchFamily="2" charset="-78"/>
              </a:rPr>
              <a:t>الهندية</a:t>
            </a:r>
            <a:r>
              <a:rPr lang="ar-SA" sz="3400" dirty="0" smtClean="0">
                <a:cs typeface="Ali-A-Traditional" pitchFamily="2" charset="-78"/>
              </a:rPr>
              <a:t>، </a:t>
            </a:r>
            <a:r>
              <a:rPr lang="ar-SA" sz="3400" dirty="0">
                <a:cs typeface="Ali-A-Traditional" pitchFamily="2" charset="-78"/>
              </a:rPr>
              <a:t>هناك التمجيد للقوى الروحية </a:t>
            </a:r>
            <a:r>
              <a:rPr lang="ar-SA" sz="3400" dirty="0" smtClean="0">
                <a:cs typeface="Ali-A-Traditional" pitchFamily="2" charset="-78"/>
              </a:rPr>
              <a:t>وتنميتها، </a:t>
            </a:r>
            <a:r>
              <a:rPr lang="ar-SA" sz="3400" dirty="0">
                <a:cs typeface="Ali-A-Traditional" pitchFamily="2" charset="-78"/>
              </a:rPr>
              <a:t>فالنتيجة مجموعة من التعاليم </a:t>
            </a:r>
            <a:r>
              <a:rPr lang="ar-SA" sz="3400" dirty="0" smtClean="0">
                <a:cs typeface="Ali-A-Traditional" pitchFamily="2" charset="-78"/>
              </a:rPr>
              <a:t>الروحية.</a:t>
            </a:r>
            <a:endParaRPr lang="ar-SA" sz="3400" dirty="0">
              <a:cs typeface="Ali-A-Traditional"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32420</TotalTime>
  <Words>1842</Words>
  <Application>Microsoft Office PowerPoint</Application>
  <PresentationFormat>عرض على الشاشة (3:4)‏</PresentationFormat>
  <Paragraphs>115</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Sunrise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أحاديث الأحكام</dc:title>
  <dc:creator>Luqman</dc:creator>
  <cp:lastModifiedBy>Bery Group</cp:lastModifiedBy>
  <cp:revision>155</cp:revision>
  <dcterms:created xsi:type="dcterms:W3CDTF">2013-09-29T14:14:58Z</dcterms:created>
  <dcterms:modified xsi:type="dcterms:W3CDTF">2024-03-15T21:40:54Z</dcterms:modified>
</cp:coreProperties>
</file>