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71" r:id="rId2"/>
    <p:sldId id="272" r:id="rId3"/>
    <p:sldId id="256" r:id="rId4"/>
    <p:sldId id="258" r:id="rId5"/>
    <p:sldId id="259" r:id="rId6"/>
    <p:sldId id="260" r:id="rId7"/>
    <p:sldId id="261" r:id="rId8"/>
    <p:sldId id="262" r:id="rId9"/>
    <p:sldId id="269" r:id="rId10"/>
    <p:sldId id="270" r:id="rId11"/>
    <p:sldId id="273" r:id="rId12"/>
    <p:sldId id="274" r:id="rId13"/>
    <p:sldId id="290" r:id="rId14"/>
    <p:sldId id="275" r:id="rId15"/>
    <p:sldId id="282" r:id="rId16"/>
    <p:sldId id="289" r:id="rId17"/>
    <p:sldId id="288" r:id="rId18"/>
    <p:sldId id="280" r:id="rId19"/>
    <p:sldId id="279" r:id="rId20"/>
    <p:sldId id="278" r:id="rId21"/>
    <p:sldId id="277" r:id="rId22"/>
    <p:sldId id="291" r:id="rId23"/>
    <p:sldId id="287" r:id="rId24"/>
    <p:sldId id="286" r:id="rId25"/>
    <p:sldId id="284"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2" autoAdjust="0"/>
    <p:restoredTop sz="94660"/>
  </p:normalViewPr>
  <p:slideViewPr>
    <p:cSldViewPr snapToGrid="0">
      <p:cViewPr varScale="1">
        <p:scale>
          <a:sx n="72" d="100"/>
          <a:sy n="72" d="100"/>
        </p:scale>
        <p:origin x="114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1EBBD-C2D2-4EB2-B014-1DD222EEBBBE}" type="datetimeFigureOut">
              <a:rPr lang="en-US" smtClean="0"/>
              <a:t>4/5/2021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652DBA-98AF-4892-B98D-700DC41ECAD4}" type="slidenum">
              <a:rPr lang="en-US" smtClean="0"/>
              <a:t>‹#›</a:t>
            </a:fld>
            <a:endParaRPr lang="en-US"/>
          </a:p>
        </p:txBody>
      </p:sp>
    </p:spTree>
    <p:extLst>
      <p:ext uri="{BB962C8B-B14F-4D97-AF65-F5344CB8AC3E}">
        <p14:creationId xmlns:p14="http://schemas.microsoft.com/office/powerpoint/2010/main" val="2709307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51F370-8FF3-495F-A52B-EAA2B4751B4C}" type="datetime3">
              <a:rPr lang="en-US" smtClean="0"/>
              <a:t>5 April 2021</a:t>
            </a:fld>
            <a:endParaRPr lang="en-US"/>
          </a:p>
        </p:txBody>
      </p:sp>
      <p:sp>
        <p:nvSpPr>
          <p:cNvPr id="5" name="Footer Placeholder 4"/>
          <p:cNvSpPr>
            <a:spLocks noGrp="1"/>
          </p:cNvSpPr>
          <p:nvPr>
            <p:ph type="ftr" sz="quarter" idx="11"/>
          </p:nvPr>
        </p:nvSpPr>
        <p:spPr/>
        <p:txBody>
          <a:bodyPr/>
          <a:lstStyle/>
          <a:p>
            <a:r>
              <a:rPr lang="en-US"/>
              <a:t>Statistics - Second semester 2021</a:t>
            </a:r>
          </a:p>
        </p:txBody>
      </p:sp>
      <p:sp>
        <p:nvSpPr>
          <p:cNvPr id="6" name="Slide Number Placeholder 5"/>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409351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B5B076-53A6-474C-9285-CA66358E0F29}" type="datetime3">
              <a:rPr lang="en-US" smtClean="0"/>
              <a:t>5 April 2021</a:t>
            </a:fld>
            <a:endParaRPr lang="en-US"/>
          </a:p>
        </p:txBody>
      </p:sp>
      <p:sp>
        <p:nvSpPr>
          <p:cNvPr id="5" name="Footer Placeholder 4"/>
          <p:cNvSpPr>
            <a:spLocks noGrp="1"/>
          </p:cNvSpPr>
          <p:nvPr>
            <p:ph type="ftr" sz="quarter" idx="11"/>
          </p:nvPr>
        </p:nvSpPr>
        <p:spPr/>
        <p:txBody>
          <a:bodyPr/>
          <a:lstStyle/>
          <a:p>
            <a:r>
              <a:rPr lang="en-US"/>
              <a:t>Statistics - Second semester 2021</a:t>
            </a:r>
          </a:p>
        </p:txBody>
      </p:sp>
      <p:sp>
        <p:nvSpPr>
          <p:cNvPr id="6" name="Slide Number Placeholder 5"/>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420574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4B219-131F-41A9-88B1-5B74045B2DA3}" type="datetime3">
              <a:rPr lang="en-US" smtClean="0"/>
              <a:t>5 April 2021</a:t>
            </a:fld>
            <a:endParaRPr lang="en-US"/>
          </a:p>
        </p:txBody>
      </p:sp>
      <p:sp>
        <p:nvSpPr>
          <p:cNvPr id="5" name="Footer Placeholder 4"/>
          <p:cNvSpPr>
            <a:spLocks noGrp="1"/>
          </p:cNvSpPr>
          <p:nvPr>
            <p:ph type="ftr" sz="quarter" idx="11"/>
          </p:nvPr>
        </p:nvSpPr>
        <p:spPr/>
        <p:txBody>
          <a:bodyPr/>
          <a:lstStyle/>
          <a:p>
            <a:r>
              <a:rPr lang="en-US"/>
              <a:t>Statistics - Second semester 2021</a:t>
            </a:r>
          </a:p>
        </p:txBody>
      </p:sp>
      <p:sp>
        <p:nvSpPr>
          <p:cNvPr id="6" name="Slide Number Placeholder 5"/>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348690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73E38-B781-4633-A4F3-4663F24C0B5B}" type="datetime3">
              <a:rPr lang="en-US" smtClean="0"/>
              <a:t>5 April 2021</a:t>
            </a:fld>
            <a:endParaRPr lang="en-US"/>
          </a:p>
        </p:txBody>
      </p:sp>
      <p:sp>
        <p:nvSpPr>
          <p:cNvPr id="5" name="Footer Placeholder 4"/>
          <p:cNvSpPr>
            <a:spLocks noGrp="1"/>
          </p:cNvSpPr>
          <p:nvPr>
            <p:ph type="ftr" sz="quarter" idx="11"/>
          </p:nvPr>
        </p:nvSpPr>
        <p:spPr/>
        <p:txBody>
          <a:bodyPr/>
          <a:lstStyle/>
          <a:p>
            <a:r>
              <a:rPr lang="en-US"/>
              <a:t>Statistics - Second semester 2021</a:t>
            </a:r>
          </a:p>
        </p:txBody>
      </p:sp>
      <p:sp>
        <p:nvSpPr>
          <p:cNvPr id="6" name="Slide Number Placeholder 5"/>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196388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64B85-CE4D-4546-B553-179DD372DFA4}" type="datetime3">
              <a:rPr lang="en-US" smtClean="0"/>
              <a:t>5 April 2021</a:t>
            </a:fld>
            <a:endParaRPr lang="en-US"/>
          </a:p>
        </p:txBody>
      </p:sp>
      <p:sp>
        <p:nvSpPr>
          <p:cNvPr id="5" name="Footer Placeholder 4"/>
          <p:cNvSpPr>
            <a:spLocks noGrp="1"/>
          </p:cNvSpPr>
          <p:nvPr>
            <p:ph type="ftr" sz="quarter" idx="11"/>
          </p:nvPr>
        </p:nvSpPr>
        <p:spPr/>
        <p:txBody>
          <a:bodyPr/>
          <a:lstStyle/>
          <a:p>
            <a:r>
              <a:rPr lang="en-US"/>
              <a:t>Statistics - Second semester 2021</a:t>
            </a:r>
          </a:p>
        </p:txBody>
      </p:sp>
      <p:sp>
        <p:nvSpPr>
          <p:cNvPr id="6" name="Slide Number Placeholder 5"/>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85177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4E34A9-2BB8-4190-8864-F19950E20979}" type="datetime3">
              <a:rPr lang="en-US" smtClean="0"/>
              <a:t>5 April 2021</a:t>
            </a:fld>
            <a:endParaRPr lang="en-US"/>
          </a:p>
        </p:txBody>
      </p:sp>
      <p:sp>
        <p:nvSpPr>
          <p:cNvPr id="6" name="Footer Placeholder 5"/>
          <p:cNvSpPr>
            <a:spLocks noGrp="1"/>
          </p:cNvSpPr>
          <p:nvPr>
            <p:ph type="ftr" sz="quarter" idx="11"/>
          </p:nvPr>
        </p:nvSpPr>
        <p:spPr/>
        <p:txBody>
          <a:bodyPr/>
          <a:lstStyle/>
          <a:p>
            <a:r>
              <a:rPr lang="en-US"/>
              <a:t>Statistics - Second semester 2021</a:t>
            </a:r>
          </a:p>
        </p:txBody>
      </p:sp>
      <p:sp>
        <p:nvSpPr>
          <p:cNvPr id="7" name="Slide Number Placeholder 6"/>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335849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B5FFB2-BE7A-4235-8DBB-5CB2346AA5CE}" type="datetime3">
              <a:rPr lang="en-US" smtClean="0"/>
              <a:t>5 April 2021</a:t>
            </a:fld>
            <a:endParaRPr lang="en-US"/>
          </a:p>
        </p:txBody>
      </p:sp>
      <p:sp>
        <p:nvSpPr>
          <p:cNvPr id="8" name="Footer Placeholder 7"/>
          <p:cNvSpPr>
            <a:spLocks noGrp="1"/>
          </p:cNvSpPr>
          <p:nvPr>
            <p:ph type="ftr" sz="quarter" idx="11"/>
          </p:nvPr>
        </p:nvSpPr>
        <p:spPr/>
        <p:txBody>
          <a:bodyPr/>
          <a:lstStyle/>
          <a:p>
            <a:r>
              <a:rPr lang="en-US"/>
              <a:t>Statistics - Second semester 2021</a:t>
            </a:r>
          </a:p>
        </p:txBody>
      </p:sp>
      <p:sp>
        <p:nvSpPr>
          <p:cNvPr id="9" name="Slide Number Placeholder 8"/>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137884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F5AEF5-10D0-4ED9-A30E-E5B0FDB4F9B1}" type="datetime3">
              <a:rPr lang="en-US" smtClean="0"/>
              <a:t>5 April 2021</a:t>
            </a:fld>
            <a:endParaRPr lang="en-US"/>
          </a:p>
        </p:txBody>
      </p:sp>
      <p:sp>
        <p:nvSpPr>
          <p:cNvPr id="4" name="Footer Placeholder 3"/>
          <p:cNvSpPr>
            <a:spLocks noGrp="1"/>
          </p:cNvSpPr>
          <p:nvPr>
            <p:ph type="ftr" sz="quarter" idx="11"/>
          </p:nvPr>
        </p:nvSpPr>
        <p:spPr/>
        <p:txBody>
          <a:bodyPr/>
          <a:lstStyle/>
          <a:p>
            <a:r>
              <a:rPr lang="en-US"/>
              <a:t>Statistics - Second semester 2021</a:t>
            </a:r>
          </a:p>
        </p:txBody>
      </p:sp>
      <p:sp>
        <p:nvSpPr>
          <p:cNvPr id="5" name="Slide Number Placeholder 4"/>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416751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02D72-EFBD-483D-ABBA-885378810767}" type="datetime3">
              <a:rPr lang="en-US" smtClean="0"/>
              <a:t>5 April 2021</a:t>
            </a:fld>
            <a:endParaRPr lang="en-US"/>
          </a:p>
        </p:txBody>
      </p:sp>
      <p:sp>
        <p:nvSpPr>
          <p:cNvPr id="3" name="Footer Placeholder 2"/>
          <p:cNvSpPr>
            <a:spLocks noGrp="1"/>
          </p:cNvSpPr>
          <p:nvPr>
            <p:ph type="ftr" sz="quarter" idx="11"/>
          </p:nvPr>
        </p:nvSpPr>
        <p:spPr/>
        <p:txBody>
          <a:bodyPr/>
          <a:lstStyle/>
          <a:p>
            <a:r>
              <a:rPr lang="en-US"/>
              <a:t>Statistics - Second semester 2021</a:t>
            </a:r>
          </a:p>
        </p:txBody>
      </p:sp>
      <p:sp>
        <p:nvSpPr>
          <p:cNvPr id="4" name="Slide Number Placeholder 3"/>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33402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A16D23-CFCF-4EF8-B209-AEDC0B03F0FA}" type="datetime3">
              <a:rPr lang="en-US" smtClean="0"/>
              <a:t>5 April 2021</a:t>
            </a:fld>
            <a:endParaRPr lang="en-US"/>
          </a:p>
        </p:txBody>
      </p:sp>
      <p:sp>
        <p:nvSpPr>
          <p:cNvPr id="6" name="Footer Placeholder 5"/>
          <p:cNvSpPr>
            <a:spLocks noGrp="1"/>
          </p:cNvSpPr>
          <p:nvPr>
            <p:ph type="ftr" sz="quarter" idx="11"/>
          </p:nvPr>
        </p:nvSpPr>
        <p:spPr/>
        <p:txBody>
          <a:bodyPr/>
          <a:lstStyle/>
          <a:p>
            <a:r>
              <a:rPr lang="en-US"/>
              <a:t>Statistics - Second semester 2021</a:t>
            </a:r>
          </a:p>
        </p:txBody>
      </p:sp>
      <p:sp>
        <p:nvSpPr>
          <p:cNvPr id="7" name="Slide Number Placeholder 6"/>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208017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1DC45E-704F-4161-B294-821036762DFE}" type="datetime3">
              <a:rPr lang="en-US" smtClean="0"/>
              <a:t>5 April 2021</a:t>
            </a:fld>
            <a:endParaRPr lang="en-US"/>
          </a:p>
        </p:txBody>
      </p:sp>
      <p:sp>
        <p:nvSpPr>
          <p:cNvPr id="6" name="Footer Placeholder 5"/>
          <p:cNvSpPr>
            <a:spLocks noGrp="1"/>
          </p:cNvSpPr>
          <p:nvPr>
            <p:ph type="ftr" sz="quarter" idx="11"/>
          </p:nvPr>
        </p:nvSpPr>
        <p:spPr/>
        <p:txBody>
          <a:bodyPr/>
          <a:lstStyle/>
          <a:p>
            <a:r>
              <a:rPr lang="en-US"/>
              <a:t>Statistics - Second semester 2021</a:t>
            </a:r>
          </a:p>
        </p:txBody>
      </p:sp>
      <p:sp>
        <p:nvSpPr>
          <p:cNvPr id="7" name="Slide Number Placeholder 6"/>
          <p:cNvSpPr>
            <a:spLocks noGrp="1"/>
          </p:cNvSpPr>
          <p:nvPr>
            <p:ph type="sldNum" sz="quarter" idx="12"/>
          </p:nvPr>
        </p:nvSpPr>
        <p:spPr/>
        <p:txBody>
          <a:bodyPr/>
          <a:lstStyle/>
          <a:p>
            <a:fld id="{96701808-27CB-4C39-9873-A40EE24BB302}" type="slidenum">
              <a:rPr lang="en-US" smtClean="0"/>
              <a:t>‹#›</a:t>
            </a:fld>
            <a:endParaRPr lang="en-US"/>
          </a:p>
        </p:txBody>
      </p:sp>
    </p:spTree>
    <p:extLst>
      <p:ext uri="{BB962C8B-B14F-4D97-AF65-F5344CB8AC3E}">
        <p14:creationId xmlns:p14="http://schemas.microsoft.com/office/powerpoint/2010/main" val="187398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A41EC-D529-48AB-823A-EFD775296390}" type="datetime3">
              <a:rPr lang="en-US" smtClean="0"/>
              <a:t>5 April 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Statistics - Second semester 2021</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01808-27CB-4C39-9873-A40EE24BB302}" type="slidenum">
              <a:rPr lang="en-US" smtClean="0"/>
              <a:t>‹#›</a:t>
            </a:fld>
            <a:endParaRPr lang="en-US"/>
          </a:p>
        </p:txBody>
      </p:sp>
    </p:spTree>
    <p:extLst>
      <p:ext uri="{BB962C8B-B14F-4D97-AF65-F5344CB8AC3E}">
        <p14:creationId xmlns:p14="http://schemas.microsoft.com/office/powerpoint/2010/main" val="125216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2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6F5E4-A641-43F4-BF9B-C5F80019E12B}"/>
              </a:ext>
            </a:extLst>
          </p:cNvPr>
          <p:cNvSpPr>
            <a:spLocks noGrp="1"/>
          </p:cNvSpPr>
          <p:nvPr>
            <p:ph type="ctrTitle"/>
          </p:nvPr>
        </p:nvSpPr>
        <p:spPr>
          <a:xfrm>
            <a:off x="327163" y="2147887"/>
            <a:ext cx="8489673" cy="970826"/>
          </a:xfrm>
          <a:ln w="41275">
            <a:solidFill>
              <a:schemeClr val="accent2">
                <a:lumMod val="75000"/>
              </a:schemeClr>
            </a:solidFill>
          </a:ln>
        </p:spPr>
        <p:txBody>
          <a:bodyPr>
            <a:normAutofit fontScale="90000"/>
          </a:bodyPr>
          <a:lstStyle/>
          <a:p>
            <a:r>
              <a:rPr lang="en-US" sz="6600" b="1" dirty="0">
                <a:solidFill>
                  <a:srgbClr val="C00000"/>
                </a:solidFill>
              </a:rPr>
              <a:t>4- Dispersion and Variances</a:t>
            </a:r>
          </a:p>
        </p:txBody>
      </p:sp>
      <p:sp>
        <p:nvSpPr>
          <p:cNvPr id="3" name="Date Placeholder 2">
            <a:extLst>
              <a:ext uri="{FF2B5EF4-FFF2-40B4-BE49-F238E27FC236}">
                <a16:creationId xmlns:a16="http://schemas.microsoft.com/office/drawing/2014/main" id="{EAEFF2C1-C458-4B89-84C3-9F0BDE4ED5BC}"/>
              </a:ext>
            </a:extLst>
          </p:cNvPr>
          <p:cNvSpPr>
            <a:spLocks noGrp="1"/>
          </p:cNvSpPr>
          <p:nvPr>
            <p:ph type="dt" sz="half" idx="10"/>
          </p:nvPr>
        </p:nvSpPr>
        <p:spPr>
          <a:xfrm>
            <a:off x="4147930" y="4189844"/>
            <a:ext cx="1287323" cy="365125"/>
          </a:xfrm>
          <a:ln w="25400">
            <a:solidFill>
              <a:srgbClr val="FF0000"/>
            </a:solidFill>
          </a:ln>
        </p:spPr>
        <p:txBody>
          <a:bodyPr/>
          <a:lstStyle/>
          <a:p>
            <a:fld id="{26B0D16B-C4D9-486C-BC5F-0B7FDC3C583D}" type="datetime3">
              <a:rPr lang="en-US" sz="1600" b="1" smtClean="0">
                <a:solidFill>
                  <a:srgbClr val="FF0000"/>
                </a:solidFill>
              </a:rPr>
              <a:t>5 April 2021</a:t>
            </a:fld>
            <a:endParaRPr lang="en-US" sz="1600" b="1" dirty="0">
              <a:solidFill>
                <a:srgbClr val="FF0000"/>
              </a:solidFill>
            </a:endParaRPr>
          </a:p>
        </p:txBody>
      </p:sp>
      <p:sp>
        <p:nvSpPr>
          <p:cNvPr id="4" name="Footer Placeholder 3">
            <a:extLst>
              <a:ext uri="{FF2B5EF4-FFF2-40B4-BE49-F238E27FC236}">
                <a16:creationId xmlns:a16="http://schemas.microsoft.com/office/drawing/2014/main" id="{907B7B0F-6D5C-4BAB-932B-6ED6D384DA20}"/>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32696F7B-E2F2-474A-A0B0-9F1C24956066}"/>
              </a:ext>
            </a:extLst>
          </p:cNvPr>
          <p:cNvSpPr>
            <a:spLocks noGrp="1"/>
          </p:cNvSpPr>
          <p:nvPr>
            <p:ph type="sldNum" sz="quarter" idx="12"/>
          </p:nvPr>
        </p:nvSpPr>
        <p:spPr/>
        <p:txBody>
          <a:bodyPr/>
          <a:lstStyle/>
          <a:p>
            <a:fld id="{96701808-27CB-4C39-9873-A40EE24BB302}" type="slidenum">
              <a:rPr lang="en-US" smtClean="0"/>
              <a:t>1</a:t>
            </a:fld>
            <a:endParaRPr lang="en-US" dirty="0"/>
          </a:p>
        </p:txBody>
      </p:sp>
    </p:spTree>
    <p:extLst>
      <p:ext uri="{BB962C8B-B14F-4D97-AF65-F5344CB8AC3E}">
        <p14:creationId xmlns:p14="http://schemas.microsoft.com/office/powerpoint/2010/main" val="742842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987FC8E-0478-4AE4-8809-F2465E20CC8D}"/>
                  </a:ext>
                </a:extLst>
              </p:cNvPr>
              <p:cNvSpPr txBox="1"/>
              <p:nvPr/>
            </p:nvSpPr>
            <p:spPr>
              <a:xfrm>
                <a:off x="437265" y="2345987"/>
                <a:ext cx="1771319"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40</m:t>
                          </m:r>
                        </m:num>
                        <m:den>
                          <m:r>
                            <a:rPr lang="en-US" sz="2000" b="0" i="0" smtClean="0">
                              <a:latin typeface="Cambria Math" panose="02040503050406030204" pitchFamily="18" charset="0"/>
                            </a:rPr>
                            <m:t>100</m:t>
                          </m:r>
                        </m:den>
                      </m:f>
                      <m:r>
                        <a:rPr lang="en-US" sz="2000" b="0" i="0" smtClean="0">
                          <a:latin typeface="Cambria Math" panose="02040503050406030204" pitchFamily="18" charset="0"/>
                        </a:rPr>
                        <m:t>∗100</m:t>
                      </m:r>
                      <m:r>
                        <a:rPr lang="en-US" sz="2000" i="0">
                          <a:latin typeface="Cambria Math" panose="02040503050406030204" pitchFamily="18" charset="0"/>
                        </a:rPr>
                        <m:t>=</m:t>
                      </m:r>
                      <m:r>
                        <a:rPr lang="en-US" sz="2000" b="0" i="0" smtClean="0">
                          <a:latin typeface="Cambria Math" panose="02040503050406030204" pitchFamily="18" charset="0"/>
                        </a:rPr>
                        <m:t>40</m:t>
                      </m:r>
                    </m:oMath>
                  </m:oMathPara>
                </a14:m>
                <a:endParaRPr lang="en-US" sz="2000" dirty="0"/>
              </a:p>
            </p:txBody>
          </p:sp>
        </mc:Choice>
        <mc:Fallback xmlns="">
          <p:sp>
            <p:nvSpPr>
              <p:cNvPr id="2" name="TextBox 1">
                <a:extLst>
                  <a:ext uri="{FF2B5EF4-FFF2-40B4-BE49-F238E27FC236}">
                    <a16:creationId xmlns:a16="http://schemas.microsoft.com/office/drawing/2014/main" id="{E987FC8E-0478-4AE4-8809-F2465E20CC8D}"/>
                  </a:ext>
                </a:extLst>
              </p:cNvPr>
              <p:cNvSpPr txBox="1">
                <a:spLocks noRot="1" noChangeAspect="1" noMove="1" noResize="1" noEditPoints="1" noAdjustHandles="1" noChangeArrowheads="1" noChangeShapeType="1" noTextEdit="1"/>
              </p:cNvSpPr>
              <p:nvPr/>
            </p:nvSpPr>
            <p:spPr>
              <a:xfrm>
                <a:off x="437265" y="2345987"/>
                <a:ext cx="1771319" cy="578235"/>
              </a:xfrm>
              <a:prstGeom prst="rect">
                <a:avLst/>
              </a:prstGeom>
              <a:blipFill>
                <a:blip r:embed="rId2"/>
                <a:stretch>
                  <a:fillRect/>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69BF0B6C-71E4-4382-92F5-A31CB0EB2278}"/>
              </a:ext>
            </a:extLst>
          </p:cNvPr>
          <p:cNvSpPr/>
          <p:nvPr/>
        </p:nvSpPr>
        <p:spPr>
          <a:xfrm>
            <a:off x="576977" y="438032"/>
            <a:ext cx="1245359" cy="400110"/>
          </a:xfrm>
          <a:prstGeom prst="rect">
            <a:avLst/>
          </a:prstGeom>
        </p:spPr>
        <p:txBody>
          <a:bodyPr wrap="square">
            <a:spAutoFit/>
          </a:bodyPr>
          <a:lstStyle/>
          <a:p>
            <a:r>
              <a:rPr lang="en-US" sz="2000" dirty="0">
                <a:latin typeface="Calibri Light" panose="020F0302020204030204" pitchFamily="34" charset="0"/>
              </a:rPr>
              <a:t>Solution:</a:t>
            </a:r>
            <a:endParaRPr lang="en-US" sz="2000" dirty="0"/>
          </a:p>
        </p:txBody>
      </p:sp>
      <p:graphicFrame>
        <p:nvGraphicFramePr>
          <p:cNvPr id="6" name="Table 6">
            <a:extLst>
              <a:ext uri="{FF2B5EF4-FFF2-40B4-BE49-F238E27FC236}">
                <a16:creationId xmlns:a16="http://schemas.microsoft.com/office/drawing/2014/main" id="{415F451E-E757-484D-AA9F-F9149E714477}"/>
              </a:ext>
            </a:extLst>
          </p:cNvPr>
          <p:cNvGraphicFramePr>
            <a:graphicFrameLocks noGrp="1"/>
          </p:cNvGraphicFramePr>
          <p:nvPr>
            <p:extLst>
              <p:ext uri="{D42A27DB-BD31-4B8C-83A1-F6EECF244321}">
                <p14:modId xmlns:p14="http://schemas.microsoft.com/office/powerpoint/2010/main" val="884386278"/>
              </p:ext>
            </p:extLst>
          </p:nvPr>
        </p:nvGraphicFramePr>
        <p:xfrm>
          <a:off x="2936758" y="433945"/>
          <a:ext cx="4206024" cy="256032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1402008">
                  <a:extLst>
                    <a:ext uri="{9D8B030D-6E8A-4147-A177-3AD203B41FA5}">
                      <a16:colId xmlns:a16="http://schemas.microsoft.com/office/drawing/2014/main" val="3461469247"/>
                    </a:ext>
                  </a:extLst>
                </a:gridCol>
                <a:gridCol w="1402008">
                  <a:extLst>
                    <a:ext uri="{9D8B030D-6E8A-4147-A177-3AD203B41FA5}">
                      <a16:colId xmlns:a16="http://schemas.microsoft.com/office/drawing/2014/main" val="3861417496"/>
                    </a:ext>
                  </a:extLst>
                </a:gridCol>
                <a:gridCol w="1402008">
                  <a:extLst>
                    <a:ext uri="{9D8B030D-6E8A-4147-A177-3AD203B41FA5}">
                      <a16:colId xmlns:a16="http://schemas.microsoft.com/office/drawing/2014/main" val="2006005092"/>
                    </a:ext>
                  </a:extLst>
                </a:gridCol>
              </a:tblGrid>
              <a:tr h="330540">
                <a:tc>
                  <a:txBody>
                    <a:bodyPr/>
                    <a:lstStyle/>
                    <a:p>
                      <a:pPr algn="ctr"/>
                      <a:r>
                        <a:rPr lang="en-US" dirty="0"/>
                        <a:t>Classes</a:t>
                      </a:r>
                    </a:p>
                  </a:txBody>
                  <a:tcPr/>
                </a:tc>
                <a:tc>
                  <a:txBody>
                    <a:bodyPr/>
                    <a:lstStyle/>
                    <a:p>
                      <a:pPr algn="ctr"/>
                      <a:r>
                        <a:rPr lang="en-US" dirty="0"/>
                        <a:t>f</a:t>
                      </a:r>
                    </a:p>
                  </a:txBody>
                  <a:tcPr/>
                </a:tc>
                <a:tc>
                  <a:txBody>
                    <a:bodyPr/>
                    <a:lstStyle/>
                    <a:p>
                      <a:pPr algn="ctr"/>
                      <a:r>
                        <a:rPr lang="en-US" dirty="0"/>
                        <a:t>F (cum. f)</a:t>
                      </a:r>
                    </a:p>
                  </a:txBody>
                  <a:tcPr/>
                </a:tc>
                <a:extLst>
                  <a:ext uri="{0D108BD9-81ED-4DB2-BD59-A6C34878D82A}">
                    <a16:rowId xmlns:a16="http://schemas.microsoft.com/office/drawing/2014/main" val="4050751653"/>
                  </a:ext>
                </a:extLst>
              </a:tr>
              <a:tr h="330540">
                <a:tc>
                  <a:txBody>
                    <a:bodyPr/>
                    <a:lstStyle/>
                    <a:p>
                      <a:pPr algn="ctr"/>
                      <a:r>
                        <a:rPr lang="en-US" dirty="0"/>
                        <a:t>60-63</a:t>
                      </a:r>
                    </a:p>
                  </a:txBody>
                  <a:tcPr/>
                </a:tc>
                <a:tc>
                  <a:txBody>
                    <a:bodyPr/>
                    <a:lstStyle/>
                    <a:p>
                      <a:pPr algn="ctr"/>
                      <a:r>
                        <a:rPr lang="en-US" dirty="0"/>
                        <a:t>5</a:t>
                      </a:r>
                    </a:p>
                  </a:txBody>
                  <a:tcPr/>
                </a:tc>
                <a:tc>
                  <a:txBody>
                    <a:bodyPr/>
                    <a:lstStyle/>
                    <a:p>
                      <a:pPr algn="ctr"/>
                      <a:r>
                        <a:rPr lang="en-US" dirty="0"/>
                        <a:t>5</a:t>
                      </a:r>
                    </a:p>
                  </a:txBody>
                  <a:tcPr/>
                </a:tc>
                <a:extLst>
                  <a:ext uri="{0D108BD9-81ED-4DB2-BD59-A6C34878D82A}">
                    <a16:rowId xmlns:a16="http://schemas.microsoft.com/office/drawing/2014/main" val="1665208389"/>
                  </a:ext>
                </a:extLst>
              </a:tr>
              <a:tr h="330540">
                <a:tc>
                  <a:txBody>
                    <a:bodyPr/>
                    <a:lstStyle/>
                    <a:p>
                      <a:pPr algn="ctr"/>
                      <a:r>
                        <a:rPr lang="en-US" dirty="0"/>
                        <a:t>63-66</a:t>
                      </a:r>
                    </a:p>
                  </a:txBody>
                  <a:tcPr/>
                </a:tc>
                <a:tc>
                  <a:txBody>
                    <a:bodyPr/>
                    <a:lstStyle/>
                    <a:p>
                      <a:pPr algn="ctr"/>
                      <a:r>
                        <a:rPr lang="en-US" dirty="0"/>
                        <a:t>18</a:t>
                      </a:r>
                    </a:p>
                  </a:txBody>
                  <a:tcPr/>
                </a:tc>
                <a:tc>
                  <a:txBody>
                    <a:bodyPr/>
                    <a:lstStyle/>
                    <a:p>
                      <a:pPr algn="ctr"/>
                      <a:r>
                        <a:rPr lang="en-US" dirty="0"/>
                        <a:t>23</a:t>
                      </a:r>
                    </a:p>
                  </a:txBody>
                  <a:tcPr/>
                </a:tc>
                <a:extLst>
                  <a:ext uri="{0D108BD9-81ED-4DB2-BD59-A6C34878D82A}">
                    <a16:rowId xmlns:a16="http://schemas.microsoft.com/office/drawing/2014/main" val="3586318028"/>
                  </a:ext>
                </a:extLst>
              </a:tr>
              <a:tr h="330540">
                <a:tc>
                  <a:txBody>
                    <a:bodyPr/>
                    <a:lstStyle/>
                    <a:p>
                      <a:pPr algn="ctr"/>
                      <a:r>
                        <a:rPr lang="en-US" dirty="0"/>
                        <a:t>66-69</a:t>
                      </a:r>
                    </a:p>
                  </a:txBody>
                  <a:tcPr/>
                </a:tc>
                <a:tc>
                  <a:txBody>
                    <a:bodyPr/>
                    <a:lstStyle/>
                    <a:p>
                      <a:pPr algn="ctr"/>
                      <a:r>
                        <a:rPr lang="en-US" dirty="0"/>
                        <a:t>42</a:t>
                      </a:r>
                    </a:p>
                  </a:txBody>
                  <a:tcPr/>
                </a:tc>
                <a:tc>
                  <a:txBody>
                    <a:bodyPr/>
                    <a:lstStyle/>
                    <a:p>
                      <a:pPr algn="ctr"/>
                      <a:r>
                        <a:rPr lang="en-US" dirty="0"/>
                        <a:t>65</a:t>
                      </a:r>
                    </a:p>
                  </a:txBody>
                  <a:tcPr/>
                </a:tc>
                <a:extLst>
                  <a:ext uri="{0D108BD9-81ED-4DB2-BD59-A6C34878D82A}">
                    <a16:rowId xmlns:a16="http://schemas.microsoft.com/office/drawing/2014/main" val="1816301974"/>
                  </a:ext>
                </a:extLst>
              </a:tr>
              <a:tr h="330540">
                <a:tc>
                  <a:txBody>
                    <a:bodyPr/>
                    <a:lstStyle/>
                    <a:p>
                      <a:pPr algn="ctr"/>
                      <a:r>
                        <a:rPr lang="en-US" dirty="0"/>
                        <a:t>69-72</a:t>
                      </a:r>
                    </a:p>
                  </a:txBody>
                  <a:tcPr/>
                </a:tc>
                <a:tc>
                  <a:txBody>
                    <a:bodyPr/>
                    <a:lstStyle/>
                    <a:p>
                      <a:pPr algn="ctr"/>
                      <a:r>
                        <a:rPr lang="en-US" dirty="0"/>
                        <a:t>27</a:t>
                      </a:r>
                    </a:p>
                  </a:txBody>
                  <a:tcPr/>
                </a:tc>
                <a:tc>
                  <a:txBody>
                    <a:bodyPr/>
                    <a:lstStyle/>
                    <a:p>
                      <a:pPr algn="ctr"/>
                      <a:r>
                        <a:rPr lang="en-US" dirty="0"/>
                        <a:t>92</a:t>
                      </a:r>
                    </a:p>
                  </a:txBody>
                  <a:tcPr/>
                </a:tc>
                <a:extLst>
                  <a:ext uri="{0D108BD9-81ED-4DB2-BD59-A6C34878D82A}">
                    <a16:rowId xmlns:a16="http://schemas.microsoft.com/office/drawing/2014/main" val="2938581928"/>
                  </a:ext>
                </a:extLst>
              </a:tr>
              <a:tr h="330540">
                <a:tc>
                  <a:txBody>
                    <a:bodyPr/>
                    <a:lstStyle/>
                    <a:p>
                      <a:pPr algn="ctr"/>
                      <a:r>
                        <a:rPr lang="en-US" dirty="0"/>
                        <a:t>72-75</a:t>
                      </a:r>
                    </a:p>
                  </a:txBody>
                  <a:tcPr/>
                </a:tc>
                <a:tc>
                  <a:txBody>
                    <a:bodyPr/>
                    <a:lstStyle/>
                    <a:p>
                      <a:pPr algn="ctr"/>
                      <a:r>
                        <a:rPr lang="en-US" dirty="0"/>
                        <a:t>8</a:t>
                      </a:r>
                    </a:p>
                  </a:txBody>
                  <a:tcPr/>
                </a:tc>
                <a:tc>
                  <a:txBody>
                    <a:bodyPr/>
                    <a:lstStyle/>
                    <a:p>
                      <a:pPr algn="ctr"/>
                      <a:r>
                        <a:rPr lang="en-US" dirty="0"/>
                        <a:t>100</a:t>
                      </a:r>
                    </a:p>
                  </a:txBody>
                  <a:tcPr/>
                </a:tc>
                <a:extLst>
                  <a:ext uri="{0D108BD9-81ED-4DB2-BD59-A6C34878D82A}">
                    <a16:rowId xmlns:a16="http://schemas.microsoft.com/office/drawing/2014/main" val="3987898148"/>
                  </a:ext>
                </a:extLst>
              </a:tr>
              <a:tr h="330540">
                <a:tc>
                  <a:txBody>
                    <a:bodyPr/>
                    <a:lstStyle/>
                    <a:p>
                      <a:pPr algn="ctr"/>
                      <a:r>
                        <a:rPr lang="en-US" dirty="0"/>
                        <a:t>total</a:t>
                      </a:r>
                    </a:p>
                  </a:txBody>
                  <a:tcPr/>
                </a:tc>
                <a:tc>
                  <a:txBody>
                    <a:bodyPr/>
                    <a:lstStyle/>
                    <a:p>
                      <a:pPr algn="ctr"/>
                      <a:r>
                        <a:rPr lang="en-US" dirty="0"/>
                        <a:t>100</a:t>
                      </a:r>
                    </a:p>
                  </a:txBody>
                  <a:tcPr/>
                </a:tc>
                <a:tc>
                  <a:txBody>
                    <a:bodyPr/>
                    <a:lstStyle/>
                    <a:p>
                      <a:pPr algn="ctr"/>
                      <a:endParaRPr lang="en-US" dirty="0"/>
                    </a:p>
                  </a:txBody>
                  <a:tcPr/>
                </a:tc>
                <a:extLst>
                  <a:ext uri="{0D108BD9-81ED-4DB2-BD59-A6C34878D82A}">
                    <a16:rowId xmlns:a16="http://schemas.microsoft.com/office/drawing/2014/main" val="2533484420"/>
                  </a:ext>
                </a:extLst>
              </a:tr>
            </a:tbl>
          </a:graphicData>
        </a:graphic>
      </p:graphicFrame>
      <p:sp>
        <p:nvSpPr>
          <p:cNvPr id="8" name="Arrow: Left 7">
            <a:extLst>
              <a:ext uri="{FF2B5EF4-FFF2-40B4-BE49-F238E27FC236}">
                <a16:creationId xmlns:a16="http://schemas.microsoft.com/office/drawing/2014/main" id="{B08728C3-D738-423D-883D-A89043F82BF5}"/>
              </a:ext>
            </a:extLst>
          </p:cNvPr>
          <p:cNvSpPr/>
          <p:nvPr/>
        </p:nvSpPr>
        <p:spPr>
          <a:xfrm>
            <a:off x="7158238" y="1660358"/>
            <a:ext cx="336884" cy="1564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7A8B4-0B7C-462B-82AC-4AB59E14FBBE}"/>
              </a:ext>
            </a:extLst>
          </p:cNvPr>
          <p:cNvSpPr/>
          <p:nvPr/>
        </p:nvSpPr>
        <p:spPr>
          <a:xfrm>
            <a:off x="7510578" y="1230731"/>
            <a:ext cx="1513106" cy="1015663"/>
          </a:xfrm>
          <a:prstGeom prst="rect">
            <a:avLst/>
          </a:prstGeom>
        </p:spPr>
        <p:txBody>
          <a:bodyPr wrap="square">
            <a:spAutoFit/>
          </a:bodyPr>
          <a:lstStyle/>
          <a:p>
            <a:r>
              <a:rPr lang="en-US" sz="2000" dirty="0">
                <a:latin typeface="Calibri Light" panose="020F0302020204030204" pitchFamily="34" charset="0"/>
              </a:rPr>
              <a:t>40</a:t>
            </a:r>
            <a:r>
              <a:rPr lang="en-US" sz="2000" baseline="30000" dirty="0">
                <a:latin typeface="Calibri Light" panose="020F0302020204030204" pitchFamily="34" charset="0"/>
              </a:rPr>
              <a:t>th</a:t>
            </a:r>
            <a:r>
              <a:rPr lang="en-US" sz="2000" dirty="0">
                <a:latin typeface="Calibri Light" panose="020F0302020204030204" pitchFamily="34" charset="0"/>
              </a:rPr>
              <a:t> percentile Class</a:t>
            </a:r>
            <a:endParaRPr lang="en-US" sz="2000"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A64AE10-5042-48BF-BEDB-CA831E97B38F}"/>
                  </a:ext>
                </a:extLst>
              </p:cNvPr>
              <p:cNvSpPr txBox="1"/>
              <p:nvPr/>
            </p:nvSpPr>
            <p:spPr>
              <a:xfrm>
                <a:off x="745958" y="3429000"/>
                <a:ext cx="3967175"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2000" b="1" i="0" dirty="0" smtClean="0">
                          <a:latin typeface="Calibri Light" panose="020F0302020204030204" pitchFamily="34" charset="0"/>
                        </a:rPr>
                        <m:t>40</m:t>
                      </m:r>
                      <m:r>
                        <m:rPr>
                          <m:nor/>
                        </m:rPr>
                        <a:rPr lang="en-US" sz="2000" b="1" baseline="30000" dirty="0" smtClean="0">
                          <a:latin typeface="Calibri Light" panose="020F0302020204030204" pitchFamily="34" charset="0"/>
                        </a:rPr>
                        <m:t>th</m:t>
                      </m:r>
                      <m:r>
                        <m:rPr>
                          <m:nor/>
                        </m:rPr>
                        <a:rPr lang="en-US" sz="2000" b="1" dirty="0" smtClean="0">
                          <a:latin typeface="Calibri Light" panose="020F0302020204030204" pitchFamily="34" charset="0"/>
                        </a:rPr>
                        <m:t> </m:t>
                      </m:r>
                      <m:r>
                        <m:rPr>
                          <m:nor/>
                        </m:rPr>
                        <a:rPr lang="en-US" sz="2000" b="1" i="0" dirty="0" smtClean="0">
                          <a:latin typeface="Calibri Light" panose="020F0302020204030204" pitchFamily="34" charset="0"/>
                        </a:rPr>
                        <m:t>percent</m:t>
                      </m:r>
                      <m:r>
                        <m:rPr>
                          <m:nor/>
                        </m:rPr>
                        <a:rPr lang="en-US" sz="2000" b="1" dirty="0" smtClean="0">
                          <a:latin typeface="Calibri Light" panose="020F0302020204030204" pitchFamily="34" charset="0"/>
                        </a:rPr>
                        <m:t>ile</m:t>
                      </m:r>
                      <m:r>
                        <a:rPr lang="en-US" sz="2000" i="0">
                          <a:latin typeface="Cambria Math" panose="02040503050406030204" pitchFamily="18" charset="0"/>
                        </a:rPr>
                        <m:t>=</m:t>
                      </m:r>
                      <m:r>
                        <a:rPr lang="en-US" sz="2000" b="0" i="1" smtClean="0">
                          <a:latin typeface="Cambria Math" panose="02040503050406030204" pitchFamily="18" charset="0"/>
                        </a:rPr>
                        <m:t>66</m:t>
                      </m:r>
                      <m:r>
                        <a:rPr lang="en-US" sz="2000" i="0">
                          <a:latin typeface="Cambria Math" panose="02040503050406030204" pitchFamily="18" charset="0"/>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b="0" i="1" smtClean="0">
                                  <a:latin typeface="Cambria Math" panose="02040503050406030204" pitchFamily="18" charset="0"/>
                                </a:rPr>
                                <m:t>40</m:t>
                              </m:r>
                              <m:r>
                                <a:rPr lang="en-US" sz="2000" i="0">
                                  <a:latin typeface="Cambria Math" panose="02040503050406030204" pitchFamily="18" charset="0"/>
                                </a:rPr>
                                <m:t>−</m:t>
                              </m:r>
                              <m:r>
                                <a:rPr lang="en-US" sz="2000" i="1" smtClean="0">
                                  <a:latin typeface="Cambria Math" panose="02040503050406030204" pitchFamily="18" charset="0"/>
                                </a:rPr>
                                <m:t>2</m:t>
                              </m:r>
                              <m:r>
                                <a:rPr lang="en-US" sz="2000" b="0" i="1" smtClean="0">
                                  <a:latin typeface="Cambria Math" panose="02040503050406030204" pitchFamily="18" charset="0"/>
                                </a:rPr>
                                <m:t>3</m:t>
                              </m:r>
                            </m:num>
                            <m:den>
                              <m:r>
                                <a:rPr lang="en-US" sz="2000" i="1" smtClean="0">
                                  <a:latin typeface="Cambria Math" panose="02040503050406030204" pitchFamily="18" charset="0"/>
                                </a:rPr>
                                <m:t>4</m:t>
                              </m:r>
                              <m:r>
                                <a:rPr lang="en-US" sz="2000" b="0" i="1" smtClean="0">
                                  <a:latin typeface="Cambria Math" panose="02040503050406030204" pitchFamily="18" charset="0"/>
                                </a:rPr>
                                <m:t>2</m:t>
                              </m:r>
                            </m:den>
                          </m:f>
                        </m:e>
                      </m:d>
                      <m:r>
                        <a:rPr lang="en-US" sz="2000" i="0">
                          <a:latin typeface="Cambria Math" panose="02040503050406030204" pitchFamily="18" charset="0"/>
                        </a:rPr>
                        <m:t>⋅</m:t>
                      </m:r>
                      <m:r>
                        <a:rPr lang="en-US" sz="2000" b="0" i="1" smtClean="0">
                          <a:latin typeface="Cambria Math" panose="02040503050406030204" pitchFamily="18" charset="0"/>
                        </a:rPr>
                        <m:t>3</m:t>
                      </m:r>
                    </m:oMath>
                  </m:oMathPara>
                </a14:m>
                <a:endParaRPr lang="en-US" sz="2000" dirty="0"/>
              </a:p>
            </p:txBody>
          </p:sp>
        </mc:Choice>
        <mc:Fallback xmlns="">
          <p:sp>
            <p:nvSpPr>
              <p:cNvPr id="10" name="TextBox 9">
                <a:extLst>
                  <a:ext uri="{FF2B5EF4-FFF2-40B4-BE49-F238E27FC236}">
                    <a16:creationId xmlns:a16="http://schemas.microsoft.com/office/drawing/2014/main" id="{4A64AE10-5042-48BF-BEDB-CA831E97B38F}"/>
                  </a:ext>
                </a:extLst>
              </p:cNvPr>
              <p:cNvSpPr txBox="1">
                <a:spLocks noRot="1" noChangeAspect="1" noMove="1" noResize="1" noEditPoints="1" noAdjustHandles="1" noChangeArrowheads="1" noChangeShapeType="1" noTextEdit="1"/>
              </p:cNvSpPr>
              <p:nvPr/>
            </p:nvSpPr>
            <p:spPr>
              <a:xfrm>
                <a:off x="745958" y="3429000"/>
                <a:ext cx="3967175" cy="69153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B4E7160-F3F3-42AB-8F67-8D42FEBA131E}"/>
                  </a:ext>
                </a:extLst>
              </p:cNvPr>
              <p:cNvSpPr txBox="1"/>
              <p:nvPr/>
            </p:nvSpPr>
            <p:spPr>
              <a:xfrm>
                <a:off x="745958" y="4247494"/>
                <a:ext cx="266399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2000" b="1" dirty="0">
                          <a:latin typeface="Cambria Math" panose="02040503050406030204" pitchFamily="18" charset="0"/>
                        </a:rPr>
                        <m:t>4</m:t>
                      </m:r>
                      <m:r>
                        <m:rPr>
                          <m:nor/>
                        </m:rPr>
                        <a:rPr lang="en-US" sz="2000" b="1" i="0" dirty="0" smtClean="0">
                          <a:latin typeface="Cambria Math" panose="02040503050406030204" pitchFamily="18" charset="0"/>
                        </a:rPr>
                        <m:t>0</m:t>
                      </m:r>
                      <m:r>
                        <m:rPr>
                          <m:nor/>
                        </m:rPr>
                        <a:rPr lang="en-US" sz="2000" b="1" baseline="30000" dirty="0" smtClean="0">
                          <a:latin typeface="Calibri Light" panose="020F0302020204030204" pitchFamily="34" charset="0"/>
                        </a:rPr>
                        <m:t>th</m:t>
                      </m:r>
                      <m:r>
                        <m:rPr>
                          <m:nor/>
                        </m:rPr>
                        <a:rPr lang="en-US" sz="2000" b="1" dirty="0" smtClean="0">
                          <a:latin typeface="Calibri Light" panose="020F0302020204030204" pitchFamily="34" charset="0"/>
                        </a:rPr>
                        <m:t> </m:t>
                      </m:r>
                      <m:r>
                        <m:rPr>
                          <m:nor/>
                        </m:rPr>
                        <a:rPr lang="en-US" sz="2000" b="1" i="0" dirty="0" smtClean="0">
                          <a:latin typeface="Calibri Light" panose="020F0302020204030204" pitchFamily="34" charset="0"/>
                        </a:rPr>
                        <m:t>percent</m:t>
                      </m:r>
                      <m:r>
                        <m:rPr>
                          <m:nor/>
                        </m:rPr>
                        <a:rPr lang="en-US" sz="2000" b="1" dirty="0" smtClean="0">
                          <a:latin typeface="Calibri Light" panose="020F0302020204030204" pitchFamily="34" charset="0"/>
                        </a:rPr>
                        <m:t>ile</m:t>
                      </m:r>
                      <m:r>
                        <a:rPr lang="en-US" sz="2000" i="0">
                          <a:latin typeface="Cambria Math" panose="02040503050406030204" pitchFamily="18" charset="0"/>
                        </a:rPr>
                        <m:t>=</m:t>
                      </m:r>
                      <m:r>
                        <a:rPr lang="en-US" sz="2000" b="0" i="1" smtClean="0">
                          <a:latin typeface="Cambria Math" panose="02040503050406030204" pitchFamily="18" charset="0"/>
                        </a:rPr>
                        <m:t>67.214</m:t>
                      </m:r>
                    </m:oMath>
                  </m:oMathPara>
                </a14:m>
                <a:endParaRPr lang="en-US" sz="2000" dirty="0"/>
              </a:p>
            </p:txBody>
          </p:sp>
        </mc:Choice>
        <mc:Fallback xmlns="">
          <p:sp>
            <p:nvSpPr>
              <p:cNvPr id="11" name="TextBox 10">
                <a:extLst>
                  <a:ext uri="{FF2B5EF4-FFF2-40B4-BE49-F238E27FC236}">
                    <a16:creationId xmlns:a16="http://schemas.microsoft.com/office/drawing/2014/main" id="{6B4E7160-F3F3-42AB-8F67-8D42FEBA131E}"/>
                  </a:ext>
                </a:extLst>
              </p:cNvPr>
              <p:cNvSpPr txBox="1">
                <a:spLocks noRot="1" noChangeAspect="1" noMove="1" noResize="1" noEditPoints="1" noAdjustHandles="1" noChangeArrowheads="1" noChangeShapeType="1" noTextEdit="1"/>
              </p:cNvSpPr>
              <p:nvPr/>
            </p:nvSpPr>
            <p:spPr>
              <a:xfrm>
                <a:off x="745958" y="4247494"/>
                <a:ext cx="2663999" cy="307777"/>
              </a:xfrm>
              <a:prstGeom prst="rect">
                <a:avLst/>
              </a:prstGeom>
              <a:blipFill>
                <a:blip r:embed="rId4"/>
                <a:stretch>
                  <a:fillRect l="-1602" r="-1831" b="-28000"/>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1B13197A-B452-4B3E-846B-B1728E2FD10A}"/>
              </a:ext>
            </a:extLst>
          </p:cNvPr>
          <p:cNvSpPr/>
          <p:nvPr/>
        </p:nvSpPr>
        <p:spPr>
          <a:xfrm>
            <a:off x="2921302" y="39571"/>
            <a:ext cx="1513106" cy="400110"/>
          </a:xfrm>
          <a:prstGeom prst="rect">
            <a:avLst/>
          </a:prstGeom>
        </p:spPr>
        <p:txBody>
          <a:bodyPr wrap="square">
            <a:spAutoFit/>
          </a:bodyPr>
          <a:lstStyle/>
          <a:p>
            <a:r>
              <a:rPr lang="en-US" sz="2000" dirty="0">
                <a:latin typeface="Calibri Light" panose="020F0302020204030204" pitchFamily="34" charset="0"/>
              </a:rPr>
              <a:t>“less than”</a:t>
            </a:r>
            <a:endParaRPr lang="en-US" sz="2000" dirty="0"/>
          </a:p>
        </p:txBody>
      </p:sp>
      <p:sp>
        <p:nvSpPr>
          <p:cNvPr id="13" name="Rectangle 12">
            <a:extLst>
              <a:ext uri="{FF2B5EF4-FFF2-40B4-BE49-F238E27FC236}">
                <a16:creationId xmlns:a16="http://schemas.microsoft.com/office/drawing/2014/main" id="{6C85FD27-A917-4D3A-96DA-F686A0E9CF52}"/>
              </a:ext>
            </a:extLst>
          </p:cNvPr>
          <p:cNvSpPr/>
          <p:nvPr/>
        </p:nvSpPr>
        <p:spPr>
          <a:xfrm>
            <a:off x="437264" y="1097231"/>
            <a:ext cx="2131697" cy="400110"/>
          </a:xfrm>
          <a:prstGeom prst="rect">
            <a:avLst/>
          </a:prstGeom>
        </p:spPr>
        <p:txBody>
          <a:bodyPr wrap="square">
            <a:spAutoFit/>
          </a:bodyPr>
          <a:lstStyle/>
          <a:p>
            <a:r>
              <a:rPr lang="en-US" sz="2000" b="1" dirty="0">
                <a:latin typeface="Calibri Light" panose="020F0302020204030204" pitchFamily="34" charset="0"/>
              </a:rPr>
              <a:t>3- 40</a:t>
            </a:r>
            <a:r>
              <a:rPr lang="en-US" sz="2000" b="1" baseline="30000" dirty="0">
                <a:latin typeface="Calibri Light" panose="020F0302020204030204" pitchFamily="34" charset="0"/>
              </a:rPr>
              <a:t>th</a:t>
            </a:r>
            <a:r>
              <a:rPr lang="en-US" sz="2000" b="1" dirty="0">
                <a:latin typeface="Calibri Light" panose="020F0302020204030204" pitchFamily="34" charset="0"/>
              </a:rPr>
              <a:t> </a:t>
            </a:r>
            <a:r>
              <a:rPr lang="en-US" sz="2000" dirty="0">
                <a:latin typeface="Calibri Light" panose="020F0302020204030204" pitchFamily="34" charset="0"/>
              </a:rPr>
              <a:t>percentile</a:t>
            </a:r>
            <a:r>
              <a:rPr lang="en-US" sz="2000" b="1" dirty="0">
                <a:latin typeface="Calibri Light" panose="020F0302020204030204" pitchFamily="34" charset="0"/>
              </a:rPr>
              <a:t>:</a:t>
            </a:r>
            <a:endParaRPr lang="en-US" sz="2000" b="1" dirty="0"/>
          </a:p>
        </p:txBody>
      </p:sp>
      <p:sp>
        <p:nvSpPr>
          <p:cNvPr id="4" name="Date Placeholder 3">
            <a:extLst>
              <a:ext uri="{FF2B5EF4-FFF2-40B4-BE49-F238E27FC236}">
                <a16:creationId xmlns:a16="http://schemas.microsoft.com/office/drawing/2014/main" id="{852DF275-73FA-40C5-BAA5-358C9B28649B}"/>
              </a:ext>
            </a:extLst>
          </p:cNvPr>
          <p:cNvSpPr>
            <a:spLocks noGrp="1"/>
          </p:cNvSpPr>
          <p:nvPr>
            <p:ph type="dt" sz="half" idx="10"/>
          </p:nvPr>
        </p:nvSpPr>
        <p:spPr/>
        <p:txBody>
          <a:bodyPr/>
          <a:lstStyle/>
          <a:p>
            <a:fld id="{99FF005E-9A32-45C2-93BC-040589A4072E}" type="datetime3">
              <a:rPr lang="en-US" smtClean="0"/>
              <a:t>5 April 2021</a:t>
            </a:fld>
            <a:endParaRPr lang="en-US"/>
          </a:p>
        </p:txBody>
      </p:sp>
      <p:sp>
        <p:nvSpPr>
          <p:cNvPr id="5" name="Footer Placeholder 4">
            <a:extLst>
              <a:ext uri="{FF2B5EF4-FFF2-40B4-BE49-F238E27FC236}">
                <a16:creationId xmlns:a16="http://schemas.microsoft.com/office/drawing/2014/main" id="{EC91D033-987D-4832-89E6-2FC928E86ADB}"/>
              </a:ext>
            </a:extLst>
          </p:cNvPr>
          <p:cNvSpPr>
            <a:spLocks noGrp="1"/>
          </p:cNvSpPr>
          <p:nvPr>
            <p:ph type="ftr" sz="quarter" idx="11"/>
          </p:nvPr>
        </p:nvSpPr>
        <p:spPr/>
        <p:txBody>
          <a:bodyPr/>
          <a:lstStyle/>
          <a:p>
            <a:r>
              <a:rPr lang="en-US"/>
              <a:t>Statistics - Second semester 2021</a:t>
            </a:r>
          </a:p>
        </p:txBody>
      </p:sp>
      <p:sp>
        <p:nvSpPr>
          <p:cNvPr id="7" name="Slide Number Placeholder 6">
            <a:extLst>
              <a:ext uri="{FF2B5EF4-FFF2-40B4-BE49-F238E27FC236}">
                <a16:creationId xmlns:a16="http://schemas.microsoft.com/office/drawing/2014/main" id="{EECFD0EA-FDA3-402F-AFBA-359DBBAFE2A9}"/>
              </a:ext>
            </a:extLst>
          </p:cNvPr>
          <p:cNvSpPr>
            <a:spLocks noGrp="1"/>
          </p:cNvSpPr>
          <p:nvPr>
            <p:ph type="sldNum" sz="quarter" idx="12"/>
          </p:nvPr>
        </p:nvSpPr>
        <p:spPr/>
        <p:txBody>
          <a:bodyPr/>
          <a:lstStyle/>
          <a:p>
            <a:fld id="{96701808-27CB-4C39-9873-A40EE24BB302}" type="slidenum">
              <a:rPr lang="en-US" smtClean="0"/>
              <a:t>10</a:t>
            </a:fld>
            <a:endParaRPr lang="en-US"/>
          </a:p>
        </p:txBody>
      </p:sp>
    </p:spTree>
    <p:extLst>
      <p:ext uri="{BB962C8B-B14F-4D97-AF65-F5344CB8AC3E}">
        <p14:creationId xmlns:p14="http://schemas.microsoft.com/office/powerpoint/2010/main" val="839293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788168-233A-443A-BC8B-B49295DC2088}"/>
              </a:ext>
            </a:extLst>
          </p:cNvPr>
          <p:cNvSpPr/>
          <p:nvPr/>
        </p:nvSpPr>
        <p:spPr>
          <a:xfrm>
            <a:off x="1658204" y="362635"/>
            <a:ext cx="6325736" cy="400110"/>
          </a:xfrm>
          <a:prstGeom prst="rect">
            <a:avLst/>
          </a:prstGeom>
        </p:spPr>
        <p:txBody>
          <a:bodyPr wrap="square">
            <a:spAutoFit/>
          </a:bodyPr>
          <a:lstStyle/>
          <a:p>
            <a:pPr fontAlgn="base"/>
            <a:r>
              <a:rPr lang="en-US" sz="2000" b="1" dirty="0">
                <a:solidFill>
                  <a:srgbClr val="000000"/>
                </a:solidFill>
                <a:latin typeface="Lato"/>
              </a:rPr>
              <a:t>Relationship between Mean, Median and Mode</a:t>
            </a:r>
            <a:endParaRPr lang="en-US" sz="2000" b="1" i="0" dirty="0">
              <a:solidFill>
                <a:srgbClr val="000000"/>
              </a:solidFill>
              <a:effectLst/>
              <a:latin typeface="Lato"/>
            </a:endParaRPr>
          </a:p>
        </p:txBody>
      </p:sp>
      <p:sp>
        <p:nvSpPr>
          <p:cNvPr id="5" name="Rectangle 4">
            <a:extLst>
              <a:ext uri="{FF2B5EF4-FFF2-40B4-BE49-F238E27FC236}">
                <a16:creationId xmlns:a16="http://schemas.microsoft.com/office/drawing/2014/main" id="{EAD79D06-C562-42A2-96AE-A10AFCD130BD}"/>
              </a:ext>
            </a:extLst>
          </p:cNvPr>
          <p:cNvSpPr/>
          <p:nvPr/>
        </p:nvSpPr>
        <p:spPr>
          <a:xfrm>
            <a:off x="484495" y="1120676"/>
            <a:ext cx="8236424" cy="1323439"/>
          </a:xfrm>
          <a:prstGeom prst="rect">
            <a:avLst/>
          </a:prstGeom>
        </p:spPr>
        <p:txBody>
          <a:bodyPr wrap="square">
            <a:spAutoFit/>
          </a:bodyPr>
          <a:lstStyle/>
          <a:p>
            <a:pPr algn="just"/>
            <a:r>
              <a:rPr lang="en-US" sz="2000" b="1" dirty="0">
                <a:solidFill>
                  <a:srgbClr val="222222"/>
                </a:solidFill>
                <a:latin typeface="Arial" panose="020B0604020202020204" pitchFamily="34" charset="0"/>
              </a:rPr>
              <a:t>Symmetrical Distribution</a:t>
            </a:r>
            <a:r>
              <a:rPr lang="en-US" sz="2000" dirty="0">
                <a:solidFill>
                  <a:srgbClr val="222222"/>
                </a:solidFill>
                <a:latin typeface="Arial" panose="020B0604020202020204" pitchFamily="34" charset="0"/>
              </a:rPr>
              <a:t>: </a:t>
            </a:r>
            <a:r>
              <a:rPr lang="en-US" sz="2000" dirty="0"/>
              <a:t>A distribution is said to be symmetrical when the values of </a:t>
            </a:r>
            <a:r>
              <a:rPr lang="en-US" sz="2000" dirty="0">
                <a:solidFill>
                  <a:srgbClr val="FF0000"/>
                </a:solidFill>
              </a:rPr>
              <a:t>mean, median and mode are equal</a:t>
            </a:r>
            <a:r>
              <a:rPr lang="en-US" sz="2000" dirty="0"/>
              <a:t>. There is equal number of values on both sides of the mean which means the values occur at regular frequencies.</a:t>
            </a:r>
          </a:p>
        </p:txBody>
      </p:sp>
      <p:pic>
        <p:nvPicPr>
          <p:cNvPr id="1026" name="Picture 2">
            <a:extLst>
              <a:ext uri="{FF2B5EF4-FFF2-40B4-BE49-F238E27FC236}">
                <a16:creationId xmlns:a16="http://schemas.microsoft.com/office/drawing/2014/main" id="{28A64405-72A7-49F6-8040-0C7EF210FD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335" t="7469" r="15530" b="16359"/>
          <a:stretch/>
        </p:blipFill>
        <p:spPr bwMode="auto">
          <a:xfrm>
            <a:off x="5497964" y="3025883"/>
            <a:ext cx="2722547" cy="2367171"/>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81F28978-9074-49A1-A29A-61D0303190F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9500"/>
          <a:stretch/>
        </p:blipFill>
        <p:spPr bwMode="auto">
          <a:xfrm>
            <a:off x="1137419" y="3025883"/>
            <a:ext cx="3434581" cy="236717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a:extLst>
              <a:ext uri="{FF2B5EF4-FFF2-40B4-BE49-F238E27FC236}">
                <a16:creationId xmlns:a16="http://schemas.microsoft.com/office/drawing/2014/main" id="{820B289E-8CA8-47B1-9CCF-3985D6ED6A6D}"/>
              </a:ext>
            </a:extLst>
          </p:cNvPr>
          <p:cNvSpPr>
            <a:spLocks noGrp="1"/>
          </p:cNvSpPr>
          <p:nvPr>
            <p:ph type="dt" sz="half" idx="10"/>
          </p:nvPr>
        </p:nvSpPr>
        <p:spPr/>
        <p:txBody>
          <a:bodyPr/>
          <a:lstStyle/>
          <a:p>
            <a:fld id="{BFFA3DD9-E400-421B-AC93-CE881EBF63A8}" type="datetime3">
              <a:rPr lang="en-US" smtClean="0"/>
              <a:t>5 April 2021</a:t>
            </a:fld>
            <a:endParaRPr lang="en-US"/>
          </a:p>
        </p:txBody>
      </p:sp>
      <p:sp>
        <p:nvSpPr>
          <p:cNvPr id="6" name="Footer Placeholder 5">
            <a:extLst>
              <a:ext uri="{FF2B5EF4-FFF2-40B4-BE49-F238E27FC236}">
                <a16:creationId xmlns:a16="http://schemas.microsoft.com/office/drawing/2014/main" id="{C6573057-6091-4410-B40C-AEFB2512F2E9}"/>
              </a:ext>
            </a:extLst>
          </p:cNvPr>
          <p:cNvSpPr>
            <a:spLocks noGrp="1"/>
          </p:cNvSpPr>
          <p:nvPr>
            <p:ph type="ftr" sz="quarter" idx="11"/>
          </p:nvPr>
        </p:nvSpPr>
        <p:spPr/>
        <p:txBody>
          <a:bodyPr/>
          <a:lstStyle/>
          <a:p>
            <a:r>
              <a:rPr lang="en-US"/>
              <a:t>Statistics - Second semester 2021</a:t>
            </a:r>
          </a:p>
        </p:txBody>
      </p:sp>
      <p:sp>
        <p:nvSpPr>
          <p:cNvPr id="7" name="Slide Number Placeholder 6">
            <a:extLst>
              <a:ext uri="{FF2B5EF4-FFF2-40B4-BE49-F238E27FC236}">
                <a16:creationId xmlns:a16="http://schemas.microsoft.com/office/drawing/2014/main" id="{412190D8-9356-45C6-ACB8-80DAA716F583}"/>
              </a:ext>
            </a:extLst>
          </p:cNvPr>
          <p:cNvSpPr>
            <a:spLocks noGrp="1"/>
          </p:cNvSpPr>
          <p:nvPr>
            <p:ph type="sldNum" sz="quarter" idx="12"/>
          </p:nvPr>
        </p:nvSpPr>
        <p:spPr/>
        <p:txBody>
          <a:bodyPr/>
          <a:lstStyle/>
          <a:p>
            <a:fld id="{96701808-27CB-4C39-9873-A40EE24BB302}" type="slidenum">
              <a:rPr lang="en-US" smtClean="0"/>
              <a:t>11</a:t>
            </a:fld>
            <a:endParaRPr lang="en-US"/>
          </a:p>
        </p:txBody>
      </p:sp>
    </p:spTree>
    <p:extLst>
      <p:ext uri="{BB962C8B-B14F-4D97-AF65-F5344CB8AC3E}">
        <p14:creationId xmlns:p14="http://schemas.microsoft.com/office/powerpoint/2010/main" val="1652479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590222-3650-475C-93FD-304AAFE70FF6}"/>
              </a:ext>
            </a:extLst>
          </p:cNvPr>
          <p:cNvSpPr/>
          <p:nvPr/>
        </p:nvSpPr>
        <p:spPr>
          <a:xfrm>
            <a:off x="271463" y="197851"/>
            <a:ext cx="8601074" cy="1323439"/>
          </a:xfrm>
          <a:prstGeom prst="rect">
            <a:avLst/>
          </a:prstGeom>
        </p:spPr>
        <p:txBody>
          <a:bodyPr wrap="square">
            <a:spAutoFit/>
          </a:bodyPr>
          <a:lstStyle/>
          <a:p>
            <a:pPr algn="just"/>
            <a:r>
              <a:rPr lang="en-US" sz="2000" dirty="0">
                <a:solidFill>
                  <a:srgbClr val="000000"/>
                </a:solidFill>
              </a:rPr>
              <a:t>When the values of </a:t>
            </a:r>
            <a:r>
              <a:rPr lang="en-US" sz="2000" dirty="0">
                <a:solidFill>
                  <a:srgbClr val="FF0000"/>
                </a:solidFill>
              </a:rPr>
              <a:t>mean, median and mode are not equal</a:t>
            </a:r>
            <a:r>
              <a:rPr lang="en-US" sz="2000" dirty="0">
                <a:solidFill>
                  <a:srgbClr val="000000"/>
                </a:solidFill>
              </a:rPr>
              <a:t>, then the distribution is said to be </a:t>
            </a:r>
            <a:r>
              <a:rPr lang="en-US" sz="2000" dirty="0">
                <a:solidFill>
                  <a:srgbClr val="FF0000"/>
                </a:solidFill>
              </a:rPr>
              <a:t>asymmetrical or skewed</a:t>
            </a:r>
            <a:r>
              <a:rPr lang="en-US" sz="2000" dirty="0">
                <a:solidFill>
                  <a:srgbClr val="000000"/>
                </a:solidFill>
              </a:rPr>
              <a:t>. A skewed distribution can either be </a:t>
            </a:r>
            <a:r>
              <a:rPr lang="en-US" sz="2000" dirty="0">
                <a:solidFill>
                  <a:srgbClr val="FF0000"/>
                </a:solidFill>
              </a:rPr>
              <a:t>positively skewed </a:t>
            </a:r>
            <a:r>
              <a:rPr lang="en-US" sz="2000" dirty="0">
                <a:solidFill>
                  <a:srgbClr val="000000"/>
                </a:solidFill>
              </a:rPr>
              <a:t>or </a:t>
            </a:r>
            <a:r>
              <a:rPr lang="en-US" sz="2000" dirty="0">
                <a:solidFill>
                  <a:srgbClr val="FF0000"/>
                </a:solidFill>
              </a:rPr>
              <a:t>negatively skewed</a:t>
            </a:r>
            <a:r>
              <a:rPr lang="en-US" sz="2000" dirty="0">
                <a:solidFill>
                  <a:srgbClr val="000000"/>
                </a:solidFill>
              </a:rPr>
              <a:t>. Histograms in case of skewed distribution would be as shown</a:t>
            </a:r>
            <a:endParaRPr lang="en-US" sz="2000" dirty="0"/>
          </a:p>
        </p:txBody>
      </p:sp>
      <p:pic>
        <p:nvPicPr>
          <p:cNvPr id="3" name="Picture 2">
            <a:extLst>
              <a:ext uri="{FF2B5EF4-FFF2-40B4-BE49-F238E27FC236}">
                <a16:creationId xmlns:a16="http://schemas.microsoft.com/office/drawing/2014/main" id="{EA278717-1B8A-4EBF-B3BC-32B5EDAD7418}"/>
              </a:ext>
            </a:extLst>
          </p:cNvPr>
          <p:cNvPicPr>
            <a:picLocks noChangeAspect="1"/>
          </p:cNvPicPr>
          <p:nvPr/>
        </p:nvPicPr>
        <p:blipFill rotWithShape="1">
          <a:blip r:embed="rId2"/>
          <a:srcRect l="41957" t="22078" r="38222" b="27515"/>
          <a:stretch/>
        </p:blipFill>
        <p:spPr>
          <a:xfrm>
            <a:off x="1111805" y="1688417"/>
            <a:ext cx="2224087" cy="1933575"/>
          </a:xfrm>
          <a:prstGeom prst="rect">
            <a:avLst/>
          </a:prstGeom>
          <a:effectLst>
            <a:outerShdw blurRad="50800" dist="38100" dir="8100000" algn="tr" rotWithShape="0">
              <a:prstClr val="black">
                <a:alpha val="40000"/>
              </a:prstClr>
            </a:outerShdw>
          </a:effectLst>
        </p:spPr>
      </p:pic>
      <p:pic>
        <p:nvPicPr>
          <p:cNvPr id="4" name="Picture 3">
            <a:extLst>
              <a:ext uri="{FF2B5EF4-FFF2-40B4-BE49-F238E27FC236}">
                <a16:creationId xmlns:a16="http://schemas.microsoft.com/office/drawing/2014/main" id="{14B6C439-BC43-42DD-A22E-0A1FDE08AF4F}"/>
              </a:ext>
            </a:extLst>
          </p:cNvPr>
          <p:cNvPicPr>
            <a:picLocks noChangeAspect="1"/>
          </p:cNvPicPr>
          <p:nvPr/>
        </p:nvPicPr>
        <p:blipFill rotWithShape="1">
          <a:blip r:embed="rId2"/>
          <a:srcRect l="73859" t="20731" r="9311" b="28862"/>
          <a:stretch/>
        </p:blipFill>
        <p:spPr>
          <a:xfrm>
            <a:off x="5165382" y="1521290"/>
            <a:ext cx="2042213" cy="2090957"/>
          </a:xfrm>
          <a:prstGeom prst="rect">
            <a:avLst/>
          </a:prstGeom>
          <a:effectLst>
            <a:outerShdw blurRad="50800" dist="38100" dir="8100000" algn="tr" rotWithShape="0">
              <a:prstClr val="black">
                <a:alpha val="40000"/>
              </a:prstClr>
            </a:outerShdw>
          </a:effectLst>
        </p:spPr>
      </p:pic>
      <p:sp>
        <p:nvSpPr>
          <p:cNvPr id="5" name="Rectangle 4">
            <a:extLst>
              <a:ext uri="{FF2B5EF4-FFF2-40B4-BE49-F238E27FC236}">
                <a16:creationId xmlns:a16="http://schemas.microsoft.com/office/drawing/2014/main" id="{595F6C56-F91C-4E73-9DC6-B9CE1A461544}"/>
              </a:ext>
            </a:extLst>
          </p:cNvPr>
          <p:cNvSpPr/>
          <p:nvPr/>
        </p:nvSpPr>
        <p:spPr>
          <a:xfrm>
            <a:off x="1326357" y="5522639"/>
            <a:ext cx="1595435" cy="400110"/>
          </a:xfrm>
          <a:prstGeom prst="rect">
            <a:avLst/>
          </a:prstGeom>
        </p:spPr>
        <p:txBody>
          <a:bodyPr wrap="square">
            <a:spAutoFit/>
          </a:bodyPr>
          <a:lstStyle/>
          <a:p>
            <a:pPr algn="just"/>
            <a:r>
              <a:rPr lang="en-US" sz="2000" dirty="0">
                <a:solidFill>
                  <a:srgbClr val="000000"/>
                </a:solidFill>
              </a:rPr>
              <a:t>positive skew</a:t>
            </a:r>
            <a:endParaRPr lang="en-US" sz="2000" dirty="0"/>
          </a:p>
        </p:txBody>
      </p:sp>
      <p:sp>
        <p:nvSpPr>
          <p:cNvPr id="6" name="Rectangle 5">
            <a:extLst>
              <a:ext uri="{FF2B5EF4-FFF2-40B4-BE49-F238E27FC236}">
                <a16:creationId xmlns:a16="http://schemas.microsoft.com/office/drawing/2014/main" id="{079AD547-3EE5-4C0F-84DF-3CDF21BC62FE}"/>
              </a:ext>
            </a:extLst>
          </p:cNvPr>
          <p:cNvSpPr/>
          <p:nvPr/>
        </p:nvSpPr>
        <p:spPr>
          <a:xfrm>
            <a:off x="5540723" y="5522639"/>
            <a:ext cx="1666872" cy="400110"/>
          </a:xfrm>
          <a:prstGeom prst="rect">
            <a:avLst/>
          </a:prstGeom>
        </p:spPr>
        <p:txBody>
          <a:bodyPr wrap="square">
            <a:spAutoFit/>
          </a:bodyPr>
          <a:lstStyle/>
          <a:p>
            <a:pPr algn="just"/>
            <a:r>
              <a:rPr lang="en-US" sz="2000" dirty="0">
                <a:solidFill>
                  <a:srgbClr val="000000"/>
                </a:solidFill>
              </a:rPr>
              <a:t>negative skew</a:t>
            </a:r>
            <a:endParaRPr lang="en-US" sz="2000" dirty="0"/>
          </a:p>
        </p:txBody>
      </p:sp>
      <p:pic>
        <p:nvPicPr>
          <p:cNvPr id="2050" name="Picture 2">
            <a:extLst>
              <a:ext uri="{FF2B5EF4-FFF2-40B4-BE49-F238E27FC236}">
                <a16:creationId xmlns:a16="http://schemas.microsoft.com/office/drawing/2014/main" id="{2D147FA7-7B14-430B-A297-D245832178D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955" t="3744" r="57939" b="28565"/>
          <a:stretch/>
        </p:blipFill>
        <p:spPr bwMode="auto">
          <a:xfrm>
            <a:off x="1167364" y="3776540"/>
            <a:ext cx="2042212" cy="1642923"/>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934A6481-30C5-4F1C-9376-1CB5E90E572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9470" t="3744" r="4442" b="28414"/>
          <a:stretch/>
        </p:blipFill>
        <p:spPr bwMode="auto">
          <a:xfrm>
            <a:off x="5110262" y="3706871"/>
            <a:ext cx="2203967" cy="1777901"/>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 name="Date Placeholder 6">
            <a:extLst>
              <a:ext uri="{FF2B5EF4-FFF2-40B4-BE49-F238E27FC236}">
                <a16:creationId xmlns:a16="http://schemas.microsoft.com/office/drawing/2014/main" id="{C87E5FDB-F4D5-4AE7-9519-AF2CCE18DE38}"/>
              </a:ext>
            </a:extLst>
          </p:cNvPr>
          <p:cNvSpPr>
            <a:spLocks noGrp="1"/>
          </p:cNvSpPr>
          <p:nvPr>
            <p:ph type="dt" sz="half" idx="10"/>
          </p:nvPr>
        </p:nvSpPr>
        <p:spPr/>
        <p:txBody>
          <a:bodyPr/>
          <a:lstStyle/>
          <a:p>
            <a:fld id="{D6D546C1-8805-4A91-8DCC-20E012AFAF53}" type="datetime3">
              <a:rPr lang="en-US" smtClean="0"/>
              <a:t>5 April 2021</a:t>
            </a:fld>
            <a:endParaRPr lang="en-US"/>
          </a:p>
        </p:txBody>
      </p:sp>
      <p:sp>
        <p:nvSpPr>
          <p:cNvPr id="8" name="Footer Placeholder 7">
            <a:extLst>
              <a:ext uri="{FF2B5EF4-FFF2-40B4-BE49-F238E27FC236}">
                <a16:creationId xmlns:a16="http://schemas.microsoft.com/office/drawing/2014/main" id="{492EACF3-44AC-40E0-9B51-BE8210DCB12E}"/>
              </a:ext>
            </a:extLst>
          </p:cNvPr>
          <p:cNvSpPr>
            <a:spLocks noGrp="1"/>
          </p:cNvSpPr>
          <p:nvPr>
            <p:ph type="ftr" sz="quarter" idx="11"/>
          </p:nvPr>
        </p:nvSpPr>
        <p:spPr/>
        <p:txBody>
          <a:bodyPr/>
          <a:lstStyle/>
          <a:p>
            <a:r>
              <a:rPr lang="en-US"/>
              <a:t>Statistics - Second semester 2021</a:t>
            </a:r>
          </a:p>
        </p:txBody>
      </p:sp>
      <p:sp>
        <p:nvSpPr>
          <p:cNvPr id="9" name="Slide Number Placeholder 8">
            <a:extLst>
              <a:ext uri="{FF2B5EF4-FFF2-40B4-BE49-F238E27FC236}">
                <a16:creationId xmlns:a16="http://schemas.microsoft.com/office/drawing/2014/main" id="{B7D48453-A754-4F3B-B8A8-72BE4727CDE7}"/>
              </a:ext>
            </a:extLst>
          </p:cNvPr>
          <p:cNvSpPr>
            <a:spLocks noGrp="1"/>
          </p:cNvSpPr>
          <p:nvPr>
            <p:ph type="sldNum" sz="quarter" idx="12"/>
          </p:nvPr>
        </p:nvSpPr>
        <p:spPr/>
        <p:txBody>
          <a:bodyPr/>
          <a:lstStyle/>
          <a:p>
            <a:fld id="{96701808-27CB-4C39-9873-A40EE24BB302}" type="slidenum">
              <a:rPr lang="en-US" smtClean="0"/>
              <a:t>12</a:t>
            </a:fld>
            <a:endParaRPr lang="en-US"/>
          </a:p>
        </p:txBody>
      </p:sp>
    </p:spTree>
    <p:extLst>
      <p:ext uri="{BB962C8B-B14F-4D97-AF65-F5344CB8AC3E}">
        <p14:creationId xmlns:p14="http://schemas.microsoft.com/office/powerpoint/2010/main" val="598267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935B67E-4E3E-46D7-AA8E-7EE2B278E23A}"/>
              </a:ext>
            </a:extLst>
          </p:cNvPr>
          <p:cNvSpPr/>
          <p:nvPr/>
        </p:nvSpPr>
        <p:spPr>
          <a:xfrm>
            <a:off x="2141508" y="323713"/>
            <a:ext cx="4450361" cy="461665"/>
          </a:xfrm>
          <a:prstGeom prst="rect">
            <a:avLst/>
          </a:prstGeom>
        </p:spPr>
        <p:txBody>
          <a:bodyPr wrap="square">
            <a:spAutoFit/>
          </a:bodyPr>
          <a:lstStyle/>
          <a:p>
            <a:r>
              <a:rPr lang="en-US" sz="2400" b="1" dirty="0">
                <a:latin typeface="Times New Roman" panose="02020603050405020304" pitchFamily="18" charset="0"/>
              </a:rPr>
              <a:t>MEASURES OF DISPERSION</a:t>
            </a:r>
            <a:endParaRPr lang="en-US" sz="2400" dirty="0"/>
          </a:p>
        </p:txBody>
      </p:sp>
      <p:sp>
        <p:nvSpPr>
          <p:cNvPr id="2" name="Rectangle 1">
            <a:extLst>
              <a:ext uri="{FF2B5EF4-FFF2-40B4-BE49-F238E27FC236}">
                <a16:creationId xmlns:a16="http://schemas.microsoft.com/office/drawing/2014/main" id="{55ABDA63-C6B4-4659-A9E4-EC9E28646B48}"/>
              </a:ext>
            </a:extLst>
          </p:cNvPr>
          <p:cNvSpPr/>
          <p:nvPr/>
        </p:nvSpPr>
        <p:spPr>
          <a:xfrm>
            <a:off x="545910" y="1063726"/>
            <a:ext cx="8052180" cy="830997"/>
          </a:xfrm>
          <a:prstGeom prst="rect">
            <a:avLst/>
          </a:prstGeom>
        </p:spPr>
        <p:txBody>
          <a:bodyPr wrap="square">
            <a:spAutoFit/>
          </a:bodyPr>
          <a:lstStyle/>
          <a:p>
            <a:r>
              <a:rPr lang="en-US" sz="2400" b="1" dirty="0"/>
              <a:t>1- Range :</a:t>
            </a:r>
            <a:r>
              <a:rPr lang="en-US" sz="2400" dirty="0"/>
              <a:t>The difference between the largest and smallest values in a set of date.</a:t>
            </a:r>
          </a:p>
        </p:txBody>
      </p:sp>
      <p:sp>
        <p:nvSpPr>
          <p:cNvPr id="3" name="Rectangle 2">
            <a:extLst>
              <a:ext uri="{FF2B5EF4-FFF2-40B4-BE49-F238E27FC236}">
                <a16:creationId xmlns:a16="http://schemas.microsoft.com/office/drawing/2014/main" id="{43DE99DA-F833-4A78-AFFA-FE2A79EE40B6}"/>
              </a:ext>
            </a:extLst>
          </p:cNvPr>
          <p:cNvSpPr/>
          <p:nvPr/>
        </p:nvSpPr>
        <p:spPr>
          <a:xfrm>
            <a:off x="545910" y="2173071"/>
            <a:ext cx="7861111" cy="830997"/>
          </a:xfrm>
          <a:prstGeom prst="rect">
            <a:avLst/>
          </a:prstGeom>
        </p:spPr>
        <p:txBody>
          <a:bodyPr wrap="square">
            <a:spAutoFit/>
          </a:bodyPr>
          <a:lstStyle/>
          <a:p>
            <a:r>
              <a:rPr lang="en-US" sz="2400" dirty="0"/>
              <a:t>Example: The mean of the following data in section </a:t>
            </a:r>
            <a:r>
              <a:rPr lang="en-US" sz="2400" b="1" dirty="0"/>
              <a:t>A</a:t>
            </a:r>
            <a:r>
              <a:rPr lang="en-US" sz="2400" dirty="0"/>
              <a:t> and </a:t>
            </a:r>
            <a:r>
              <a:rPr lang="en-US" sz="2400" b="1" dirty="0"/>
              <a:t>B </a:t>
            </a:r>
            <a:r>
              <a:rPr lang="en-US" sz="2400" dirty="0"/>
              <a:t>is equal to </a:t>
            </a:r>
            <a:r>
              <a:rPr lang="en-US" sz="2400" b="1" dirty="0"/>
              <a:t>19. </a:t>
            </a:r>
            <a:r>
              <a:rPr lang="en-US" sz="2400" dirty="0"/>
              <a:t>Determine the </a:t>
            </a:r>
            <a:r>
              <a:rPr lang="en-US" sz="2400" b="1" dirty="0"/>
              <a:t>range</a:t>
            </a:r>
            <a:r>
              <a:rPr lang="en-US" sz="2400" dirty="0"/>
              <a:t> for both sections.</a:t>
            </a:r>
          </a:p>
        </p:txBody>
      </p:sp>
      <p:sp>
        <p:nvSpPr>
          <p:cNvPr id="6" name="Rectangle 5">
            <a:extLst>
              <a:ext uri="{FF2B5EF4-FFF2-40B4-BE49-F238E27FC236}">
                <a16:creationId xmlns:a16="http://schemas.microsoft.com/office/drawing/2014/main" id="{F36626DC-AFBF-40FA-BC04-76C502E3E2EC}"/>
              </a:ext>
            </a:extLst>
          </p:cNvPr>
          <p:cNvSpPr/>
          <p:nvPr/>
        </p:nvSpPr>
        <p:spPr>
          <a:xfrm>
            <a:off x="1581950" y="3175475"/>
            <a:ext cx="6810233" cy="830997"/>
          </a:xfrm>
          <a:prstGeom prst="rect">
            <a:avLst/>
          </a:prstGeom>
        </p:spPr>
        <p:txBody>
          <a:bodyPr wrap="square">
            <a:spAutoFit/>
          </a:bodyPr>
          <a:lstStyle/>
          <a:p>
            <a:r>
              <a:rPr lang="en-US" sz="2400" dirty="0">
                <a:latin typeface="Times New Roman" panose="02020603050405020304" pitchFamily="18" charset="0"/>
              </a:rPr>
              <a:t>Section A :  6    9    11  13  15  21  23  28  29  35</a:t>
            </a:r>
          </a:p>
          <a:p>
            <a:r>
              <a:rPr lang="en-US" sz="2400" dirty="0">
                <a:latin typeface="Times New Roman" panose="02020603050405020304" pitchFamily="18" charset="0"/>
              </a:rPr>
              <a:t>Section B:  15  16  16  17  18  19  20  21  23  25</a:t>
            </a:r>
            <a:endParaRPr lang="en-US" sz="2400" dirty="0"/>
          </a:p>
        </p:txBody>
      </p:sp>
      <p:sp>
        <p:nvSpPr>
          <p:cNvPr id="7" name="Rectangle 6">
            <a:extLst>
              <a:ext uri="{FF2B5EF4-FFF2-40B4-BE49-F238E27FC236}">
                <a16:creationId xmlns:a16="http://schemas.microsoft.com/office/drawing/2014/main" id="{9BA16B4C-59D0-47B4-8954-F744F418EA77}"/>
              </a:ext>
            </a:extLst>
          </p:cNvPr>
          <p:cNvSpPr/>
          <p:nvPr/>
        </p:nvSpPr>
        <p:spPr>
          <a:xfrm>
            <a:off x="1581950" y="4462241"/>
            <a:ext cx="5197523" cy="1200329"/>
          </a:xfrm>
          <a:prstGeom prst="rect">
            <a:avLst/>
          </a:prstGeom>
        </p:spPr>
        <p:txBody>
          <a:bodyPr wrap="square">
            <a:spAutoFit/>
          </a:bodyPr>
          <a:lstStyle/>
          <a:p>
            <a:r>
              <a:rPr lang="en-US" sz="2400" dirty="0">
                <a:latin typeface="Times New Roman" panose="02020603050405020304" pitchFamily="18" charset="0"/>
              </a:rPr>
              <a:t>The range for Section A = 35 - 6 =  29 </a:t>
            </a:r>
          </a:p>
          <a:p>
            <a:endParaRPr lang="en-US" sz="2400" dirty="0">
              <a:latin typeface="Times New Roman" panose="02020603050405020304" pitchFamily="18" charset="0"/>
            </a:endParaRPr>
          </a:p>
          <a:p>
            <a:r>
              <a:rPr lang="en-US" sz="2400" dirty="0">
                <a:latin typeface="Times New Roman" panose="02020603050405020304" pitchFamily="18" charset="0"/>
              </a:rPr>
              <a:t>The range for Section B =  25 – 15 = 10 </a:t>
            </a:r>
            <a:endParaRPr lang="en-US" sz="2400" dirty="0"/>
          </a:p>
        </p:txBody>
      </p:sp>
      <p:sp>
        <p:nvSpPr>
          <p:cNvPr id="4" name="Date Placeholder 3">
            <a:extLst>
              <a:ext uri="{FF2B5EF4-FFF2-40B4-BE49-F238E27FC236}">
                <a16:creationId xmlns:a16="http://schemas.microsoft.com/office/drawing/2014/main" id="{263A5CC5-B6F4-4BCC-99D4-B34D08B06C5C}"/>
              </a:ext>
            </a:extLst>
          </p:cNvPr>
          <p:cNvSpPr>
            <a:spLocks noGrp="1"/>
          </p:cNvSpPr>
          <p:nvPr>
            <p:ph type="dt" sz="half" idx="10"/>
          </p:nvPr>
        </p:nvSpPr>
        <p:spPr/>
        <p:txBody>
          <a:bodyPr/>
          <a:lstStyle/>
          <a:p>
            <a:fld id="{56FF98C4-AA51-4814-8A10-11E936DB6DE5}" type="datetime3">
              <a:rPr lang="en-US" smtClean="0"/>
              <a:t>5 April 2021</a:t>
            </a:fld>
            <a:endParaRPr lang="en-US"/>
          </a:p>
        </p:txBody>
      </p:sp>
      <p:sp>
        <p:nvSpPr>
          <p:cNvPr id="8" name="Footer Placeholder 7">
            <a:extLst>
              <a:ext uri="{FF2B5EF4-FFF2-40B4-BE49-F238E27FC236}">
                <a16:creationId xmlns:a16="http://schemas.microsoft.com/office/drawing/2014/main" id="{C9BA3277-CC4E-4C77-94B7-C5D35CBF6F44}"/>
              </a:ext>
            </a:extLst>
          </p:cNvPr>
          <p:cNvSpPr>
            <a:spLocks noGrp="1"/>
          </p:cNvSpPr>
          <p:nvPr>
            <p:ph type="ftr" sz="quarter" idx="11"/>
          </p:nvPr>
        </p:nvSpPr>
        <p:spPr/>
        <p:txBody>
          <a:bodyPr/>
          <a:lstStyle/>
          <a:p>
            <a:r>
              <a:rPr lang="en-US"/>
              <a:t>Statistics - Second semester 2021</a:t>
            </a:r>
          </a:p>
        </p:txBody>
      </p:sp>
      <p:sp>
        <p:nvSpPr>
          <p:cNvPr id="9" name="Slide Number Placeholder 8">
            <a:extLst>
              <a:ext uri="{FF2B5EF4-FFF2-40B4-BE49-F238E27FC236}">
                <a16:creationId xmlns:a16="http://schemas.microsoft.com/office/drawing/2014/main" id="{237CCCC3-43E0-4155-B6A1-D770C55FFA39}"/>
              </a:ext>
            </a:extLst>
          </p:cNvPr>
          <p:cNvSpPr>
            <a:spLocks noGrp="1"/>
          </p:cNvSpPr>
          <p:nvPr>
            <p:ph type="sldNum" sz="quarter" idx="12"/>
          </p:nvPr>
        </p:nvSpPr>
        <p:spPr/>
        <p:txBody>
          <a:bodyPr/>
          <a:lstStyle/>
          <a:p>
            <a:fld id="{96701808-27CB-4C39-9873-A40EE24BB302}" type="slidenum">
              <a:rPr lang="en-US" smtClean="0"/>
              <a:t>13</a:t>
            </a:fld>
            <a:endParaRPr lang="en-US"/>
          </a:p>
        </p:txBody>
      </p:sp>
    </p:spTree>
    <p:extLst>
      <p:ext uri="{BB962C8B-B14F-4D97-AF65-F5344CB8AC3E}">
        <p14:creationId xmlns:p14="http://schemas.microsoft.com/office/powerpoint/2010/main" val="2950501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F59F94-93B9-4D99-9C5B-83A28FFE44A1}"/>
              </a:ext>
            </a:extLst>
          </p:cNvPr>
          <p:cNvSpPr/>
          <p:nvPr/>
        </p:nvSpPr>
        <p:spPr>
          <a:xfrm>
            <a:off x="326344" y="196417"/>
            <a:ext cx="2517484" cy="461665"/>
          </a:xfrm>
          <a:prstGeom prst="rect">
            <a:avLst/>
          </a:prstGeom>
        </p:spPr>
        <p:txBody>
          <a:bodyPr wrap="none">
            <a:spAutoFit/>
          </a:bodyPr>
          <a:lstStyle/>
          <a:p>
            <a:r>
              <a:rPr lang="en-US" sz="2400" b="1" dirty="0"/>
              <a:t>2- Mean deviation</a:t>
            </a:r>
          </a:p>
        </p:txBody>
      </p:sp>
      <p:sp>
        <p:nvSpPr>
          <p:cNvPr id="6" name="Rectangle 5">
            <a:extLst>
              <a:ext uri="{FF2B5EF4-FFF2-40B4-BE49-F238E27FC236}">
                <a16:creationId xmlns:a16="http://schemas.microsoft.com/office/drawing/2014/main" id="{F8176F2E-04F2-4E1A-BF1B-C03D9E380481}"/>
              </a:ext>
            </a:extLst>
          </p:cNvPr>
          <p:cNvSpPr/>
          <p:nvPr/>
        </p:nvSpPr>
        <p:spPr>
          <a:xfrm>
            <a:off x="274839" y="663498"/>
            <a:ext cx="8308558" cy="1200329"/>
          </a:xfrm>
          <a:prstGeom prst="rect">
            <a:avLst/>
          </a:prstGeom>
        </p:spPr>
        <p:txBody>
          <a:bodyPr wrap="square">
            <a:spAutoFit/>
          </a:bodyPr>
          <a:lstStyle/>
          <a:p>
            <a:pPr algn="just"/>
            <a:r>
              <a:rPr lang="en-US" sz="2400" dirty="0"/>
              <a:t>Let us take the deviation of each observation from the mean and add all such deviations. If the sum is 'large', the dispersion is 'large'. If, however, the sum is 'small' the dispersion is small.</a:t>
            </a:r>
          </a:p>
        </p:txBody>
      </p:sp>
      <p:sp>
        <p:nvSpPr>
          <p:cNvPr id="7" name="Rectangle 6">
            <a:extLst>
              <a:ext uri="{FF2B5EF4-FFF2-40B4-BE49-F238E27FC236}">
                <a16:creationId xmlns:a16="http://schemas.microsoft.com/office/drawing/2014/main" id="{928A45D7-1A2F-4476-85D6-0AB10BA402B6}"/>
              </a:ext>
            </a:extLst>
          </p:cNvPr>
          <p:cNvSpPr/>
          <p:nvPr/>
        </p:nvSpPr>
        <p:spPr>
          <a:xfrm>
            <a:off x="982640" y="1907865"/>
            <a:ext cx="6810233" cy="830997"/>
          </a:xfrm>
          <a:prstGeom prst="rect">
            <a:avLst/>
          </a:prstGeom>
        </p:spPr>
        <p:txBody>
          <a:bodyPr wrap="square">
            <a:spAutoFit/>
          </a:bodyPr>
          <a:lstStyle/>
          <a:p>
            <a:r>
              <a:rPr lang="en-US" sz="2400" dirty="0">
                <a:latin typeface="Times New Roman" panose="02020603050405020304" pitchFamily="18" charset="0"/>
              </a:rPr>
              <a:t>Section A :  6    9    11  13  15  21  23  28  29  35</a:t>
            </a:r>
          </a:p>
          <a:p>
            <a:r>
              <a:rPr lang="en-US" sz="2400" dirty="0">
                <a:latin typeface="Times New Roman" panose="02020603050405020304" pitchFamily="18" charset="0"/>
              </a:rPr>
              <a:t>Section B:  15  16  16  17  18  19  20  21  23  25</a:t>
            </a:r>
            <a:endParaRPr lang="en-US" sz="2400" dirty="0"/>
          </a:p>
        </p:txBody>
      </p:sp>
      <p:pic>
        <p:nvPicPr>
          <p:cNvPr id="9" name="Picture 8">
            <a:extLst>
              <a:ext uri="{FF2B5EF4-FFF2-40B4-BE49-F238E27FC236}">
                <a16:creationId xmlns:a16="http://schemas.microsoft.com/office/drawing/2014/main" id="{1496321E-169E-4D60-899E-4281271B5748}"/>
              </a:ext>
            </a:extLst>
          </p:cNvPr>
          <p:cNvPicPr>
            <a:picLocks noChangeAspect="1"/>
          </p:cNvPicPr>
          <p:nvPr/>
        </p:nvPicPr>
        <p:blipFill rotWithShape="1">
          <a:blip r:embed="rId2"/>
          <a:srcRect l="9806" r="60704"/>
          <a:stretch/>
        </p:blipFill>
        <p:spPr>
          <a:xfrm>
            <a:off x="1583139" y="2744883"/>
            <a:ext cx="1842449" cy="4152381"/>
          </a:xfrm>
          <a:prstGeom prst="rect">
            <a:avLst/>
          </a:prstGeom>
        </p:spPr>
      </p:pic>
      <p:pic>
        <p:nvPicPr>
          <p:cNvPr id="10" name="Picture 9">
            <a:extLst>
              <a:ext uri="{FF2B5EF4-FFF2-40B4-BE49-F238E27FC236}">
                <a16:creationId xmlns:a16="http://schemas.microsoft.com/office/drawing/2014/main" id="{244B1887-AA95-43C2-B400-DA3894949408}"/>
              </a:ext>
            </a:extLst>
          </p:cNvPr>
          <p:cNvPicPr>
            <a:picLocks noChangeAspect="1"/>
          </p:cNvPicPr>
          <p:nvPr/>
        </p:nvPicPr>
        <p:blipFill rotWithShape="1">
          <a:blip r:embed="rId2"/>
          <a:srcRect l="54369"/>
          <a:stretch/>
        </p:blipFill>
        <p:spPr>
          <a:xfrm>
            <a:off x="3425588" y="2744883"/>
            <a:ext cx="2850854" cy="4152381"/>
          </a:xfrm>
          <a:prstGeom prst="rect">
            <a:avLst/>
          </a:prstGeom>
        </p:spPr>
      </p:pic>
      <p:sp>
        <p:nvSpPr>
          <p:cNvPr id="11" name="Rectangle 10">
            <a:extLst>
              <a:ext uri="{FF2B5EF4-FFF2-40B4-BE49-F238E27FC236}">
                <a16:creationId xmlns:a16="http://schemas.microsoft.com/office/drawing/2014/main" id="{CD4C096E-B3AA-4E19-B5BC-46889B94EF46}"/>
              </a:ext>
            </a:extLst>
          </p:cNvPr>
          <p:cNvSpPr/>
          <p:nvPr/>
        </p:nvSpPr>
        <p:spPr>
          <a:xfrm>
            <a:off x="274839" y="4359408"/>
            <a:ext cx="1521724" cy="461665"/>
          </a:xfrm>
          <a:prstGeom prst="rect">
            <a:avLst/>
          </a:prstGeom>
          <a:ln>
            <a:solidFill>
              <a:schemeClr val="accent1"/>
            </a:solidFill>
          </a:ln>
          <a:effectLst>
            <a:outerShdw blurRad="50800" dist="38100" dir="8100000" algn="tr" rotWithShape="0">
              <a:prstClr val="black">
                <a:alpha val="40000"/>
              </a:prstClr>
            </a:outerShdw>
          </a:effectLst>
        </p:spPr>
        <p:txBody>
          <a:bodyPr wrap="square">
            <a:spAutoFit/>
          </a:bodyPr>
          <a:lstStyle/>
          <a:p>
            <a:r>
              <a:rPr lang="en-US" sz="2400" dirty="0">
                <a:latin typeface="Times New Roman" panose="02020603050405020304" pitchFamily="18" charset="0"/>
              </a:rPr>
              <a:t>Section A </a:t>
            </a:r>
          </a:p>
        </p:txBody>
      </p:sp>
      <p:sp>
        <p:nvSpPr>
          <p:cNvPr id="12" name="Rectangle 11">
            <a:extLst>
              <a:ext uri="{FF2B5EF4-FFF2-40B4-BE49-F238E27FC236}">
                <a16:creationId xmlns:a16="http://schemas.microsoft.com/office/drawing/2014/main" id="{06F72612-6011-423C-9655-7F43AAEFDBF5}"/>
              </a:ext>
            </a:extLst>
          </p:cNvPr>
          <p:cNvSpPr/>
          <p:nvPr/>
        </p:nvSpPr>
        <p:spPr>
          <a:xfrm>
            <a:off x="6422082" y="5616727"/>
            <a:ext cx="2489906" cy="1200329"/>
          </a:xfrm>
          <a:prstGeom prst="rect">
            <a:avLst/>
          </a:prstGeom>
          <a:solidFill>
            <a:schemeClr val="accent4">
              <a:lumMod val="40000"/>
              <a:lumOff val="60000"/>
            </a:schemeClr>
          </a:solidFill>
          <a:ln>
            <a:solidFill>
              <a:schemeClr val="accent1"/>
            </a:solidFill>
          </a:ln>
          <a:effectLst>
            <a:outerShdw blurRad="50800" dist="38100" dir="8100000" algn="tr" rotWithShape="0">
              <a:prstClr val="black">
                <a:alpha val="40000"/>
              </a:prstClr>
            </a:outerShdw>
          </a:effectLst>
        </p:spPr>
        <p:txBody>
          <a:bodyPr wrap="square">
            <a:spAutoFit/>
          </a:bodyPr>
          <a:lstStyle/>
          <a:p>
            <a:r>
              <a:rPr lang="en-US" dirty="0">
                <a:latin typeface="Times New Roman" panose="02020603050405020304" pitchFamily="18" charset="0"/>
              </a:rPr>
              <a:t>Here, the sum is zero. It is neither 'large' nor 'small'. Is it a coincidence ?</a:t>
            </a:r>
            <a:endParaRPr lang="en-US" dirty="0"/>
          </a:p>
        </p:txBody>
      </p:sp>
      <p:sp>
        <p:nvSpPr>
          <p:cNvPr id="3" name="Date Placeholder 2">
            <a:extLst>
              <a:ext uri="{FF2B5EF4-FFF2-40B4-BE49-F238E27FC236}">
                <a16:creationId xmlns:a16="http://schemas.microsoft.com/office/drawing/2014/main" id="{60926B5C-4729-448C-B60E-9A324B3F5CB4}"/>
              </a:ext>
            </a:extLst>
          </p:cNvPr>
          <p:cNvSpPr>
            <a:spLocks noGrp="1"/>
          </p:cNvSpPr>
          <p:nvPr>
            <p:ph type="dt" sz="half" idx="10"/>
          </p:nvPr>
        </p:nvSpPr>
        <p:spPr/>
        <p:txBody>
          <a:bodyPr/>
          <a:lstStyle/>
          <a:p>
            <a:fld id="{234A4B7A-1172-47CD-8702-518671FC0573}" type="datetime3">
              <a:rPr lang="en-US" smtClean="0"/>
              <a:t>5 April 2021</a:t>
            </a:fld>
            <a:endParaRPr lang="en-US"/>
          </a:p>
        </p:txBody>
      </p:sp>
      <p:sp>
        <p:nvSpPr>
          <p:cNvPr id="4" name="Footer Placeholder 3">
            <a:extLst>
              <a:ext uri="{FF2B5EF4-FFF2-40B4-BE49-F238E27FC236}">
                <a16:creationId xmlns:a16="http://schemas.microsoft.com/office/drawing/2014/main" id="{B2CAAA21-D8D9-4C74-A865-73FE0B852935}"/>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1D570CE2-0F63-40AE-A48F-6E5C2A58B475}"/>
              </a:ext>
            </a:extLst>
          </p:cNvPr>
          <p:cNvSpPr>
            <a:spLocks noGrp="1"/>
          </p:cNvSpPr>
          <p:nvPr>
            <p:ph type="sldNum" sz="quarter" idx="12"/>
          </p:nvPr>
        </p:nvSpPr>
        <p:spPr/>
        <p:txBody>
          <a:bodyPr/>
          <a:lstStyle/>
          <a:p>
            <a:fld id="{96701808-27CB-4C39-9873-A40EE24BB302}" type="slidenum">
              <a:rPr lang="en-US" smtClean="0"/>
              <a:t>14</a:t>
            </a:fld>
            <a:endParaRPr lang="en-US"/>
          </a:p>
        </p:txBody>
      </p:sp>
    </p:spTree>
    <p:extLst>
      <p:ext uri="{BB962C8B-B14F-4D97-AF65-F5344CB8AC3E}">
        <p14:creationId xmlns:p14="http://schemas.microsoft.com/office/powerpoint/2010/main" val="327149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040DE3-CD54-4622-828A-FA4C89086064}"/>
              </a:ext>
            </a:extLst>
          </p:cNvPr>
          <p:cNvSpPr/>
          <p:nvPr/>
        </p:nvSpPr>
        <p:spPr>
          <a:xfrm>
            <a:off x="329430" y="2215527"/>
            <a:ext cx="1521724" cy="461665"/>
          </a:xfrm>
          <a:prstGeom prst="rect">
            <a:avLst/>
          </a:prstGeom>
          <a:ln>
            <a:solidFill>
              <a:schemeClr val="accent1"/>
            </a:solidFill>
          </a:ln>
          <a:effectLst>
            <a:outerShdw blurRad="50800" dist="38100" dir="8100000" algn="tr" rotWithShape="0">
              <a:prstClr val="black">
                <a:alpha val="40000"/>
              </a:prstClr>
            </a:outerShdw>
          </a:effectLst>
        </p:spPr>
        <p:txBody>
          <a:bodyPr wrap="square">
            <a:spAutoFit/>
          </a:bodyPr>
          <a:lstStyle/>
          <a:p>
            <a:r>
              <a:rPr lang="en-US" sz="2400" dirty="0">
                <a:latin typeface="Times New Roman" panose="02020603050405020304" pitchFamily="18" charset="0"/>
              </a:rPr>
              <a:t>Section B </a:t>
            </a:r>
          </a:p>
        </p:txBody>
      </p:sp>
      <p:pic>
        <p:nvPicPr>
          <p:cNvPr id="2" name="Picture 1">
            <a:extLst>
              <a:ext uri="{FF2B5EF4-FFF2-40B4-BE49-F238E27FC236}">
                <a16:creationId xmlns:a16="http://schemas.microsoft.com/office/drawing/2014/main" id="{C3C3EA3A-E494-4B45-9DD7-C7DFE8D39FEC}"/>
              </a:ext>
            </a:extLst>
          </p:cNvPr>
          <p:cNvPicPr>
            <a:picLocks noChangeAspect="1"/>
          </p:cNvPicPr>
          <p:nvPr/>
        </p:nvPicPr>
        <p:blipFill>
          <a:blip r:embed="rId2"/>
          <a:stretch>
            <a:fillRect/>
          </a:stretch>
        </p:blipFill>
        <p:spPr>
          <a:xfrm>
            <a:off x="2379290" y="370170"/>
            <a:ext cx="1628571" cy="4152381"/>
          </a:xfrm>
          <a:prstGeom prst="rect">
            <a:avLst/>
          </a:prstGeom>
        </p:spPr>
      </p:pic>
      <p:pic>
        <p:nvPicPr>
          <p:cNvPr id="4" name="Picture 3">
            <a:extLst>
              <a:ext uri="{FF2B5EF4-FFF2-40B4-BE49-F238E27FC236}">
                <a16:creationId xmlns:a16="http://schemas.microsoft.com/office/drawing/2014/main" id="{4C5A1282-C915-441A-AE0F-BC2A28D5BD2F}"/>
              </a:ext>
            </a:extLst>
          </p:cNvPr>
          <p:cNvPicPr>
            <a:picLocks noChangeAspect="1"/>
          </p:cNvPicPr>
          <p:nvPr/>
        </p:nvPicPr>
        <p:blipFill>
          <a:blip r:embed="rId3"/>
          <a:stretch>
            <a:fillRect/>
          </a:stretch>
        </p:blipFill>
        <p:spPr>
          <a:xfrm>
            <a:off x="3975985" y="356522"/>
            <a:ext cx="2742857" cy="4180952"/>
          </a:xfrm>
          <a:prstGeom prst="rect">
            <a:avLst/>
          </a:prstGeom>
        </p:spPr>
      </p:pic>
      <p:sp>
        <p:nvSpPr>
          <p:cNvPr id="6" name="Rectangle 5">
            <a:extLst>
              <a:ext uri="{FF2B5EF4-FFF2-40B4-BE49-F238E27FC236}">
                <a16:creationId xmlns:a16="http://schemas.microsoft.com/office/drawing/2014/main" id="{99F0467B-0ED6-4699-AFD7-61EC7FC84398}"/>
              </a:ext>
            </a:extLst>
          </p:cNvPr>
          <p:cNvSpPr/>
          <p:nvPr/>
        </p:nvSpPr>
        <p:spPr>
          <a:xfrm>
            <a:off x="6367492" y="3599221"/>
            <a:ext cx="2489906" cy="923330"/>
          </a:xfrm>
          <a:prstGeom prst="rect">
            <a:avLst/>
          </a:prstGeom>
          <a:solidFill>
            <a:schemeClr val="accent4">
              <a:lumMod val="40000"/>
              <a:lumOff val="60000"/>
            </a:schemeClr>
          </a:solidFill>
          <a:ln>
            <a:solidFill>
              <a:schemeClr val="accent1"/>
            </a:solidFill>
          </a:ln>
          <a:effectLst>
            <a:outerShdw blurRad="50800" dist="38100" dir="8100000" algn="tr" rotWithShape="0">
              <a:prstClr val="black">
                <a:alpha val="40000"/>
              </a:prstClr>
            </a:outerShdw>
          </a:effectLst>
        </p:spPr>
        <p:txBody>
          <a:bodyPr wrap="square">
            <a:spAutoFit/>
          </a:bodyPr>
          <a:lstStyle/>
          <a:p>
            <a:r>
              <a:rPr lang="en-US" dirty="0"/>
              <a:t>Again, the sum is zero. Certainly it is not a coincidence.</a:t>
            </a:r>
          </a:p>
        </p:txBody>
      </p:sp>
      <p:sp>
        <p:nvSpPr>
          <p:cNvPr id="7" name="Rectangle 6">
            <a:extLst>
              <a:ext uri="{FF2B5EF4-FFF2-40B4-BE49-F238E27FC236}">
                <a16:creationId xmlns:a16="http://schemas.microsoft.com/office/drawing/2014/main" id="{ED92AA89-8A7E-4D36-BCF1-ED09AEA1EC07}"/>
              </a:ext>
            </a:extLst>
          </p:cNvPr>
          <p:cNvSpPr/>
          <p:nvPr/>
        </p:nvSpPr>
        <p:spPr>
          <a:xfrm>
            <a:off x="438613" y="4848705"/>
            <a:ext cx="8418785" cy="707886"/>
          </a:xfrm>
          <a:prstGeom prst="rect">
            <a:avLst/>
          </a:prstGeom>
          <a:solidFill>
            <a:schemeClr val="accent5">
              <a:lumMod val="20000"/>
              <a:lumOff val="80000"/>
            </a:schemeClr>
          </a:solidFill>
          <a:ln>
            <a:solidFill>
              <a:srgbClr val="7030A0"/>
            </a:solidFill>
          </a:ln>
          <a:effectLst>
            <a:outerShdw blurRad="50800" dist="38100" dir="8100000" algn="tr" rotWithShape="0">
              <a:prstClr val="black">
                <a:alpha val="40000"/>
              </a:prstClr>
            </a:outerShdw>
          </a:effectLst>
        </p:spPr>
        <p:txBody>
          <a:bodyPr wrap="square">
            <a:spAutoFit/>
          </a:bodyPr>
          <a:lstStyle/>
          <a:p>
            <a:r>
              <a:rPr lang="en-US" sz="2000" b="1" dirty="0">
                <a:latin typeface="Times New Roman" panose="02020603050405020304" pitchFamily="18" charset="0"/>
              </a:rPr>
              <a:t>In fact</a:t>
            </a:r>
            <a:r>
              <a:rPr lang="en-US" sz="2000" dirty="0">
                <a:latin typeface="Times New Roman" panose="02020603050405020304" pitchFamily="18" charset="0"/>
              </a:rPr>
              <a:t>, </a:t>
            </a:r>
            <a:r>
              <a:rPr lang="en-US" sz="2000" b="1" dirty="0">
                <a:latin typeface="Times New Roman" panose="02020603050405020304" pitchFamily="18" charset="0"/>
              </a:rPr>
              <a:t>the sum of the deviations taken from the mean is always zero for any set of data.</a:t>
            </a:r>
            <a:endParaRPr lang="en-US" sz="2000" dirty="0">
              <a:latin typeface="Times New Roman" panose="02020603050405020304" pitchFamily="18" charset="0"/>
            </a:endParaRPr>
          </a:p>
        </p:txBody>
      </p:sp>
      <p:sp>
        <p:nvSpPr>
          <p:cNvPr id="5" name="Date Placeholder 4">
            <a:extLst>
              <a:ext uri="{FF2B5EF4-FFF2-40B4-BE49-F238E27FC236}">
                <a16:creationId xmlns:a16="http://schemas.microsoft.com/office/drawing/2014/main" id="{46585E85-9DA0-4B60-8A34-73BB7DE0C319}"/>
              </a:ext>
            </a:extLst>
          </p:cNvPr>
          <p:cNvSpPr>
            <a:spLocks noGrp="1"/>
          </p:cNvSpPr>
          <p:nvPr>
            <p:ph type="dt" sz="half" idx="10"/>
          </p:nvPr>
        </p:nvSpPr>
        <p:spPr/>
        <p:txBody>
          <a:bodyPr/>
          <a:lstStyle/>
          <a:p>
            <a:fld id="{B923B490-C651-4D2D-817C-6DC98D5E2CB3}" type="datetime3">
              <a:rPr lang="en-US" smtClean="0"/>
              <a:t>5 April 2021</a:t>
            </a:fld>
            <a:endParaRPr lang="en-US"/>
          </a:p>
        </p:txBody>
      </p:sp>
      <p:sp>
        <p:nvSpPr>
          <p:cNvPr id="8" name="Footer Placeholder 7">
            <a:extLst>
              <a:ext uri="{FF2B5EF4-FFF2-40B4-BE49-F238E27FC236}">
                <a16:creationId xmlns:a16="http://schemas.microsoft.com/office/drawing/2014/main" id="{BB5D23CD-FF95-41DB-B51F-EC4BC143FFDA}"/>
              </a:ext>
            </a:extLst>
          </p:cNvPr>
          <p:cNvSpPr>
            <a:spLocks noGrp="1"/>
          </p:cNvSpPr>
          <p:nvPr>
            <p:ph type="ftr" sz="quarter" idx="11"/>
          </p:nvPr>
        </p:nvSpPr>
        <p:spPr/>
        <p:txBody>
          <a:bodyPr/>
          <a:lstStyle/>
          <a:p>
            <a:r>
              <a:rPr lang="en-US"/>
              <a:t>Statistics - Second semester 2021</a:t>
            </a:r>
          </a:p>
        </p:txBody>
      </p:sp>
      <p:sp>
        <p:nvSpPr>
          <p:cNvPr id="9" name="Slide Number Placeholder 8">
            <a:extLst>
              <a:ext uri="{FF2B5EF4-FFF2-40B4-BE49-F238E27FC236}">
                <a16:creationId xmlns:a16="http://schemas.microsoft.com/office/drawing/2014/main" id="{671B7123-40DE-4FFA-AFAA-8248BF7A3706}"/>
              </a:ext>
            </a:extLst>
          </p:cNvPr>
          <p:cNvSpPr>
            <a:spLocks noGrp="1"/>
          </p:cNvSpPr>
          <p:nvPr>
            <p:ph type="sldNum" sz="quarter" idx="12"/>
          </p:nvPr>
        </p:nvSpPr>
        <p:spPr/>
        <p:txBody>
          <a:bodyPr/>
          <a:lstStyle/>
          <a:p>
            <a:fld id="{96701808-27CB-4C39-9873-A40EE24BB302}" type="slidenum">
              <a:rPr lang="en-US" smtClean="0"/>
              <a:t>15</a:t>
            </a:fld>
            <a:endParaRPr lang="en-US"/>
          </a:p>
        </p:txBody>
      </p:sp>
    </p:spTree>
    <p:extLst>
      <p:ext uri="{BB962C8B-B14F-4D97-AF65-F5344CB8AC3E}">
        <p14:creationId xmlns:p14="http://schemas.microsoft.com/office/powerpoint/2010/main" val="3189359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29E51FA-A018-4AD1-BE10-A0349DBA63B3}"/>
              </a:ext>
            </a:extLst>
          </p:cNvPr>
          <p:cNvSpPr/>
          <p:nvPr/>
        </p:nvSpPr>
        <p:spPr>
          <a:xfrm>
            <a:off x="313899" y="566847"/>
            <a:ext cx="8407020" cy="2677656"/>
          </a:xfrm>
          <a:prstGeom prst="rect">
            <a:avLst/>
          </a:prstGeom>
        </p:spPr>
        <p:txBody>
          <a:bodyPr wrap="square">
            <a:spAutoFit/>
          </a:bodyPr>
          <a:lstStyle/>
          <a:p>
            <a:pPr algn="just"/>
            <a:r>
              <a:rPr lang="en-US" sz="2400" dirty="0"/>
              <a:t>we get sum of deviations to be zero, so, we cannot draw any conclusion from the sum of deviations. But this can be avoided if we take only the </a:t>
            </a:r>
            <a:r>
              <a:rPr lang="en-US" sz="2400" b="1" dirty="0"/>
              <a:t>absolute value of the deviations </a:t>
            </a:r>
            <a:r>
              <a:rPr lang="en-US" sz="2400" dirty="0"/>
              <a:t>and then take their sum.</a:t>
            </a:r>
          </a:p>
          <a:p>
            <a:pPr algn="just"/>
            <a:endParaRPr lang="en-US" sz="2400" dirty="0"/>
          </a:p>
          <a:p>
            <a:pPr algn="just"/>
            <a:r>
              <a:rPr lang="en-US" sz="2400" dirty="0"/>
              <a:t>If we follow this method, we will obtain a measure (descriptor) called the </a:t>
            </a:r>
            <a:r>
              <a:rPr lang="en-US" sz="2400" b="1" dirty="0"/>
              <a:t>mean deviation</a:t>
            </a:r>
            <a:r>
              <a:rPr lang="en-US" sz="2400" dirty="0"/>
              <a:t> from the mean.</a:t>
            </a:r>
          </a:p>
        </p:txBody>
      </p:sp>
      <p:sp>
        <p:nvSpPr>
          <p:cNvPr id="5" name="Rectangle 4">
            <a:extLst>
              <a:ext uri="{FF2B5EF4-FFF2-40B4-BE49-F238E27FC236}">
                <a16:creationId xmlns:a16="http://schemas.microsoft.com/office/drawing/2014/main" id="{1D874909-BF53-44C7-BDB0-885F67C27DB4}"/>
              </a:ext>
            </a:extLst>
          </p:cNvPr>
          <p:cNvSpPr/>
          <p:nvPr/>
        </p:nvSpPr>
        <p:spPr>
          <a:xfrm>
            <a:off x="313899" y="3909031"/>
            <a:ext cx="8487443" cy="1200329"/>
          </a:xfrm>
          <a:prstGeom prst="rect">
            <a:avLst/>
          </a:prstGeom>
          <a:solidFill>
            <a:schemeClr val="accent4">
              <a:lumMod val="20000"/>
              <a:lumOff val="80000"/>
            </a:schemeClr>
          </a:solidFill>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t>Mean deviation: </a:t>
            </a:r>
            <a:r>
              <a:rPr lang="en-US" sz="2400" dirty="0"/>
              <a:t>The mean deviation is the sum of the absolute values of the deviations from the mean divided by the number of items, (i.e., the sum of the frequencies).</a:t>
            </a:r>
          </a:p>
        </p:txBody>
      </p:sp>
      <p:sp>
        <p:nvSpPr>
          <p:cNvPr id="2" name="Date Placeholder 1">
            <a:extLst>
              <a:ext uri="{FF2B5EF4-FFF2-40B4-BE49-F238E27FC236}">
                <a16:creationId xmlns:a16="http://schemas.microsoft.com/office/drawing/2014/main" id="{F3B953A9-4283-4ACC-84F3-718DDA4B9A56}"/>
              </a:ext>
            </a:extLst>
          </p:cNvPr>
          <p:cNvSpPr>
            <a:spLocks noGrp="1"/>
          </p:cNvSpPr>
          <p:nvPr>
            <p:ph type="dt" sz="half" idx="10"/>
          </p:nvPr>
        </p:nvSpPr>
        <p:spPr/>
        <p:txBody>
          <a:bodyPr/>
          <a:lstStyle/>
          <a:p>
            <a:fld id="{02C059DB-A907-404C-86DF-1A16624FCED3}" type="datetime3">
              <a:rPr lang="en-US" smtClean="0"/>
              <a:t>5 April 2021</a:t>
            </a:fld>
            <a:endParaRPr lang="en-US"/>
          </a:p>
        </p:txBody>
      </p:sp>
      <p:sp>
        <p:nvSpPr>
          <p:cNvPr id="3" name="Footer Placeholder 2">
            <a:extLst>
              <a:ext uri="{FF2B5EF4-FFF2-40B4-BE49-F238E27FC236}">
                <a16:creationId xmlns:a16="http://schemas.microsoft.com/office/drawing/2014/main" id="{0D7AC468-708D-4820-9D48-2E5BE5E3A4B0}"/>
              </a:ext>
            </a:extLst>
          </p:cNvPr>
          <p:cNvSpPr>
            <a:spLocks noGrp="1"/>
          </p:cNvSpPr>
          <p:nvPr>
            <p:ph type="ftr" sz="quarter" idx="11"/>
          </p:nvPr>
        </p:nvSpPr>
        <p:spPr/>
        <p:txBody>
          <a:bodyPr/>
          <a:lstStyle/>
          <a:p>
            <a:r>
              <a:rPr lang="en-US"/>
              <a:t>Statistics - Second semester 2021</a:t>
            </a:r>
          </a:p>
        </p:txBody>
      </p:sp>
      <p:sp>
        <p:nvSpPr>
          <p:cNvPr id="6" name="Slide Number Placeholder 5">
            <a:extLst>
              <a:ext uri="{FF2B5EF4-FFF2-40B4-BE49-F238E27FC236}">
                <a16:creationId xmlns:a16="http://schemas.microsoft.com/office/drawing/2014/main" id="{4DD278C0-2A28-46CA-8332-579E5912CE6F}"/>
              </a:ext>
            </a:extLst>
          </p:cNvPr>
          <p:cNvSpPr>
            <a:spLocks noGrp="1"/>
          </p:cNvSpPr>
          <p:nvPr>
            <p:ph type="sldNum" sz="quarter" idx="12"/>
          </p:nvPr>
        </p:nvSpPr>
        <p:spPr/>
        <p:txBody>
          <a:bodyPr/>
          <a:lstStyle/>
          <a:p>
            <a:fld id="{96701808-27CB-4C39-9873-A40EE24BB302}" type="slidenum">
              <a:rPr lang="en-US" smtClean="0"/>
              <a:t>16</a:t>
            </a:fld>
            <a:endParaRPr lang="en-US"/>
          </a:p>
        </p:txBody>
      </p:sp>
    </p:spTree>
    <p:extLst>
      <p:ext uri="{BB962C8B-B14F-4D97-AF65-F5344CB8AC3E}">
        <p14:creationId xmlns:p14="http://schemas.microsoft.com/office/powerpoint/2010/main" val="20090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015768-7B24-40A6-92A5-1073B41B548A}"/>
              </a:ext>
            </a:extLst>
          </p:cNvPr>
          <p:cNvPicPr>
            <a:picLocks noChangeAspect="1"/>
          </p:cNvPicPr>
          <p:nvPr/>
        </p:nvPicPr>
        <p:blipFill rotWithShape="1">
          <a:blip r:embed="rId2"/>
          <a:srcRect r="46090" b="88375"/>
          <a:stretch/>
        </p:blipFill>
        <p:spPr>
          <a:xfrm>
            <a:off x="644795" y="1327132"/>
            <a:ext cx="3763432" cy="461665"/>
          </a:xfrm>
          <a:prstGeom prst="rect">
            <a:avLst/>
          </a:prstGeom>
          <a:effectLst>
            <a:outerShdw blurRad="50800" dist="38100" dir="8100000" algn="tr" rotWithShape="0">
              <a:prstClr val="black">
                <a:alpha val="40000"/>
              </a:prstClr>
            </a:outerShdw>
          </a:effectLst>
        </p:spPr>
      </p:pic>
      <p:sp>
        <p:nvSpPr>
          <p:cNvPr id="6" name="Rectangle 5">
            <a:extLst>
              <a:ext uri="{FF2B5EF4-FFF2-40B4-BE49-F238E27FC236}">
                <a16:creationId xmlns:a16="http://schemas.microsoft.com/office/drawing/2014/main" id="{46F7B910-B72C-4F09-A69F-7A588FE6D94A}"/>
              </a:ext>
            </a:extLst>
          </p:cNvPr>
          <p:cNvSpPr/>
          <p:nvPr/>
        </p:nvSpPr>
        <p:spPr>
          <a:xfrm>
            <a:off x="644795" y="565329"/>
            <a:ext cx="3070746" cy="461665"/>
          </a:xfrm>
          <a:prstGeom prst="rect">
            <a:avLst/>
          </a:prstGeom>
          <a:solidFill>
            <a:schemeClr val="accent4">
              <a:lumMod val="20000"/>
              <a:lumOff val="80000"/>
            </a:schemeClr>
          </a:solidFill>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t>Mean Deviation (</a:t>
            </a:r>
            <a:r>
              <a:rPr lang="en-US" sz="2400" b="1" i="1" dirty="0"/>
              <a:t>M.D</a:t>
            </a:r>
            <a:r>
              <a:rPr lang="en-US" sz="2400" b="1" dirty="0"/>
              <a:t>)</a:t>
            </a:r>
            <a:endParaRPr lang="en-US" sz="2400" dirty="0"/>
          </a:p>
        </p:txBody>
      </p:sp>
      <p:pic>
        <p:nvPicPr>
          <p:cNvPr id="7" name="Picture 6">
            <a:extLst>
              <a:ext uri="{FF2B5EF4-FFF2-40B4-BE49-F238E27FC236}">
                <a16:creationId xmlns:a16="http://schemas.microsoft.com/office/drawing/2014/main" id="{22CAD96C-7081-41F9-AE4D-4E1F8742C256}"/>
              </a:ext>
            </a:extLst>
          </p:cNvPr>
          <p:cNvPicPr>
            <a:picLocks noChangeAspect="1"/>
          </p:cNvPicPr>
          <p:nvPr/>
        </p:nvPicPr>
        <p:blipFill rotWithShape="1">
          <a:blip r:embed="rId2"/>
          <a:srcRect l="58766" t="20196" r="195" b="54632"/>
          <a:stretch/>
        </p:blipFill>
        <p:spPr>
          <a:xfrm>
            <a:off x="5145205" y="1026994"/>
            <a:ext cx="2864953" cy="999699"/>
          </a:xfrm>
          <a:prstGeom prst="rect">
            <a:avLst/>
          </a:prstGeom>
          <a:effectLst>
            <a:outerShdw blurRad="50800" dist="38100" dir="8100000" algn="tr" rotWithShape="0">
              <a:prstClr val="black">
                <a:alpha val="40000"/>
              </a:prstClr>
            </a:outerShdw>
          </a:effectLst>
        </p:spPr>
      </p:pic>
      <p:pic>
        <p:nvPicPr>
          <p:cNvPr id="8" name="Picture 7">
            <a:extLst>
              <a:ext uri="{FF2B5EF4-FFF2-40B4-BE49-F238E27FC236}">
                <a16:creationId xmlns:a16="http://schemas.microsoft.com/office/drawing/2014/main" id="{31B39E85-9B67-415D-8B50-095AA5481E7F}"/>
              </a:ext>
            </a:extLst>
          </p:cNvPr>
          <p:cNvPicPr>
            <a:picLocks noChangeAspect="1"/>
          </p:cNvPicPr>
          <p:nvPr/>
        </p:nvPicPr>
        <p:blipFill rotWithShape="1">
          <a:blip r:embed="rId2"/>
          <a:srcRect t="42816" r="46090"/>
          <a:stretch/>
        </p:blipFill>
        <p:spPr>
          <a:xfrm>
            <a:off x="666941" y="2026693"/>
            <a:ext cx="3763432" cy="2271033"/>
          </a:xfrm>
          <a:prstGeom prst="rect">
            <a:avLst/>
          </a:prstGeom>
        </p:spPr>
      </p:pic>
      <p:pic>
        <p:nvPicPr>
          <p:cNvPr id="9" name="Picture 8">
            <a:extLst>
              <a:ext uri="{FF2B5EF4-FFF2-40B4-BE49-F238E27FC236}">
                <a16:creationId xmlns:a16="http://schemas.microsoft.com/office/drawing/2014/main" id="{A48182E4-DD7C-4671-AEF0-D57720B1C2AB}"/>
              </a:ext>
            </a:extLst>
          </p:cNvPr>
          <p:cNvPicPr>
            <a:picLocks noChangeAspect="1"/>
          </p:cNvPicPr>
          <p:nvPr/>
        </p:nvPicPr>
        <p:blipFill rotWithShape="1">
          <a:blip r:embed="rId3"/>
          <a:srcRect b="52032"/>
          <a:stretch/>
        </p:blipFill>
        <p:spPr>
          <a:xfrm>
            <a:off x="60909" y="4158175"/>
            <a:ext cx="9083092" cy="809610"/>
          </a:xfrm>
          <a:prstGeom prst="rect">
            <a:avLst/>
          </a:prstGeom>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62C5ABF-3973-41F9-B731-CC717C7563D1}"/>
                  </a:ext>
                </a:extLst>
              </p:cNvPr>
              <p:cNvSpPr txBox="1"/>
              <p:nvPr/>
            </p:nvSpPr>
            <p:spPr>
              <a:xfrm>
                <a:off x="4819225" y="5311793"/>
                <a:ext cx="3572581" cy="1038426"/>
              </a:xfrm>
              <a:prstGeom prst="rect">
                <a:avLst/>
              </a:prstGeom>
              <a:noFill/>
              <a:effectLst>
                <a:outerShdw blurRad="50800" dist="38100" dir="8100000" algn="tr" rotWithShape="0">
                  <a:prstClr val="black">
                    <a:alpha val="40000"/>
                  </a:prstClr>
                </a:outerShdw>
              </a:effectLst>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𝑀</m:t>
                      </m:r>
                      <m:r>
                        <a:rPr lang="en-US" sz="3200" i="0">
                          <a:latin typeface="Cambria Math" panose="02040503050406030204" pitchFamily="18" charset="0"/>
                        </a:rPr>
                        <m:t>⋅</m:t>
                      </m:r>
                      <m:r>
                        <a:rPr lang="en-US" sz="3200" i="1">
                          <a:latin typeface="Cambria Math" panose="02040503050406030204" pitchFamily="18" charset="0"/>
                        </a:rPr>
                        <m:t>𝐷</m:t>
                      </m:r>
                      <m:r>
                        <a:rPr lang="en-US" sz="3200" i="0">
                          <a:latin typeface="Cambria Math" panose="02040503050406030204" pitchFamily="18" charset="0"/>
                        </a:rPr>
                        <m:t>=</m:t>
                      </m:r>
                      <m:f>
                        <m:fPr>
                          <m:ctrlPr>
                            <a:rPr lang="en-US" sz="3200" i="1">
                              <a:latin typeface="Cambria Math" panose="02040503050406030204" pitchFamily="18" charset="0"/>
                            </a:rPr>
                          </m:ctrlPr>
                        </m:fPr>
                        <m:num>
                          <m:nary>
                            <m:naryPr>
                              <m:chr m:val="∑"/>
                              <m:grow m:val="on"/>
                              <m:subHide m:val="on"/>
                              <m:supHide m:val="on"/>
                              <m:ctrlPr>
                                <a:rPr lang="en-US" sz="3200" i="1">
                                  <a:latin typeface="Cambria Math" panose="02040503050406030204" pitchFamily="18" charset="0"/>
                                </a:rPr>
                              </m:ctrlPr>
                            </m:naryPr>
                            <m:sub/>
                            <m:sup/>
                            <m:e>
                              <m:sSub>
                                <m:sSubPr>
                                  <m:ctrlPr>
                                    <a:rPr lang="en-US" sz="3200" i="1">
                                      <a:latin typeface="Cambria Math" panose="02040503050406030204" pitchFamily="18" charset="0"/>
                                    </a:rPr>
                                  </m:ctrlPr>
                                </m:sSubPr>
                                <m:e>
                                  <m:r>
                                    <a:rPr lang="en-US" sz="3200" i="1">
                                      <a:latin typeface="Cambria Math" panose="02040503050406030204" pitchFamily="18" charset="0"/>
                                    </a:rPr>
                                    <m:t>𝑓</m:t>
                                  </m:r>
                                </m:e>
                                <m:sub>
                                  <m:r>
                                    <a:rPr lang="en-US" sz="3200" i="1">
                                      <a:latin typeface="Cambria Math" panose="02040503050406030204" pitchFamily="18" charset="0"/>
                                    </a:rPr>
                                    <m:t>𝑖</m:t>
                                  </m:r>
                                </m:sub>
                              </m:sSub>
                              <m:d>
                                <m:dPr>
                                  <m:begChr m:val="|"/>
                                  <m:endChr m:val="|"/>
                                  <m:ctrlPr>
                                    <a:rPr lang="en-US" sz="3200" i="1">
                                      <a:latin typeface="Cambria Math" panose="02040503050406030204" pitchFamily="18" charset="0"/>
                                    </a:rPr>
                                  </m:ctrlPr>
                                </m:dPr>
                                <m:e>
                                  <m:sSub>
                                    <m:sSubPr>
                                      <m:ctrlPr>
                                        <a:rPr lang="en-US" sz="3200" i="1">
                                          <a:latin typeface="Cambria Math" panose="02040503050406030204" pitchFamily="18" charset="0"/>
                                        </a:rPr>
                                      </m:ctrlPr>
                                    </m:sSubPr>
                                    <m:e>
                                      <m:r>
                                        <a:rPr lang="en-US" sz="3200" i="1">
                                          <a:latin typeface="Cambria Math" panose="02040503050406030204" pitchFamily="18" charset="0"/>
                                        </a:rPr>
                                        <m:t>𝑥</m:t>
                                      </m:r>
                                    </m:e>
                                    <m:sub>
                                      <m:r>
                                        <a:rPr lang="en-US" sz="3200" i="1">
                                          <a:latin typeface="Cambria Math" panose="02040503050406030204" pitchFamily="18" charset="0"/>
                                        </a:rPr>
                                        <m:t>𝑖</m:t>
                                      </m:r>
                                    </m:sub>
                                  </m:sSub>
                                  <m:r>
                                    <a:rPr lang="en-US" sz="3200" i="0">
                                      <a:latin typeface="Cambria Math" panose="02040503050406030204" pitchFamily="18" charset="0"/>
                                    </a:rPr>
                                    <m:t>−</m:t>
                                  </m:r>
                                  <m:acc>
                                    <m:accPr>
                                      <m:chr m:val="̅"/>
                                      <m:ctrlPr>
                                        <a:rPr lang="en-US" sz="3200" i="1">
                                          <a:latin typeface="Cambria Math" panose="02040503050406030204" pitchFamily="18" charset="0"/>
                                        </a:rPr>
                                      </m:ctrlPr>
                                    </m:accPr>
                                    <m:e>
                                      <m:r>
                                        <a:rPr lang="en-US" sz="3200" i="1">
                                          <a:latin typeface="Cambria Math" panose="02040503050406030204" pitchFamily="18" charset="0"/>
                                        </a:rPr>
                                        <m:t>𝜒</m:t>
                                      </m:r>
                                    </m:e>
                                  </m:acc>
                                </m:e>
                              </m:d>
                            </m:e>
                          </m:nary>
                        </m:num>
                        <m:den>
                          <m:nary>
                            <m:naryPr>
                              <m:chr m:val="∑"/>
                              <m:grow m:val="on"/>
                              <m:subHide m:val="on"/>
                              <m:supHide m:val="on"/>
                              <m:ctrlPr>
                                <a:rPr lang="en-US" sz="3200" i="1">
                                  <a:latin typeface="Cambria Math" panose="02040503050406030204" pitchFamily="18" charset="0"/>
                                </a:rPr>
                              </m:ctrlPr>
                            </m:naryPr>
                            <m:sub/>
                            <m:sup/>
                            <m:e>
                              <m:sSub>
                                <m:sSubPr>
                                  <m:ctrlPr>
                                    <a:rPr lang="en-US" sz="3200" i="1">
                                      <a:latin typeface="Cambria Math" panose="02040503050406030204" pitchFamily="18" charset="0"/>
                                    </a:rPr>
                                  </m:ctrlPr>
                                </m:sSubPr>
                                <m:e>
                                  <m:r>
                                    <a:rPr lang="en-US" sz="3200" i="1">
                                      <a:latin typeface="Cambria Math" panose="02040503050406030204" pitchFamily="18" charset="0"/>
                                    </a:rPr>
                                    <m:t>𝑓</m:t>
                                  </m:r>
                                </m:e>
                                <m:sub>
                                  <m:r>
                                    <a:rPr lang="en-US" sz="3200" i="1">
                                      <a:latin typeface="Cambria Math" panose="02040503050406030204" pitchFamily="18" charset="0"/>
                                    </a:rPr>
                                    <m:t>𝑖</m:t>
                                  </m:r>
                                </m:sub>
                              </m:sSub>
                            </m:e>
                          </m:nary>
                        </m:den>
                      </m:f>
                    </m:oMath>
                  </m:oMathPara>
                </a14:m>
                <a:endParaRPr lang="en-US" sz="3200" dirty="0"/>
              </a:p>
            </p:txBody>
          </p:sp>
        </mc:Choice>
        <mc:Fallback xmlns="">
          <p:sp>
            <p:nvSpPr>
              <p:cNvPr id="10" name="TextBox 9">
                <a:extLst>
                  <a:ext uri="{FF2B5EF4-FFF2-40B4-BE49-F238E27FC236}">
                    <a16:creationId xmlns:a16="http://schemas.microsoft.com/office/drawing/2014/main" id="{462C5ABF-3973-41F9-B731-CC717C7563D1}"/>
                  </a:ext>
                </a:extLst>
              </p:cNvPr>
              <p:cNvSpPr txBox="1">
                <a:spLocks noRot="1" noChangeAspect="1" noMove="1" noResize="1" noEditPoints="1" noAdjustHandles="1" noChangeArrowheads="1" noChangeShapeType="1" noTextEdit="1"/>
              </p:cNvSpPr>
              <p:nvPr/>
            </p:nvSpPr>
            <p:spPr>
              <a:xfrm>
                <a:off x="4819225" y="5311793"/>
                <a:ext cx="3572581" cy="1038426"/>
              </a:xfrm>
              <a:prstGeom prst="rect">
                <a:avLst/>
              </a:prstGeom>
              <a:blipFill>
                <a:blip r:embed="rId4"/>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2" name="Date Placeholder 1">
            <a:extLst>
              <a:ext uri="{FF2B5EF4-FFF2-40B4-BE49-F238E27FC236}">
                <a16:creationId xmlns:a16="http://schemas.microsoft.com/office/drawing/2014/main" id="{9B8E97AE-1FA3-424E-987D-ED9324C9FC82}"/>
              </a:ext>
            </a:extLst>
          </p:cNvPr>
          <p:cNvSpPr>
            <a:spLocks noGrp="1"/>
          </p:cNvSpPr>
          <p:nvPr>
            <p:ph type="dt" sz="half" idx="10"/>
          </p:nvPr>
        </p:nvSpPr>
        <p:spPr/>
        <p:txBody>
          <a:bodyPr/>
          <a:lstStyle/>
          <a:p>
            <a:fld id="{57052462-EEFC-4A5B-8CA8-509269855079}" type="datetime3">
              <a:rPr lang="en-US" smtClean="0"/>
              <a:t>5 April 2021</a:t>
            </a:fld>
            <a:endParaRPr lang="en-US"/>
          </a:p>
        </p:txBody>
      </p:sp>
      <p:sp>
        <p:nvSpPr>
          <p:cNvPr id="3" name="Footer Placeholder 2">
            <a:extLst>
              <a:ext uri="{FF2B5EF4-FFF2-40B4-BE49-F238E27FC236}">
                <a16:creationId xmlns:a16="http://schemas.microsoft.com/office/drawing/2014/main" id="{F07C535D-195A-4691-8E42-09541E25914E}"/>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7C4A860C-F8F9-4478-8389-0E99EDC75123}"/>
              </a:ext>
            </a:extLst>
          </p:cNvPr>
          <p:cNvSpPr>
            <a:spLocks noGrp="1"/>
          </p:cNvSpPr>
          <p:nvPr>
            <p:ph type="sldNum" sz="quarter" idx="12"/>
          </p:nvPr>
        </p:nvSpPr>
        <p:spPr/>
        <p:txBody>
          <a:bodyPr/>
          <a:lstStyle/>
          <a:p>
            <a:fld id="{96701808-27CB-4C39-9873-A40EE24BB302}" type="slidenum">
              <a:rPr lang="en-US" smtClean="0"/>
              <a:t>17</a:t>
            </a:fld>
            <a:endParaRPr lang="en-US"/>
          </a:p>
        </p:txBody>
      </p:sp>
    </p:spTree>
    <p:extLst>
      <p:ext uri="{BB962C8B-B14F-4D97-AF65-F5344CB8AC3E}">
        <p14:creationId xmlns:p14="http://schemas.microsoft.com/office/powerpoint/2010/main" val="186049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49B192-0D24-458B-82E2-87C870B92983}"/>
              </a:ext>
            </a:extLst>
          </p:cNvPr>
          <p:cNvSpPr/>
          <p:nvPr/>
        </p:nvSpPr>
        <p:spPr>
          <a:xfrm>
            <a:off x="358253" y="247051"/>
            <a:ext cx="8427493" cy="1692771"/>
          </a:xfrm>
          <a:prstGeom prst="rect">
            <a:avLst/>
          </a:prstGeom>
        </p:spPr>
        <p:txBody>
          <a:bodyPr wrap="square">
            <a:spAutoFit/>
          </a:bodyPr>
          <a:lstStyle/>
          <a:p>
            <a:r>
              <a:rPr lang="en-US" sz="2400" b="1" dirty="0">
                <a:latin typeface="Times New Roman" panose="02020603050405020304" pitchFamily="18" charset="0"/>
              </a:rPr>
              <a:t>Example: </a:t>
            </a:r>
            <a:r>
              <a:rPr lang="en-US" sz="2400" dirty="0">
                <a:latin typeface="Times New Roman" panose="02020603050405020304" pitchFamily="18" charset="0"/>
              </a:rPr>
              <a:t>Find the mean deviation from the mean of the following data</a:t>
            </a:r>
            <a:r>
              <a:rPr lang="en-US" sz="3200" dirty="0">
                <a:latin typeface="Times New Roman" panose="02020603050405020304" pitchFamily="18" charset="0"/>
              </a:rPr>
              <a:t>.    </a:t>
            </a:r>
            <a:r>
              <a:rPr lang="en-US" sz="2400" dirty="0"/>
              <a:t>Group A: 2, 3, 4, 8</a:t>
            </a:r>
          </a:p>
          <a:p>
            <a:r>
              <a:rPr lang="en-US" sz="2400" dirty="0"/>
              <a:t>               Group B: 1, 2, 4, 10</a:t>
            </a:r>
          </a:p>
          <a:p>
            <a:r>
              <a:rPr lang="en-US" sz="2400" dirty="0"/>
              <a:t>               Group C: 0, 1, 5, 11</a:t>
            </a:r>
            <a:endParaRPr lang="en-US" sz="3200" dirty="0"/>
          </a:p>
        </p:txBody>
      </p:sp>
      <p:sp>
        <p:nvSpPr>
          <p:cNvPr id="4" name="Rectangle 3">
            <a:extLst>
              <a:ext uri="{FF2B5EF4-FFF2-40B4-BE49-F238E27FC236}">
                <a16:creationId xmlns:a16="http://schemas.microsoft.com/office/drawing/2014/main" id="{5D7EC76D-2359-426C-B1FF-C8429353A2D7}"/>
              </a:ext>
            </a:extLst>
          </p:cNvPr>
          <p:cNvSpPr/>
          <p:nvPr/>
        </p:nvSpPr>
        <p:spPr>
          <a:xfrm>
            <a:off x="358253" y="2035412"/>
            <a:ext cx="1562670" cy="461665"/>
          </a:xfrm>
          <a:prstGeom prst="rect">
            <a:avLst/>
          </a:prstGeom>
        </p:spPr>
        <p:txBody>
          <a:bodyPr wrap="square">
            <a:spAutoFit/>
          </a:bodyPr>
          <a:lstStyle/>
          <a:p>
            <a:r>
              <a:rPr lang="en-US" sz="2400" b="1" dirty="0">
                <a:latin typeface="Times New Roman" panose="02020603050405020304" pitchFamily="18" charset="0"/>
              </a:rPr>
              <a:t>Solution:</a:t>
            </a:r>
            <a:endParaRPr lang="en-US" sz="2400" b="1" dirty="0"/>
          </a:p>
        </p:txBody>
      </p:sp>
      <mc:AlternateContent xmlns:mc="http://schemas.openxmlformats.org/markup-compatibility/2006" xmlns:a14="http://schemas.microsoft.com/office/drawing/2010/main">
        <mc:Choice Requires="a14">
          <p:graphicFrame>
            <p:nvGraphicFramePr>
              <p:cNvPr id="5" name="Table 5">
                <a:extLst>
                  <a:ext uri="{FF2B5EF4-FFF2-40B4-BE49-F238E27FC236}">
                    <a16:creationId xmlns:a16="http://schemas.microsoft.com/office/drawing/2014/main" id="{B5602AA7-A0B7-494B-BC69-3C8619085691}"/>
                  </a:ext>
                </a:extLst>
              </p:cNvPr>
              <p:cNvGraphicFramePr>
                <a:graphicFrameLocks noGrp="1"/>
              </p:cNvGraphicFramePr>
              <p:nvPr>
                <p:extLst>
                  <p:ext uri="{D42A27DB-BD31-4B8C-83A1-F6EECF244321}">
                    <p14:modId xmlns:p14="http://schemas.microsoft.com/office/powerpoint/2010/main" val="2489543089"/>
                  </p:ext>
                </p:extLst>
              </p:nvPr>
            </p:nvGraphicFramePr>
            <p:xfrm>
              <a:off x="358253" y="2497077"/>
              <a:ext cx="8427495" cy="332232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1404582">
                      <a:extLst>
                        <a:ext uri="{9D8B030D-6E8A-4147-A177-3AD203B41FA5}">
                          <a16:colId xmlns:a16="http://schemas.microsoft.com/office/drawing/2014/main" val="2658299759"/>
                        </a:ext>
                      </a:extLst>
                    </a:gridCol>
                    <a:gridCol w="1404582">
                      <a:extLst>
                        <a:ext uri="{9D8B030D-6E8A-4147-A177-3AD203B41FA5}">
                          <a16:colId xmlns:a16="http://schemas.microsoft.com/office/drawing/2014/main" val="841827967"/>
                        </a:ext>
                      </a:extLst>
                    </a:gridCol>
                    <a:gridCol w="1404582">
                      <a:extLst>
                        <a:ext uri="{9D8B030D-6E8A-4147-A177-3AD203B41FA5}">
                          <a16:colId xmlns:a16="http://schemas.microsoft.com/office/drawing/2014/main" val="3921880319"/>
                        </a:ext>
                      </a:extLst>
                    </a:gridCol>
                    <a:gridCol w="1507830">
                      <a:extLst>
                        <a:ext uri="{9D8B030D-6E8A-4147-A177-3AD203B41FA5}">
                          <a16:colId xmlns:a16="http://schemas.microsoft.com/office/drawing/2014/main" val="2558665630"/>
                        </a:ext>
                      </a:extLst>
                    </a:gridCol>
                    <a:gridCol w="1301337">
                      <a:extLst>
                        <a:ext uri="{9D8B030D-6E8A-4147-A177-3AD203B41FA5}">
                          <a16:colId xmlns:a16="http://schemas.microsoft.com/office/drawing/2014/main" val="1302667724"/>
                        </a:ext>
                      </a:extLst>
                    </a:gridCol>
                    <a:gridCol w="1404582">
                      <a:extLst>
                        <a:ext uri="{9D8B030D-6E8A-4147-A177-3AD203B41FA5}">
                          <a16:colId xmlns:a16="http://schemas.microsoft.com/office/drawing/2014/main" val="2278749053"/>
                        </a:ext>
                      </a:extLst>
                    </a:gridCol>
                  </a:tblGrid>
                  <a:tr h="370840">
                    <a:tc gridSpan="2">
                      <a:txBody>
                        <a:bodyPr/>
                        <a:lstStyle/>
                        <a:p>
                          <a:pPr algn="ctr"/>
                          <a:r>
                            <a:rPr lang="en-US" sz="2400" dirty="0">
                              <a:latin typeface="Times New Roman" panose="02020603050405020304" pitchFamily="18" charset="0"/>
                              <a:cs typeface="Times New Roman" panose="02020603050405020304" pitchFamily="18" charset="0"/>
                            </a:rPr>
                            <a:t>Group A</a:t>
                          </a:r>
                        </a:p>
                      </a:txBody>
                      <a:tcPr/>
                    </a:tc>
                    <a:tc hMerge="1">
                      <a:txBody>
                        <a:bodyPr/>
                        <a:lstStyle/>
                        <a:p>
                          <a:endParaRPr lang="en-US" dirty="0"/>
                        </a:p>
                      </a:txBody>
                      <a:tcPr/>
                    </a:tc>
                    <a:tc gridSpan="2">
                      <a:txBody>
                        <a:bodyPr/>
                        <a:lstStyle/>
                        <a:p>
                          <a:pPr algn="ctr"/>
                          <a:r>
                            <a:rPr lang="en-US" sz="2400" dirty="0">
                              <a:latin typeface="Times New Roman" panose="02020603050405020304" pitchFamily="18" charset="0"/>
                              <a:cs typeface="Times New Roman" panose="02020603050405020304" pitchFamily="18" charset="0"/>
                            </a:rPr>
                            <a:t>Group B</a:t>
                          </a:r>
                        </a:p>
                      </a:txBody>
                      <a:tcPr/>
                    </a:tc>
                    <a:tc hMerge="1">
                      <a:txBody>
                        <a:bodyPr/>
                        <a:lstStyle/>
                        <a:p>
                          <a:endParaRPr lang="en-US" dirty="0"/>
                        </a:p>
                      </a:txBody>
                      <a:tcPr/>
                    </a:tc>
                    <a:tc gridSpan="2">
                      <a:txBody>
                        <a:bodyPr/>
                        <a:lstStyle/>
                        <a:p>
                          <a:pPr algn="ctr"/>
                          <a:r>
                            <a:rPr lang="en-US" sz="2400" dirty="0">
                              <a:latin typeface="Times New Roman" panose="02020603050405020304" pitchFamily="18" charset="0"/>
                              <a:cs typeface="Times New Roman" panose="02020603050405020304" pitchFamily="18" charset="0"/>
                            </a:rPr>
                            <a:t>Group C</a:t>
                          </a:r>
                        </a:p>
                      </a:txBody>
                      <a:tcPr/>
                    </a:tc>
                    <a:tc hMerge="1">
                      <a:txBody>
                        <a:bodyPr/>
                        <a:lstStyle/>
                        <a:p>
                          <a:endParaRPr lang="en-US" dirty="0"/>
                        </a:p>
                      </a:txBody>
                      <a:tcPr/>
                    </a:tc>
                    <a:extLst>
                      <a:ext uri="{0D108BD9-81ED-4DB2-BD59-A6C34878D82A}">
                        <a16:rowId xmlns:a16="http://schemas.microsoft.com/office/drawing/2014/main" val="1675231223"/>
                      </a:ext>
                    </a:extLst>
                  </a:tr>
                  <a:tr h="370840">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p>
                      </a:txBody>
                      <a:tcPr/>
                    </a:tc>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r>
                            <a:rPr lang="en-US" sz="3200" i="1" dirty="0">
                              <a:latin typeface="Times New Roman" panose="02020603050405020304" pitchFamily="18" charset="0"/>
                              <a:cs typeface="Times New Roman" panose="02020603050405020304" pitchFamily="18" charset="0"/>
                            </a:rPr>
                            <a:t> - </a:t>
                          </a:r>
                          <a14:m>
                            <m:oMath xmlns:m="http://schemas.openxmlformats.org/officeDocument/2006/math">
                              <m:bar>
                                <m:barPr>
                                  <m:pos m:val="top"/>
                                  <m:ctrlPr>
                                    <a:rPr lang="en-US" sz="3200" i="1" dirty="0" smtClean="0">
                                      <a:latin typeface="Cambria Math" panose="02040503050406030204" pitchFamily="18" charset="0"/>
                                    </a:rPr>
                                  </m:ctrlPr>
                                </m:barPr>
                                <m:e>
                                  <m:r>
                                    <a:rPr lang="en-US" sz="3200" b="0" i="1" dirty="0" smtClean="0">
                                      <a:latin typeface="Cambria Math" panose="02040503050406030204" pitchFamily="18" charset="0"/>
                                    </a:rPr>
                                    <m:t>𝑥</m:t>
                                  </m:r>
                                </m:e>
                              </m:bar>
                            </m:oMath>
                          </a14:m>
                          <a:endParaRPr lang="en-US" sz="3200" i="1" dirty="0">
                            <a:latin typeface="Times New Roman" panose="02020603050405020304" pitchFamily="18" charset="0"/>
                            <a:cs typeface="Times New Roman" panose="02020603050405020304" pitchFamily="18" charset="0"/>
                          </a:endParaRPr>
                        </a:p>
                      </a:txBody>
                      <a:tcPr/>
                    </a:tc>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p>
                      </a:txBody>
                      <a:tcPr/>
                    </a:tc>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r>
                            <a:rPr lang="en-US" sz="3200" i="1" dirty="0">
                              <a:latin typeface="Times New Roman" panose="02020603050405020304" pitchFamily="18" charset="0"/>
                              <a:cs typeface="Times New Roman" panose="02020603050405020304" pitchFamily="18" charset="0"/>
                            </a:rPr>
                            <a:t> - </a:t>
                          </a:r>
                          <a14:m>
                            <m:oMath xmlns:m="http://schemas.openxmlformats.org/officeDocument/2006/math">
                              <m:bar>
                                <m:barPr>
                                  <m:pos m:val="top"/>
                                  <m:ctrlPr>
                                    <a:rPr lang="en-US" sz="3200" i="1" dirty="0" smtClean="0">
                                      <a:latin typeface="Cambria Math" panose="02040503050406030204" pitchFamily="18" charset="0"/>
                                    </a:rPr>
                                  </m:ctrlPr>
                                </m:barPr>
                                <m:e>
                                  <m:r>
                                    <a:rPr lang="en-US" sz="3200" b="0" i="1" dirty="0" smtClean="0">
                                      <a:latin typeface="Cambria Math" panose="02040503050406030204" pitchFamily="18" charset="0"/>
                                    </a:rPr>
                                    <m:t>𝑥</m:t>
                                  </m:r>
                                </m:e>
                              </m:bar>
                            </m:oMath>
                          </a14:m>
                          <a:endParaRPr lang="en-US" sz="3200" i="1" dirty="0">
                            <a:latin typeface="Times New Roman" panose="02020603050405020304" pitchFamily="18" charset="0"/>
                            <a:cs typeface="Times New Roman" panose="02020603050405020304" pitchFamily="18" charset="0"/>
                          </a:endParaRPr>
                        </a:p>
                      </a:txBody>
                      <a:tcPr/>
                    </a:tc>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p>
                      </a:txBody>
                      <a:tcPr/>
                    </a:tc>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r>
                            <a:rPr lang="en-US" sz="3200" i="1" dirty="0">
                              <a:latin typeface="Times New Roman" panose="02020603050405020304" pitchFamily="18" charset="0"/>
                              <a:cs typeface="Times New Roman" panose="02020603050405020304" pitchFamily="18" charset="0"/>
                            </a:rPr>
                            <a:t> - </a:t>
                          </a:r>
                          <a14:m>
                            <m:oMath xmlns:m="http://schemas.openxmlformats.org/officeDocument/2006/math">
                              <m:bar>
                                <m:barPr>
                                  <m:pos m:val="top"/>
                                  <m:ctrlPr>
                                    <a:rPr lang="en-US" sz="3200" i="1" dirty="0" smtClean="0">
                                      <a:latin typeface="Cambria Math" panose="02040503050406030204" pitchFamily="18" charset="0"/>
                                    </a:rPr>
                                  </m:ctrlPr>
                                </m:barPr>
                                <m:e>
                                  <m:r>
                                    <a:rPr lang="en-US" sz="3200" b="0" i="1" dirty="0" smtClean="0">
                                      <a:latin typeface="Cambria Math" panose="02040503050406030204" pitchFamily="18" charset="0"/>
                                    </a:rPr>
                                    <m:t>𝑥</m:t>
                                  </m:r>
                                </m:e>
                              </m:bar>
                            </m:oMath>
                          </a14:m>
                          <a:endParaRPr lang="en-US" sz="32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075405"/>
                      </a:ext>
                    </a:extLst>
                  </a:tr>
                  <a:tr h="370840">
                    <a:tc>
                      <a:txBody>
                        <a:bodyPr/>
                        <a:lstStyle/>
                        <a:p>
                          <a:pPr algn="ctr"/>
                          <a:r>
                            <a:rPr lang="en-US" sz="2400" dirty="0">
                              <a:latin typeface="Times New Roman" panose="02020603050405020304" pitchFamily="18" charset="0"/>
                              <a:cs typeface="Times New Roman" panose="02020603050405020304" pitchFamily="18" charset="0"/>
                            </a:rPr>
                            <a:t>2</a:t>
                          </a:r>
                        </a:p>
                      </a:txBody>
                      <a:tcPr/>
                    </a:tc>
                    <a:tc>
                      <a:txBody>
                        <a:bodyPr/>
                        <a:lstStyle/>
                        <a:p>
                          <a:pPr algn="ctr"/>
                          <a:r>
                            <a:rPr lang="en-US" sz="2400" dirty="0">
                              <a:latin typeface="Times New Roman" panose="02020603050405020304" pitchFamily="18" charset="0"/>
                              <a:cs typeface="Times New Roman" panose="02020603050405020304" pitchFamily="18" charset="0"/>
                            </a:rPr>
                            <a:t>2.25</a:t>
                          </a:r>
                        </a:p>
                      </a:txBody>
                      <a:tcPr/>
                    </a:tc>
                    <a:tc>
                      <a:txBody>
                        <a:bodyPr/>
                        <a:lstStyle/>
                        <a:p>
                          <a:pPr algn="ctr"/>
                          <a:r>
                            <a:rPr lang="en-US" sz="2400" dirty="0">
                              <a:latin typeface="Times New Roman" panose="02020603050405020304" pitchFamily="18" charset="0"/>
                              <a:cs typeface="Times New Roman" panose="02020603050405020304" pitchFamily="18" charset="0"/>
                            </a:rPr>
                            <a:t>1</a:t>
                          </a:r>
                        </a:p>
                      </a:txBody>
                      <a:tcPr/>
                    </a:tc>
                    <a:tc>
                      <a:txBody>
                        <a:bodyPr/>
                        <a:lstStyle/>
                        <a:p>
                          <a:pPr algn="ctr"/>
                          <a:r>
                            <a:rPr lang="en-US" sz="2400" dirty="0">
                              <a:latin typeface="Times New Roman" panose="02020603050405020304" pitchFamily="18" charset="0"/>
                              <a:cs typeface="Times New Roman" panose="02020603050405020304" pitchFamily="18" charset="0"/>
                            </a:rPr>
                            <a:t>3.25</a:t>
                          </a:r>
                        </a:p>
                      </a:txBody>
                      <a:tcPr/>
                    </a:tc>
                    <a:tc>
                      <a:txBody>
                        <a:bodyPr/>
                        <a:lstStyle/>
                        <a:p>
                          <a:pPr algn="ctr"/>
                          <a:r>
                            <a:rPr lang="en-US" sz="2400" dirty="0">
                              <a:latin typeface="Times New Roman" panose="02020603050405020304" pitchFamily="18" charset="0"/>
                              <a:cs typeface="Times New Roman" panose="02020603050405020304" pitchFamily="18" charset="0"/>
                            </a:rPr>
                            <a:t>0</a:t>
                          </a:r>
                        </a:p>
                      </a:txBody>
                      <a:tcPr/>
                    </a:tc>
                    <a:tc>
                      <a:txBody>
                        <a:bodyPr/>
                        <a:lstStyle/>
                        <a:p>
                          <a:pPr algn="ctr"/>
                          <a:r>
                            <a:rPr lang="en-US" sz="2400" dirty="0">
                              <a:latin typeface="Times New Roman" panose="02020603050405020304" pitchFamily="18" charset="0"/>
                              <a:cs typeface="Times New Roman" panose="02020603050405020304" pitchFamily="18" charset="0"/>
                            </a:rPr>
                            <a:t>4.25</a:t>
                          </a:r>
                        </a:p>
                      </a:txBody>
                      <a:tcPr/>
                    </a:tc>
                    <a:extLst>
                      <a:ext uri="{0D108BD9-81ED-4DB2-BD59-A6C34878D82A}">
                        <a16:rowId xmlns:a16="http://schemas.microsoft.com/office/drawing/2014/main" val="2770642089"/>
                      </a:ext>
                    </a:extLst>
                  </a:tr>
                  <a:tr h="370840">
                    <a:tc>
                      <a:txBody>
                        <a:bodyPr/>
                        <a:lstStyle/>
                        <a:p>
                          <a:pPr algn="ctr"/>
                          <a:r>
                            <a:rPr lang="en-US" sz="2400" dirty="0">
                              <a:latin typeface="Times New Roman" panose="02020603050405020304" pitchFamily="18" charset="0"/>
                              <a:cs typeface="Times New Roman" panose="02020603050405020304" pitchFamily="18" charset="0"/>
                            </a:rPr>
                            <a:t>3</a:t>
                          </a:r>
                        </a:p>
                      </a:txBody>
                      <a:tcPr/>
                    </a:tc>
                    <a:tc>
                      <a:txBody>
                        <a:bodyPr/>
                        <a:lstStyle/>
                        <a:p>
                          <a:pPr algn="ctr"/>
                          <a:r>
                            <a:rPr lang="en-US" sz="2400" dirty="0">
                              <a:latin typeface="Times New Roman" panose="02020603050405020304" pitchFamily="18" charset="0"/>
                              <a:cs typeface="Times New Roman" panose="02020603050405020304" pitchFamily="18" charset="0"/>
                            </a:rPr>
                            <a:t>1.25</a:t>
                          </a:r>
                        </a:p>
                      </a:txBody>
                      <a:tcPr/>
                    </a:tc>
                    <a:tc>
                      <a:txBody>
                        <a:bodyPr/>
                        <a:lstStyle/>
                        <a:p>
                          <a:pPr algn="ctr"/>
                          <a:r>
                            <a:rPr lang="en-US" sz="2400" dirty="0">
                              <a:latin typeface="Times New Roman" panose="02020603050405020304" pitchFamily="18" charset="0"/>
                              <a:cs typeface="Times New Roman" panose="02020603050405020304" pitchFamily="18" charset="0"/>
                            </a:rPr>
                            <a:t>2</a:t>
                          </a:r>
                        </a:p>
                      </a:txBody>
                      <a:tcPr/>
                    </a:tc>
                    <a:tc>
                      <a:txBody>
                        <a:bodyPr/>
                        <a:lstStyle/>
                        <a:p>
                          <a:pPr algn="ctr"/>
                          <a:r>
                            <a:rPr lang="en-US" sz="2400" dirty="0">
                              <a:latin typeface="Times New Roman" panose="02020603050405020304" pitchFamily="18" charset="0"/>
                              <a:cs typeface="Times New Roman" panose="02020603050405020304" pitchFamily="18" charset="0"/>
                            </a:rPr>
                            <a:t>2.25</a:t>
                          </a:r>
                        </a:p>
                      </a:txBody>
                      <a:tcPr/>
                    </a:tc>
                    <a:tc>
                      <a:txBody>
                        <a:bodyPr/>
                        <a:lstStyle/>
                        <a:p>
                          <a:pPr algn="ctr"/>
                          <a:r>
                            <a:rPr lang="en-US" sz="2400" dirty="0">
                              <a:latin typeface="Times New Roman" panose="02020603050405020304" pitchFamily="18" charset="0"/>
                              <a:cs typeface="Times New Roman" panose="02020603050405020304" pitchFamily="18" charset="0"/>
                            </a:rPr>
                            <a:t>1</a:t>
                          </a:r>
                        </a:p>
                      </a:txBody>
                      <a:tcPr/>
                    </a:tc>
                    <a:tc>
                      <a:txBody>
                        <a:bodyPr/>
                        <a:lstStyle/>
                        <a:p>
                          <a:pPr algn="ctr"/>
                          <a:r>
                            <a:rPr lang="en-US" sz="2400" dirty="0">
                              <a:latin typeface="Times New Roman" panose="02020603050405020304" pitchFamily="18" charset="0"/>
                              <a:cs typeface="Times New Roman" panose="02020603050405020304" pitchFamily="18" charset="0"/>
                            </a:rPr>
                            <a:t>3.25</a:t>
                          </a:r>
                        </a:p>
                      </a:txBody>
                      <a:tcPr/>
                    </a:tc>
                    <a:extLst>
                      <a:ext uri="{0D108BD9-81ED-4DB2-BD59-A6C34878D82A}">
                        <a16:rowId xmlns:a16="http://schemas.microsoft.com/office/drawing/2014/main" val="3458861309"/>
                      </a:ext>
                    </a:extLst>
                  </a:tr>
                  <a:tr h="370840">
                    <a:tc>
                      <a:txBody>
                        <a:bodyPr/>
                        <a:lstStyle/>
                        <a:p>
                          <a:pPr algn="ctr"/>
                          <a:r>
                            <a:rPr lang="en-US" sz="2400" dirty="0">
                              <a:latin typeface="Times New Roman" panose="02020603050405020304" pitchFamily="18" charset="0"/>
                              <a:cs typeface="Times New Roman" panose="02020603050405020304" pitchFamily="18" charset="0"/>
                            </a:rPr>
                            <a:t>4</a:t>
                          </a:r>
                        </a:p>
                      </a:txBody>
                      <a:tcPr/>
                    </a:tc>
                    <a:tc>
                      <a:txBody>
                        <a:bodyPr/>
                        <a:lstStyle/>
                        <a:p>
                          <a:pPr algn="ctr"/>
                          <a:r>
                            <a:rPr lang="en-US" sz="2400" dirty="0">
                              <a:latin typeface="Times New Roman" panose="02020603050405020304" pitchFamily="18" charset="0"/>
                              <a:cs typeface="Times New Roman" panose="02020603050405020304" pitchFamily="18" charset="0"/>
                            </a:rPr>
                            <a:t>0.25</a:t>
                          </a:r>
                        </a:p>
                      </a:txBody>
                      <a:tcPr/>
                    </a:tc>
                    <a:tc>
                      <a:txBody>
                        <a:bodyPr/>
                        <a:lstStyle/>
                        <a:p>
                          <a:pPr algn="ctr"/>
                          <a:r>
                            <a:rPr lang="en-US" sz="2400" dirty="0">
                              <a:latin typeface="Times New Roman" panose="02020603050405020304" pitchFamily="18" charset="0"/>
                              <a:cs typeface="Times New Roman" panose="02020603050405020304" pitchFamily="18" charset="0"/>
                            </a:rPr>
                            <a:t>4</a:t>
                          </a:r>
                        </a:p>
                      </a:txBody>
                      <a:tcPr/>
                    </a:tc>
                    <a:tc>
                      <a:txBody>
                        <a:bodyPr/>
                        <a:lstStyle/>
                        <a:p>
                          <a:pPr algn="ctr"/>
                          <a:r>
                            <a:rPr lang="en-US" sz="2400" dirty="0">
                              <a:latin typeface="Times New Roman" panose="02020603050405020304" pitchFamily="18" charset="0"/>
                              <a:cs typeface="Times New Roman" panose="02020603050405020304" pitchFamily="18" charset="0"/>
                            </a:rPr>
                            <a:t>0.25</a:t>
                          </a:r>
                        </a:p>
                      </a:txBody>
                      <a:tcPr/>
                    </a:tc>
                    <a:tc>
                      <a:txBody>
                        <a:bodyPr/>
                        <a:lstStyle/>
                        <a:p>
                          <a:pPr algn="ctr"/>
                          <a:r>
                            <a:rPr lang="en-US" sz="2400" dirty="0">
                              <a:latin typeface="Times New Roman" panose="02020603050405020304" pitchFamily="18" charset="0"/>
                              <a:cs typeface="Times New Roman" panose="02020603050405020304" pitchFamily="18" charset="0"/>
                            </a:rPr>
                            <a:t>5</a:t>
                          </a:r>
                        </a:p>
                      </a:txBody>
                      <a:tcPr/>
                    </a:tc>
                    <a:tc>
                      <a:txBody>
                        <a:bodyPr/>
                        <a:lstStyle/>
                        <a:p>
                          <a:pPr algn="ctr"/>
                          <a:r>
                            <a:rPr lang="en-US" sz="2400" dirty="0">
                              <a:latin typeface="Times New Roman" panose="02020603050405020304" pitchFamily="18" charset="0"/>
                              <a:cs typeface="Times New Roman" panose="02020603050405020304" pitchFamily="18" charset="0"/>
                            </a:rPr>
                            <a:t>0.75</a:t>
                          </a:r>
                        </a:p>
                      </a:txBody>
                      <a:tcPr/>
                    </a:tc>
                    <a:extLst>
                      <a:ext uri="{0D108BD9-81ED-4DB2-BD59-A6C34878D82A}">
                        <a16:rowId xmlns:a16="http://schemas.microsoft.com/office/drawing/2014/main" val="2872052331"/>
                      </a:ext>
                    </a:extLst>
                  </a:tr>
                  <a:tr h="370840">
                    <a:tc>
                      <a:txBody>
                        <a:bodyPr/>
                        <a:lstStyle/>
                        <a:p>
                          <a:pPr algn="ctr"/>
                          <a:r>
                            <a:rPr lang="en-US" sz="2400" dirty="0">
                              <a:latin typeface="Times New Roman" panose="02020603050405020304" pitchFamily="18" charset="0"/>
                              <a:cs typeface="Times New Roman" panose="02020603050405020304" pitchFamily="18" charset="0"/>
                            </a:rPr>
                            <a:t>8</a:t>
                          </a:r>
                        </a:p>
                      </a:txBody>
                      <a:tcPr/>
                    </a:tc>
                    <a:tc>
                      <a:txBody>
                        <a:bodyPr/>
                        <a:lstStyle/>
                        <a:p>
                          <a:pPr algn="ctr"/>
                          <a:r>
                            <a:rPr lang="en-US" sz="2400" dirty="0">
                              <a:latin typeface="Times New Roman" panose="02020603050405020304" pitchFamily="18" charset="0"/>
                              <a:cs typeface="Times New Roman" panose="02020603050405020304" pitchFamily="18" charset="0"/>
                            </a:rPr>
                            <a:t>3.75</a:t>
                          </a:r>
                        </a:p>
                      </a:txBody>
                      <a:tcPr/>
                    </a:tc>
                    <a:tc>
                      <a:txBody>
                        <a:bodyPr/>
                        <a:lstStyle/>
                        <a:p>
                          <a:pPr algn="ctr"/>
                          <a:r>
                            <a:rPr lang="en-US" sz="2400" dirty="0">
                              <a:latin typeface="Times New Roman" panose="02020603050405020304" pitchFamily="18" charset="0"/>
                              <a:cs typeface="Times New Roman" panose="02020603050405020304" pitchFamily="18" charset="0"/>
                            </a:rPr>
                            <a:t>10</a:t>
                          </a:r>
                        </a:p>
                      </a:txBody>
                      <a:tcPr/>
                    </a:tc>
                    <a:tc>
                      <a:txBody>
                        <a:bodyPr/>
                        <a:lstStyle/>
                        <a:p>
                          <a:pPr algn="ctr"/>
                          <a:r>
                            <a:rPr lang="en-US" sz="2400" dirty="0">
                              <a:latin typeface="Times New Roman" panose="02020603050405020304" pitchFamily="18" charset="0"/>
                              <a:cs typeface="Times New Roman" panose="02020603050405020304" pitchFamily="18" charset="0"/>
                            </a:rPr>
                            <a:t>5.75</a:t>
                          </a:r>
                        </a:p>
                      </a:txBody>
                      <a:tcPr/>
                    </a:tc>
                    <a:tc>
                      <a:txBody>
                        <a:bodyPr/>
                        <a:lstStyle/>
                        <a:p>
                          <a:pPr algn="ctr"/>
                          <a:r>
                            <a:rPr lang="en-US" sz="2400" dirty="0">
                              <a:latin typeface="Times New Roman" panose="02020603050405020304" pitchFamily="18" charset="0"/>
                              <a:cs typeface="Times New Roman" panose="02020603050405020304" pitchFamily="18" charset="0"/>
                            </a:rPr>
                            <a:t>11</a:t>
                          </a:r>
                        </a:p>
                      </a:txBody>
                      <a:tcPr/>
                    </a:tc>
                    <a:tc>
                      <a:txBody>
                        <a:bodyPr/>
                        <a:lstStyle/>
                        <a:p>
                          <a:pPr algn="ctr"/>
                          <a:r>
                            <a:rPr lang="en-US" sz="2400" dirty="0">
                              <a:latin typeface="Times New Roman" panose="02020603050405020304" pitchFamily="18" charset="0"/>
                              <a:cs typeface="Times New Roman" panose="02020603050405020304" pitchFamily="18" charset="0"/>
                            </a:rPr>
                            <a:t>6.75</a:t>
                          </a:r>
                        </a:p>
                      </a:txBody>
                      <a:tcPr/>
                    </a:tc>
                    <a:extLst>
                      <a:ext uri="{0D108BD9-81ED-4DB2-BD59-A6C34878D82A}">
                        <a16:rowId xmlns:a16="http://schemas.microsoft.com/office/drawing/2014/main" val="3405937820"/>
                      </a:ext>
                    </a:extLst>
                  </a:tr>
                  <a:tr h="370840">
                    <a:tc>
                      <a:txBody>
                        <a:bodyPr/>
                        <a:lstStyle/>
                        <a:p>
                          <a:pPr algn="ctr"/>
                          <a14:m>
                            <m:oMath xmlns:m="http://schemas.openxmlformats.org/officeDocument/2006/math">
                              <m:bar>
                                <m:barPr>
                                  <m:pos m:val="top"/>
                                  <m:ctrlPr>
                                    <a:rPr lang="en-US" sz="2400" i="1" dirty="0" smtClean="0">
                                      <a:latin typeface="Cambria Math" panose="02040503050406030204" pitchFamily="18" charset="0"/>
                                    </a:rPr>
                                  </m:ctrlPr>
                                </m:barPr>
                                <m:e>
                                  <m:r>
                                    <a:rPr lang="en-US" sz="2400" b="0" i="1" dirty="0" smtClean="0">
                                      <a:latin typeface="Cambria Math" panose="02040503050406030204" pitchFamily="18" charset="0"/>
                                    </a:rPr>
                                    <m:t>𝑥</m:t>
                                  </m:r>
                                </m:e>
                              </m:bar>
                            </m:oMath>
                          </a14:m>
                          <a:r>
                            <a:rPr lang="en-US" sz="2400" dirty="0">
                              <a:latin typeface="Times New Roman" panose="02020603050405020304" pitchFamily="18" charset="0"/>
                              <a:cs typeface="Times New Roman" panose="02020603050405020304" pitchFamily="18" charset="0"/>
                            </a:rPr>
                            <a:t>= 4.25</a:t>
                          </a:r>
                        </a:p>
                      </a:txBody>
                      <a:tcPr/>
                    </a:tc>
                    <a:tc>
                      <a:txBody>
                        <a:bodyPr/>
                        <a:lstStyle/>
                        <a:p>
                          <a:pPr algn="ctr"/>
                          <a14:m>
                            <m:oMath xmlns:m="http://schemas.openxmlformats.org/officeDocument/2006/math">
                              <m:nary>
                                <m:naryPr>
                                  <m:chr m:val="∑"/>
                                  <m:subHide m:val="on"/>
                                  <m:supHide m:val="on"/>
                                  <m:ctrlPr>
                                    <a:rPr lang="en-US" sz="2400" i="1" smtClean="0">
                                      <a:latin typeface="Cambria Math" panose="02040503050406030204" pitchFamily="18" charset="0"/>
                                      <a:cs typeface="Times New Roman" panose="02020603050405020304" pitchFamily="18" charset="0"/>
                                    </a:rPr>
                                  </m:ctrlPr>
                                </m:naryPr>
                                <m:sub/>
                                <m:sup/>
                                <m:e>
                                  <m:r>
                                    <a:rPr lang="en-US" sz="2400" b="0" i="1" smtClean="0">
                                      <a:latin typeface="Cambria Math" panose="02040503050406030204" pitchFamily="18" charset="0"/>
                                      <a:cs typeface="Times New Roman" panose="02020603050405020304" pitchFamily="18" charset="0"/>
                                    </a:rPr>
                                    <m:t>=</m:t>
                                  </m:r>
                                </m:e>
                              </m:nary>
                            </m:oMath>
                          </a14:m>
                          <a:r>
                            <a:rPr lang="en-US" sz="2400" dirty="0">
                              <a:latin typeface="Times New Roman" panose="02020603050405020304" pitchFamily="18" charset="0"/>
                              <a:cs typeface="Times New Roman" panose="02020603050405020304" pitchFamily="18" charset="0"/>
                            </a:rPr>
                            <a:t> 7.5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bar>
                                <m:barPr>
                                  <m:pos m:val="top"/>
                                  <m:ctrlPr>
                                    <a:rPr lang="en-US" sz="2400" i="1" dirty="0" smtClean="0">
                                      <a:latin typeface="Cambria Math" panose="02040503050406030204" pitchFamily="18" charset="0"/>
                                    </a:rPr>
                                  </m:ctrlPr>
                                </m:barPr>
                                <m:e>
                                  <m:r>
                                    <a:rPr lang="en-US" sz="2400" b="0" i="1" dirty="0" smtClean="0">
                                      <a:latin typeface="Cambria Math" panose="02040503050406030204" pitchFamily="18" charset="0"/>
                                    </a:rPr>
                                    <m:t>𝑥</m:t>
                                  </m:r>
                                </m:e>
                              </m:bar>
                            </m:oMath>
                          </a14:m>
                          <a:r>
                            <a:rPr lang="en-US" sz="2400" dirty="0">
                              <a:latin typeface="Times New Roman" panose="02020603050405020304" pitchFamily="18" charset="0"/>
                              <a:cs typeface="Times New Roman" panose="02020603050405020304" pitchFamily="18" charset="0"/>
                            </a:rPr>
                            <a:t>= 4.25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nary>
                                <m:naryPr>
                                  <m:chr m:val="∑"/>
                                  <m:subHide m:val="on"/>
                                  <m:supHide m:val="on"/>
                                  <m:ctrlPr>
                                    <a:rPr lang="en-US" sz="2400" i="1" smtClean="0">
                                      <a:latin typeface="Cambria Math" panose="02040503050406030204" pitchFamily="18" charset="0"/>
                                      <a:cs typeface="Times New Roman" panose="02020603050405020304" pitchFamily="18" charset="0"/>
                                    </a:rPr>
                                  </m:ctrlPr>
                                </m:naryPr>
                                <m:sub/>
                                <m:sup/>
                                <m:e>
                                  <m:r>
                                    <a:rPr lang="en-US" sz="2400" b="0" i="1" smtClean="0">
                                      <a:latin typeface="Cambria Math" panose="02040503050406030204" pitchFamily="18" charset="0"/>
                                      <a:cs typeface="Times New Roman" panose="02020603050405020304" pitchFamily="18" charset="0"/>
                                    </a:rPr>
                                    <m:t>=</m:t>
                                  </m:r>
                                </m:e>
                              </m:nary>
                            </m:oMath>
                          </a14:m>
                          <a:r>
                            <a:rPr lang="en-US" sz="2400" dirty="0">
                              <a:latin typeface="Times New Roman" panose="02020603050405020304" pitchFamily="18" charset="0"/>
                              <a:cs typeface="Times New Roman" panose="02020603050405020304" pitchFamily="18" charset="0"/>
                            </a:rPr>
                            <a:t> 11.5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bar>
                                <m:barPr>
                                  <m:pos m:val="top"/>
                                  <m:ctrlPr>
                                    <a:rPr lang="en-US" sz="2400" i="1" dirty="0" smtClean="0">
                                      <a:latin typeface="Cambria Math" panose="02040503050406030204" pitchFamily="18" charset="0"/>
                                    </a:rPr>
                                  </m:ctrlPr>
                                </m:barPr>
                                <m:e>
                                  <m:r>
                                    <a:rPr lang="en-US" sz="2400" b="0" i="1" dirty="0" smtClean="0">
                                      <a:latin typeface="Cambria Math" panose="02040503050406030204" pitchFamily="18" charset="0"/>
                                    </a:rPr>
                                    <m:t>𝑥</m:t>
                                  </m:r>
                                </m:e>
                              </m:bar>
                            </m:oMath>
                          </a14:m>
                          <a:r>
                            <a:rPr lang="en-US" sz="2400" dirty="0">
                              <a:latin typeface="Times New Roman" panose="02020603050405020304" pitchFamily="18" charset="0"/>
                              <a:cs typeface="Times New Roman" panose="02020603050405020304" pitchFamily="18" charset="0"/>
                            </a:rPr>
                            <a:t>= 4.25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nary>
                                <m:naryPr>
                                  <m:chr m:val="∑"/>
                                  <m:subHide m:val="on"/>
                                  <m:supHide m:val="on"/>
                                  <m:ctrlPr>
                                    <a:rPr lang="en-US" sz="2400" i="1" smtClean="0">
                                      <a:latin typeface="Cambria Math" panose="02040503050406030204" pitchFamily="18" charset="0"/>
                                      <a:cs typeface="Times New Roman" panose="02020603050405020304" pitchFamily="18" charset="0"/>
                                    </a:rPr>
                                  </m:ctrlPr>
                                </m:naryPr>
                                <m:sub/>
                                <m:sup/>
                                <m:e>
                                  <m:r>
                                    <a:rPr lang="en-US" sz="2400" b="0" i="1" smtClean="0">
                                      <a:latin typeface="Cambria Math" panose="02040503050406030204" pitchFamily="18" charset="0"/>
                                      <a:cs typeface="Times New Roman" panose="02020603050405020304" pitchFamily="18" charset="0"/>
                                    </a:rPr>
                                    <m:t>=</m:t>
                                  </m:r>
                                </m:e>
                              </m:nary>
                            </m:oMath>
                          </a14:m>
                          <a:r>
                            <a:rPr lang="en-US" sz="2400" dirty="0">
                              <a:latin typeface="Times New Roman" panose="02020603050405020304" pitchFamily="18" charset="0"/>
                              <a:cs typeface="Times New Roman" panose="02020603050405020304" pitchFamily="18" charset="0"/>
                            </a:rPr>
                            <a:t> 15</a:t>
                          </a:r>
                        </a:p>
                      </a:txBody>
                      <a:tcPr/>
                    </a:tc>
                    <a:extLst>
                      <a:ext uri="{0D108BD9-81ED-4DB2-BD59-A6C34878D82A}">
                        <a16:rowId xmlns:a16="http://schemas.microsoft.com/office/drawing/2014/main" val="717641273"/>
                      </a:ext>
                    </a:extLst>
                  </a:tr>
                </a:tbl>
              </a:graphicData>
            </a:graphic>
          </p:graphicFrame>
        </mc:Choice>
        <mc:Fallback xmlns="">
          <p:graphicFrame>
            <p:nvGraphicFramePr>
              <p:cNvPr id="5" name="Table 5">
                <a:extLst>
                  <a:ext uri="{FF2B5EF4-FFF2-40B4-BE49-F238E27FC236}">
                    <a16:creationId xmlns:a16="http://schemas.microsoft.com/office/drawing/2014/main" id="{B5602AA7-A0B7-494B-BC69-3C8619085691}"/>
                  </a:ext>
                </a:extLst>
              </p:cNvPr>
              <p:cNvGraphicFramePr>
                <a:graphicFrameLocks noGrp="1"/>
              </p:cNvGraphicFramePr>
              <p:nvPr>
                <p:extLst>
                  <p:ext uri="{D42A27DB-BD31-4B8C-83A1-F6EECF244321}">
                    <p14:modId xmlns:p14="http://schemas.microsoft.com/office/powerpoint/2010/main" val="2489543089"/>
                  </p:ext>
                </p:extLst>
              </p:nvPr>
            </p:nvGraphicFramePr>
            <p:xfrm>
              <a:off x="358253" y="2497077"/>
              <a:ext cx="8427495" cy="332232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1404582">
                      <a:extLst>
                        <a:ext uri="{9D8B030D-6E8A-4147-A177-3AD203B41FA5}">
                          <a16:colId xmlns:a16="http://schemas.microsoft.com/office/drawing/2014/main" val="2658299759"/>
                        </a:ext>
                      </a:extLst>
                    </a:gridCol>
                    <a:gridCol w="1404582">
                      <a:extLst>
                        <a:ext uri="{9D8B030D-6E8A-4147-A177-3AD203B41FA5}">
                          <a16:colId xmlns:a16="http://schemas.microsoft.com/office/drawing/2014/main" val="841827967"/>
                        </a:ext>
                      </a:extLst>
                    </a:gridCol>
                    <a:gridCol w="1404582">
                      <a:extLst>
                        <a:ext uri="{9D8B030D-6E8A-4147-A177-3AD203B41FA5}">
                          <a16:colId xmlns:a16="http://schemas.microsoft.com/office/drawing/2014/main" val="3921880319"/>
                        </a:ext>
                      </a:extLst>
                    </a:gridCol>
                    <a:gridCol w="1507830">
                      <a:extLst>
                        <a:ext uri="{9D8B030D-6E8A-4147-A177-3AD203B41FA5}">
                          <a16:colId xmlns:a16="http://schemas.microsoft.com/office/drawing/2014/main" val="2558665630"/>
                        </a:ext>
                      </a:extLst>
                    </a:gridCol>
                    <a:gridCol w="1301337">
                      <a:extLst>
                        <a:ext uri="{9D8B030D-6E8A-4147-A177-3AD203B41FA5}">
                          <a16:colId xmlns:a16="http://schemas.microsoft.com/office/drawing/2014/main" val="1302667724"/>
                        </a:ext>
                      </a:extLst>
                    </a:gridCol>
                    <a:gridCol w="1404582">
                      <a:extLst>
                        <a:ext uri="{9D8B030D-6E8A-4147-A177-3AD203B41FA5}">
                          <a16:colId xmlns:a16="http://schemas.microsoft.com/office/drawing/2014/main" val="2278749053"/>
                        </a:ext>
                      </a:extLst>
                    </a:gridCol>
                  </a:tblGrid>
                  <a:tr h="457200">
                    <a:tc gridSpan="2">
                      <a:txBody>
                        <a:bodyPr/>
                        <a:lstStyle/>
                        <a:p>
                          <a:pPr algn="ctr"/>
                          <a:r>
                            <a:rPr lang="en-US" sz="2400" dirty="0">
                              <a:latin typeface="Times New Roman" panose="02020603050405020304" pitchFamily="18" charset="0"/>
                              <a:cs typeface="Times New Roman" panose="02020603050405020304" pitchFamily="18" charset="0"/>
                            </a:rPr>
                            <a:t>Group A</a:t>
                          </a:r>
                        </a:p>
                      </a:txBody>
                      <a:tcPr/>
                    </a:tc>
                    <a:tc hMerge="1">
                      <a:txBody>
                        <a:bodyPr/>
                        <a:lstStyle/>
                        <a:p>
                          <a:endParaRPr lang="en-US" dirty="0"/>
                        </a:p>
                      </a:txBody>
                      <a:tcPr/>
                    </a:tc>
                    <a:tc gridSpan="2">
                      <a:txBody>
                        <a:bodyPr/>
                        <a:lstStyle/>
                        <a:p>
                          <a:pPr algn="ctr"/>
                          <a:r>
                            <a:rPr lang="en-US" sz="2400" dirty="0">
                              <a:latin typeface="Times New Roman" panose="02020603050405020304" pitchFamily="18" charset="0"/>
                              <a:cs typeface="Times New Roman" panose="02020603050405020304" pitchFamily="18" charset="0"/>
                            </a:rPr>
                            <a:t>Group B</a:t>
                          </a:r>
                        </a:p>
                      </a:txBody>
                      <a:tcPr/>
                    </a:tc>
                    <a:tc hMerge="1">
                      <a:txBody>
                        <a:bodyPr/>
                        <a:lstStyle/>
                        <a:p>
                          <a:endParaRPr lang="en-US" dirty="0"/>
                        </a:p>
                      </a:txBody>
                      <a:tcPr/>
                    </a:tc>
                    <a:tc gridSpan="2">
                      <a:txBody>
                        <a:bodyPr/>
                        <a:lstStyle/>
                        <a:p>
                          <a:pPr algn="ctr"/>
                          <a:r>
                            <a:rPr lang="en-US" sz="2400" dirty="0">
                              <a:latin typeface="Times New Roman" panose="02020603050405020304" pitchFamily="18" charset="0"/>
                              <a:cs typeface="Times New Roman" panose="02020603050405020304" pitchFamily="18" charset="0"/>
                            </a:rPr>
                            <a:t>Group C</a:t>
                          </a:r>
                        </a:p>
                      </a:txBody>
                      <a:tcPr/>
                    </a:tc>
                    <a:tc hMerge="1">
                      <a:txBody>
                        <a:bodyPr/>
                        <a:lstStyle/>
                        <a:p>
                          <a:endParaRPr lang="en-US" dirty="0"/>
                        </a:p>
                      </a:txBody>
                      <a:tcPr/>
                    </a:tc>
                    <a:extLst>
                      <a:ext uri="{0D108BD9-81ED-4DB2-BD59-A6C34878D82A}">
                        <a16:rowId xmlns:a16="http://schemas.microsoft.com/office/drawing/2014/main" val="1675231223"/>
                      </a:ext>
                    </a:extLst>
                  </a:tr>
                  <a:tr h="579120">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p>
                      </a:txBody>
                      <a:tcPr/>
                    </a:tc>
                    <a:tc>
                      <a:txBody>
                        <a:bodyPr/>
                        <a:lstStyle/>
                        <a:p>
                          <a:endParaRPr lang="en-US"/>
                        </a:p>
                      </a:txBody>
                      <a:tcPr>
                        <a:blipFill>
                          <a:blip r:embed="rId2"/>
                          <a:stretch>
                            <a:fillRect l="-106522" t="-86316" r="-404783" b="-553684"/>
                          </a:stretch>
                        </a:blipFill>
                      </a:tcPr>
                    </a:tc>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p>
                      </a:txBody>
                      <a:tcPr/>
                    </a:tc>
                    <a:tc>
                      <a:txBody>
                        <a:bodyPr/>
                        <a:lstStyle/>
                        <a:p>
                          <a:endParaRPr lang="en-US"/>
                        </a:p>
                      </a:txBody>
                      <a:tcPr>
                        <a:blipFill>
                          <a:blip r:embed="rId2"/>
                          <a:stretch>
                            <a:fillRect l="-284677" t="-86316" r="-182258" b="-553684"/>
                          </a:stretch>
                        </a:blipFill>
                      </a:tcPr>
                    </a:tc>
                    <a:tc>
                      <a:txBody>
                        <a:bodyPr/>
                        <a:lstStyle/>
                        <a:p>
                          <a:pPr algn="ctr"/>
                          <a:r>
                            <a:rPr lang="en-US" sz="3200" i="1" dirty="0">
                              <a:latin typeface="Times New Roman" panose="02020603050405020304" pitchFamily="18" charset="0"/>
                              <a:cs typeface="Times New Roman" panose="02020603050405020304" pitchFamily="18" charset="0"/>
                            </a:rPr>
                            <a:t>x</a:t>
                          </a:r>
                          <a:r>
                            <a:rPr lang="en-US" sz="3200" i="1" baseline="-25000" dirty="0">
                              <a:latin typeface="Times New Roman" panose="02020603050405020304" pitchFamily="18" charset="0"/>
                              <a:cs typeface="Times New Roman" panose="02020603050405020304" pitchFamily="18" charset="0"/>
                            </a:rPr>
                            <a:t>i</a:t>
                          </a:r>
                        </a:p>
                      </a:txBody>
                      <a:tcPr/>
                    </a:tc>
                    <a:tc>
                      <a:txBody>
                        <a:bodyPr/>
                        <a:lstStyle/>
                        <a:p>
                          <a:endParaRPr lang="en-US"/>
                        </a:p>
                      </a:txBody>
                      <a:tcPr>
                        <a:blipFill>
                          <a:blip r:embed="rId2"/>
                          <a:stretch>
                            <a:fillRect l="-505195" t="-86316" r="-3463" b="-553684"/>
                          </a:stretch>
                        </a:blipFill>
                      </a:tcPr>
                    </a:tc>
                    <a:extLst>
                      <a:ext uri="{0D108BD9-81ED-4DB2-BD59-A6C34878D82A}">
                        <a16:rowId xmlns:a16="http://schemas.microsoft.com/office/drawing/2014/main" val="348075405"/>
                      </a:ext>
                    </a:extLst>
                  </a:tr>
                  <a:tr h="457200">
                    <a:tc>
                      <a:txBody>
                        <a:bodyPr/>
                        <a:lstStyle/>
                        <a:p>
                          <a:pPr algn="ctr"/>
                          <a:r>
                            <a:rPr lang="en-US" sz="2400" dirty="0">
                              <a:latin typeface="Times New Roman" panose="02020603050405020304" pitchFamily="18" charset="0"/>
                              <a:cs typeface="Times New Roman" panose="02020603050405020304" pitchFamily="18" charset="0"/>
                            </a:rPr>
                            <a:t>2</a:t>
                          </a:r>
                        </a:p>
                      </a:txBody>
                      <a:tcPr/>
                    </a:tc>
                    <a:tc>
                      <a:txBody>
                        <a:bodyPr/>
                        <a:lstStyle/>
                        <a:p>
                          <a:pPr algn="ctr"/>
                          <a:r>
                            <a:rPr lang="en-US" sz="2400" dirty="0">
                              <a:latin typeface="Times New Roman" panose="02020603050405020304" pitchFamily="18" charset="0"/>
                              <a:cs typeface="Times New Roman" panose="02020603050405020304" pitchFamily="18" charset="0"/>
                            </a:rPr>
                            <a:t>2.25</a:t>
                          </a:r>
                        </a:p>
                      </a:txBody>
                      <a:tcPr/>
                    </a:tc>
                    <a:tc>
                      <a:txBody>
                        <a:bodyPr/>
                        <a:lstStyle/>
                        <a:p>
                          <a:pPr algn="ctr"/>
                          <a:r>
                            <a:rPr lang="en-US" sz="2400" dirty="0">
                              <a:latin typeface="Times New Roman" panose="02020603050405020304" pitchFamily="18" charset="0"/>
                              <a:cs typeface="Times New Roman" panose="02020603050405020304" pitchFamily="18" charset="0"/>
                            </a:rPr>
                            <a:t>1</a:t>
                          </a:r>
                        </a:p>
                      </a:txBody>
                      <a:tcPr/>
                    </a:tc>
                    <a:tc>
                      <a:txBody>
                        <a:bodyPr/>
                        <a:lstStyle/>
                        <a:p>
                          <a:pPr algn="ctr"/>
                          <a:r>
                            <a:rPr lang="en-US" sz="2400" dirty="0">
                              <a:latin typeface="Times New Roman" panose="02020603050405020304" pitchFamily="18" charset="0"/>
                              <a:cs typeface="Times New Roman" panose="02020603050405020304" pitchFamily="18" charset="0"/>
                            </a:rPr>
                            <a:t>3.25</a:t>
                          </a:r>
                        </a:p>
                      </a:txBody>
                      <a:tcPr/>
                    </a:tc>
                    <a:tc>
                      <a:txBody>
                        <a:bodyPr/>
                        <a:lstStyle/>
                        <a:p>
                          <a:pPr algn="ctr"/>
                          <a:r>
                            <a:rPr lang="en-US" sz="2400" dirty="0">
                              <a:latin typeface="Times New Roman" panose="02020603050405020304" pitchFamily="18" charset="0"/>
                              <a:cs typeface="Times New Roman" panose="02020603050405020304" pitchFamily="18" charset="0"/>
                            </a:rPr>
                            <a:t>0</a:t>
                          </a:r>
                        </a:p>
                      </a:txBody>
                      <a:tcPr/>
                    </a:tc>
                    <a:tc>
                      <a:txBody>
                        <a:bodyPr/>
                        <a:lstStyle/>
                        <a:p>
                          <a:pPr algn="ctr"/>
                          <a:r>
                            <a:rPr lang="en-US" sz="2400" dirty="0">
                              <a:latin typeface="Times New Roman" panose="02020603050405020304" pitchFamily="18" charset="0"/>
                              <a:cs typeface="Times New Roman" panose="02020603050405020304" pitchFamily="18" charset="0"/>
                            </a:rPr>
                            <a:t>4.25</a:t>
                          </a:r>
                        </a:p>
                      </a:txBody>
                      <a:tcPr/>
                    </a:tc>
                    <a:extLst>
                      <a:ext uri="{0D108BD9-81ED-4DB2-BD59-A6C34878D82A}">
                        <a16:rowId xmlns:a16="http://schemas.microsoft.com/office/drawing/2014/main" val="2770642089"/>
                      </a:ext>
                    </a:extLst>
                  </a:tr>
                  <a:tr h="457200">
                    <a:tc>
                      <a:txBody>
                        <a:bodyPr/>
                        <a:lstStyle/>
                        <a:p>
                          <a:pPr algn="ctr"/>
                          <a:r>
                            <a:rPr lang="en-US" sz="2400" dirty="0">
                              <a:latin typeface="Times New Roman" panose="02020603050405020304" pitchFamily="18" charset="0"/>
                              <a:cs typeface="Times New Roman" panose="02020603050405020304" pitchFamily="18" charset="0"/>
                            </a:rPr>
                            <a:t>3</a:t>
                          </a:r>
                        </a:p>
                      </a:txBody>
                      <a:tcPr/>
                    </a:tc>
                    <a:tc>
                      <a:txBody>
                        <a:bodyPr/>
                        <a:lstStyle/>
                        <a:p>
                          <a:pPr algn="ctr"/>
                          <a:r>
                            <a:rPr lang="en-US" sz="2400" dirty="0">
                              <a:latin typeface="Times New Roman" panose="02020603050405020304" pitchFamily="18" charset="0"/>
                              <a:cs typeface="Times New Roman" panose="02020603050405020304" pitchFamily="18" charset="0"/>
                            </a:rPr>
                            <a:t>1.25</a:t>
                          </a:r>
                        </a:p>
                      </a:txBody>
                      <a:tcPr/>
                    </a:tc>
                    <a:tc>
                      <a:txBody>
                        <a:bodyPr/>
                        <a:lstStyle/>
                        <a:p>
                          <a:pPr algn="ctr"/>
                          <a:r>
                            <a:rPr lang="en-US" sz="2400" dirty="0">
                              <a:latin typeface="Times New Roman" panose="02020603050405020304" pitchFamily="18" charset="0"/>
                              <a:cs typeface="Times New Roman" panose="02020603050405020304" pitchFamily="18" charset="0"/>
                            </a:rPr>
                            <a:t>2</a:t>
                          </a:r>
                        </a:p>
                      </a:txBody>
                      <a:tcPr/>
                    </a:tc>
                    <a:tc>
                      <a:txBody>
                        <a:bodyPr/>
                        <a:lstStyle/>
                        <a:p>
                          <a:pPr algn="ctr"/>
                          <a:r>
                            <a:rPr lang="en-US" sz="2400" dirty="0">
                              <a:latin typeface="Times New Roman" panose="02020603050405020304" pitchFamily="18" charset="0"/>
                              <a:cs typeface="Times New Roman" panose="02020603050405020304" pitchFamily="18" charset="0"/>
                            </a:rPr>
                            <a:t>2.25</a:t>
                          </a:r>
                        </a:p>
                      </a:txBody>
                      <a:tcPr/>
                    </a:tc>
                    <a:tc>
                      <a:txBody>
                        <a:bodyPr/>
                        <a:lstStyle/>
                        <a:p>
                          <a:pPr algn="ctr"/>
                          <a:r>
                            <a:rPr lang="en-US" sz="2400" dirty="0">
                              <a:latin typeface="Times New Roman" panose="02020603050405020304" pitchFamily="18" charset="0"/>
                              <a:cs typeface="Times New Roman" panose="02020603050405020304" pitchFamily="18" charset="0"/>
                            </a:rPr>
                            <a:t>1</a:t>
                          </a:r>
                        </a:p>
                      </a:txBody>
                      <a:tcPr/>
                    </a:tc>
                    <a:tc>
                      <a:txBody>
                        <a:bodyPr/>
                        <a:lstStyle/>
                        <a:p>
                          <a:pPr algn="ctr"/>
                          <a:r>
                            <a:rPr lang="en-US" sz="2400" dirty="0">
                              <a:latin typeface="Times New Roman" panose="02020603050405020304" pitchFamily="18" charset="0"/>
                              <a:cs typeface="Times New Roman" panose="02020603050405020304" pitchFamily="18" charset="0"/>
                            </a:rPr>
                            <a:t>3.25</a:t>
                          </a:r>
                        </a:p>
                      </a:txBody>
                      <a:tcPr/>
                    </a:tc>
                    <a:extLst>
                      <a:ext uri="{0D108BD9-81ED-4DB2-BD59-A6C34878D82A}">
                        <a16:rowId xmlns:a16="http://schemas.microsoft.com/office/drawing/2014/main" val="3458861309"/>
                      </a:ext>
                    </a:extLst>
                  </a:tr>
                  <a:tr h="457200">
                    <a:tc>
                      <a:txBody>
                        <a:bodyPr/>
                        <a:lstStyle/>
                        <a:p>
                          <a:pPr algn="ctr"/>
                          <a:r>
                            <a:rPr lang="en-US" sz="2400" dirty="0">
                              <a:latin typeface="Times New Roman" panose="02020603050405020304" pitchFamily="18" charset="0"/>
                              <a:cs typeface="Times New Roman" panose="02020603050405020304" pitchFamily="18" charset="0"/>
                            </a:rPr>
                            <a:t>4</a:t>
                          </a:r>
                        </a:p>
                      </a:txBody>
                      <a:tcPr/>
                    </a:tc>
                    <a:tc>
                      <a:txBody>
                        <a:bodyPr/>
                        <a:lstStyle/>
                        <a:p>
                          <a:pPr algn="ctr"/>
                          <a:r>
                            <a:rPr lang="en-US" sz="2400" dirty="0">
                              <a:latin typeface="Times New Roman" panose="02020603050405020304" pitchFamily="18" charset="0"/>
                              <a:cs typeface="Times New Roman" panose="02020603050405020304" pitchFamily="18" charset="0"/>
                            </a:rPr>
                            <a:t>0.25</a:t>
                          </a:r>
                        </a:p>
                      </a:txBody>
                      <a:tcPr/>
                    </a:tc>
                    <a:tc>
                      <a:txBody>
                        <a:bodyPr/>
                        <a:lstStyle/>
                        <a:p>
                          <a:pPr algn="ctr"/>
                          <a:r>
                            <a:rPr lang="en-US" sz="2400" dirty="0">
                              <a:latin typeface="Times New Roman" panose="02020603050405020304" pitchFamily="18" charset="0"/>
                              <a:cs typeface="Times New Roman" panose="02020603050405020304" pitchFamily="18" charset="0"/>
                            </a:rPr>
                            <a:t>4</a:t>
                          </a:r>
                        </a:p>
                      </a:txBody>
                      <a:tcPr/>
                    </a:tc>
                    <a:tc>
                      <a:txBody>
                        <a:bodyPr/>
                        <a:lstStyle/>
                        <a:p>
                          <a:pPr algn="ctr"/>
                          <a:r>
                            <a:rPr lang="en-US" sz="2400" dirty="0">
                              <a:latin typeface="Times New Roman" panose="02020603050405020304" pitchFamily="18" charset="0"/>
                              <a:cs typeface="Times New Roman" panose="02020603050405020304" pitchFamily="18" charset="0"/>
                            </a:rPr>
                            <a:t>0.25</a:t>
                          </a:r>
                        </a:p>
                      </a:txBody>
                      <a:tcPr/>
                    </a:tc>
                    <a:tc>
                      <a:txBody>
                        <a:bodyPr/>
                        <a:lstStyle/>
                        <a:p>
                          <a:pPr algn="ctr"/>
                          <a:r>
                            <a:rPr lang="en-US" sz="2400" dirty="0">
                              <a:latin typeface="Times New Roman" panose="02020603050405020304" pitchFamily="18" charset="0"/>
                              <a:cs typeface="Times New Roman" panose="02020603050405020304" pitchFamily="18" charset="0"/>
                            </a:rPr>
                            <a:t>5</a:t>
                          </a:r>
                        </a:p>
                      </a:txBody>
                      <a:tcPr/>
                    </a:tc>
                    <a:tc>
                      <a:txBody>
                        <a:bodyPr/>
                        <a:lstStyle/>
                        <a:p>
                          <a:pPr algn="ctr"/>
                          <a:r>
                            <a:rPr lang="en-US" sz="2400" dirty="0">
                              <a:latin typeface="Times New Roman" panose="02020603050405020304" pitchFamily="18" charset="0"/>
                              <a:cs typeface="Times New Roman" panose="02020603050405020304" pitchFamily="18" charset="0"/>
                            </a:rPr>
                            <a:t>0.75</a:t>
                          </a:r>
                        </a:p>
                      </a:txBody>
                      <a:tcPr/>
                    </a:tc>
                    <a:extLst>
                      <a:ext uri="{0D108BD9-81ED-4DB2-BD59-A6C34878D82A}">
                        <a16:rowId xmlns:a16="http://schemas.microsoft.com/office/drawing/2014/main" val="2872052331"/>
                      </a:ext>
                    </a:extLst>
                  </a:tr>
                  <a:tr h="457200">
                    <a:tc>
                      <a:txBody>
                        <a:bodyPr/>
                        <a:lstStyle/>
                        <a:p>
                          <a:pPr algn="ctr"/>
                          <a:r>
                            <a:rPr lang="en-US" sz="2400" dirty="0">
                              <a:latin typeface="Times New Roman" panose="02020603050405020304" pitchFamily="18" charset="0"/>
                              <a:cs typeface="Times New Roman" panose="02020603050405020304" pitchFamily="18" charset="0"/>
                            </a:rPr>
                            <a:t>8</a:t>
                          </a:r>
                        </a:p>
                      </a:txBody>
                      <a:tcPr/>
                    </a:tc>
                    <a:tc>
                      <a:txBody>
                        <a:bodyPr/>
                        <a:lstStyle/>
                        <a:p>
                          <a:pPr algn="ctr"/>
                          <a:r>
                            <a:rPr lang="en-US" sz="2400" dirty="0">
                              <a:latin typeface="Times New Roman" panose="02020603050405020304" pitchFamily="18" charset="0"/>
                              <a:cs typeface="Times New Roman" panose="02020603050405020304" pitchFamily="18" charset="0"/>
                            </a:rPr>
                            <a:t>3.75</a:t>
                          </a:r>
                        </a:p>
                      </a:txBody>
                      <a:tcPr/>
                    </a:tc>
                    <a:tc>
                      <a:txBody>
                        <a:bodyPr/>
                        <a:lstStyle/>
                        <a:p>
                          <a:pPr algn="ctr"/>
                          <a:r>
                            <a:rPr lang="en-US" sz="2400" dirty="0">
                              <a:latin typeface="Times New Roman" panose="02020603050405020304" pitchFamily="18" charset="0"/>
                              <a:cs typeface="Times New Roman" panose="02020603050405020304" pitchFamily="18" charset="0"/>
                            </a:rPr>
                            <a:t>10</a:t>
                          </a:r>
                        </a:p>
                      </a:txBody>
                      <a:tcPr/>
                    </a:tc>
                    <a:tc>
                      <a:txBody>
                        <a:bodyPr/>
                        <a:lstStyle/>
                        <a:p>
                          <a:pPr algn="ctr"/>
                          <a:r>
                            <a:rPr lang="en-US" sz="2400" dirty="0">
                              <a:latin typeface="Times New Roman" panose="02020603050405020304" pitchFamily="18" charset="0"/>
                              <a:cs typeface="Times New Roman" panose="02020603050405020304" pitchFamily="18" charset="0"/>
                            </a:rPr>
                            <a:t>5.75</a:t>
                          </a:r>
                        </a:p>
                      </a:txBody>
                      <a:tcPr/>
                    </a:tc>
                    <a:tc>
                      <a:txBody>
                        <a:bodyPr/>
                        <a:lstStyle/>
                        <a:p>
                          <a:pPr algn="ctr"/>
                          <a:r>
                            <a:rPr lang="en-US" sz="2400" dirty="0">
                              <a:latin typeface="Times New Roman" panose="02020603050405020304" pitchFamily="18" charset="0"/>
                              <a:cs typeface="Times New Roman" panose="02020603050405020304" pitchFamily="18" charset="0"/>
                            </a:rPr>
                            <a:t>11</a:t>
                          </a:r>
                        </a:p>
                      </a:txBody>
                      <a:tcPr/>
                    </a:tc>
                    <a:tc>
                      <a:txBody>
                        <a:bodyPr/>
                        <a:lstStyle/>
                        <a:p>
                          <a:pPr algn="ctr"/>
                          <a:r>
                            <a:rPr lang="en-US" sz="2400" dirty="0">
                              <a:latin typeface="Times New Roman" panose="02020603050405020304" pitchFamily="18" charset="0"/>
                              <a:cs typeface="Times New Roman" panose="02020603050405020304" pitchFamily="18" charset="0"/>
                            </a:rPr>
                            <a:t>6.75</a:t>
                          </a:r>
                        </a:p>
                      </a:txBody>
                      <a:tcPr/>
                    </a:tc>
                    <a:extLst>
                      <a:ext uri="{0D108BD9-81ED-4DB2-BD59-A6C34878D82A}">
                        <a16:rowId xmlns:a16="http://schemas.microsoft.com/office/drawing/2014/main" val="3405937820"/>
                      </a:ext>
                    </a:extLst>
                  </a:tr>
                  <a:tr h="457200">
                    <a:tc>
                      <a:txBody>
                        <a:bodyPr/>
                        <a:lstStyle/>
                        <a:p>
                          <a:endParaRPr lang="en-US"/>
                        </a:p>
                      </a:txBody>
                      <a:tcPr>
                        <a:blipFill>
                          <a:blip r:embed="rId2"/>
                          <a:stretch>
                            <a:fillRect l="-6061" t="-637333" r="-502597" b="-200000"/>
                          </a:stretch>
                        </a:blipFill>
                      </a:tcPr>
                    </a:tc>
                    <a:tc>
                      <a:txBody>
                        <a:bodyPr/>
                        <a:lstStyle/>
                        <a:p>
                          <a:endParaRPr lang="en-US"/>
                        </a:p>
                      </a:txBody>
                      <a:tcPr>
                        <a:blipFill>
                          <a:blip r:embed="rId2"/>
                          <a:stretch>
                            <a:fillRect l="-106522" t="-637333" r="-404783" b="-200000"/>
                          </a:stretch>
                        </a:blipFill>
                      </a:tcPr>
                    </a:tc>
                    <a:tc>
                      <a:txBody>
                        <a:bodyPr/>
                        <a:lstStyle/>
                        <a:p>
                          <a:endParaRPr lang="en-US"/>
                        </a:p>
                      </a:txBody>
                      <a:tcPr>
                        <a:blipFill>
                          <a:blip r:embed="rId2"/>
                          <a:stretch>
                            <a:fillRect l="-205628" t="-637333" r="-303030" b="-200000"/>
                          </a:stretch>
                        </a:blipFill>
                      </a:tcPr>
                    </a:tc>
                    <a:tc>
                      <a:txBody>
                        <a:bodyPr/>
                        <a:lstStyle/>
                        <a:p>
                          <a:endParaRPr lang="en-US"/>
                        </a:p>
                      </a:txBody>
                      <a:tcPr>
                        <a:blipFill>
                          <a:blip r:embed="rId2"/>
                          <a:stretch>
                            <a:fillRect l="-284677" t="-637333" r="-182258" b="-200000"/>
                          </a:stretch>
                        </a:blipFill>
                      </a:tcPr>
                    </a:tc>
                    <a:tc>
                      <a:txBody>
                        <a:bodyPr/>
                        <a:lstStyle/>
                        <a:p>
                          <a:endParaRPr lang="en-US"/>
                        </a:p>
                      </a:txBody>
                      <a:tcPr>
                        <a:blipFill>
                          <a:blip r:embed="rId2"/>
                          <a:stretch>
                            <a:fillRect l="-447887" t="-637333" r="-112207" b="-200000"/>
                          </a:stretch>
                        </a:blipFill>
                      </a:tcPr>
                    </a:tc>
                    <a:tc>
                      <a:txBody>
                        <a:bodyPr/>
                        <a:lstStyle/>
                        <a:p>
                          <a:endParaRPr lang="en-US"/>
                        </a:p>
                      </a:txBody>
                      <a:tcPr>
                        <a:blipFill>
                          <a:blip r:embed="rId2"/>
                          <a:stretch>
                            <a:fillRect l="-505195" t="-637333" r="-3463" b="-200000"/>
                          </a:stretch>
                        </a:blipFill>
                      </a:tcPr>
                    </a:tc>
                    <a:extLst>
                      <a:ext uri="{0D108BD9-81ED-4DB2-BD59-A6C34878D82A}">
                        <a16:rowId xmlns:a16="http://schemas.microsoft.com/office/drawing/2014/main" val="717641273"/>
                      </a:ext>
                    </a:extLst>
                  </a:tr>
                </a:tbl>
              </a:graphicData>
            </a:graphic>
          </p:graphicFrame>
        </mc:Fallback>
      </mc:AlternateContent>
      <p:sp>
        <p:nvSpPr>
          <p:cNvPr id="8" name="Rectangle 7">
            <a:extLst>
              <a:ext uri="{FF2B5EF4-FFF2-40B4-BE49-F238E27FC236}">
                <a16:creationId xmlns:a16="http://schemas.microsoft.com/office/drawing/2014/main" id="{E4399FC1-AB5B-4266-BD1F-D9DD700AF495}"/>
              </a:ext>
            </a:extLst>
          </p:cNvPr>
          <p:cNvSpPr/>
          <p:nvPr/>
        </p:nvSpPr>
        <p:spPr>
          <a:xfrm>
            <a:off x="661917" y="5819397"/>
            <a:ext cx="2163170" cy="461665"/>
          </a:xfrm>
          <a:prstGeom prst="rect">
            <a:avLst/>
          </a:prstGeom>
        </p:spPr>
        <p:txBody>
          <a:bodyPr wrap="square">
            <a:spAutoFit/>
          </a:bodyPr>
          <a:lstStyle/>
          <a:p>
            <a:r>
              <a:rPr lang="en-US" sz="2400" b="1" dirty="0">
                <a:latin typeface="Times New Roman" panose="02020603050405020304" pitchFamily="18" charset="0"/>
              </a:rPr>
              <a:t>M.D. = 1.875</a:t>
            </a:r>
            <a:endParaRPr lang="en-US" sz="3200" dirty="0"/>
          </a:p>
        </p:txBody>
      </p:sp>
      <p:sp>
        <p:nvSpPr>
          <p:cNvPr id="9" name="Rectangle 8">
            <a:extLst>
              <a:ext uri="{FF2B5EF4-FFF2-40B4-BE49-F238E27FC236}">
                <a16:creationId xmlns:a16="http://schemas.microsoft.com/office/drawing/2014/main" id="{2F321317-91FC-45B3-9601-BB61FB6D35B1}"/>
              </a:ext>
            </a:extLst>
          </p:cNvPr>
          <p:cNvSpPr/>
          <p:nvPr/>
        </p:nvSpPr>
        <p:spPr>
          <a:xfrm>
            <a:off x="6318913" y="5865177"/>
            <a:ext cx="2163170" cy="461665"/>
          </a:xfrm>
          <a:prstGeom prst="rect">
            <a:avLst/>
          </a:prstGeom>
        </p:spPr>
        <p:txBody>
          <a:bodyPr wrap="square">
            <a:spAutoFit/>
          </a:bodyPr>
          <a:lstStyle/>
          <a:p>
            <a:r>
              <a:rPr lang="en-US" sz="2400" b="1" dirty="0">
                <a:latin typeface="Times New Roman" panose="02020603050405020304" pitchFamily="18" charset="0"/>
              </a:rPr>
              <a:t>M.D. = 3.75</a:t>
            </a:r>
            <a:endParaRPr lang="en-US" sz="3200" dirty="0"/>
          </a:p>
        </p:txBody>
      </p:sp>
      <p:sp>
        <p:nvSpPr>
          <p:cNvPr id="10" name="Rectangle 9">
            <a:extLst>
              <a:ext uri="{FF2B5EF4-FFF2-40B4-BE49-F238E27FC236}">
                <a16:creationId xmlns:a16="http://schemas.microsoft.com/office/drawing/2014/main" id="{62C4A76B-05FA-48A2-BFBC-2BB02D7C0B00}"/>
              </a:ext>
            </a:extLst>
          </p:cNvPr>
          <p:cNvSpPr/>
          <p:nvPr/>
        </p:nvSpPr>
        <p:spPr>
          <a:xfrm>
            <a:off x="3490414" y="5881684"/>
            <a:ext cx="2163170" cy="461665"/>
          </a:xfrm>
          <a:prstGeom prst="rect">
            <a:avLst/>
          </a:prstGeom>
        </p:spPr>
        <p:txBody>
          <a:bodyPr wrap="square">
            <a:spAutoFit/>
          </a:bodyPr>
          <a:lstStyle/>
          <a:p>
            <a:r>
              <a:rPr lang="en-US" sz="2400" b="1" dirty="0">
                <a:latin typeface="Times New Roman" panose="02020603050405020304" pitchFamily="18" charset="0"/>
              </a:rPr>
              <a:t>M.D. = 2.875</a:t>
            </a:r>
            <a:endParaRPr lang="en-US" sz="3200" dirty="0"/>
          </a:p>
        </p:txBody>
      </p:sp>
      <p:sp>
        <p:nvSpPr>
          <p:cNvPr id="2" name="Date Placeholder 1">
            <a:extLst>
              <a:ext uri="{FF2B5EF4-FFF2-40B4-BE49-F238E27FC236}">
                <a16:creationId xmlns:a16="http://schemas.microsoft.com/office/drawing/2014/main" id="{1EA4D3C5-929A-4D0F-A140-CB835A38C868}"/>
              </a:ext>
            </a:extLst>
          </p:cNvPr>
          <p:cNvSpPr>
            <a:spLocks noGrp="1"/>
          </p:cNvSpPr>
          <p:nvPr>
            <p:ph type="dt" sz="half" idx="10"/>
          </p:nvPr>
        </p:nvSpPr>
        <p:spPr/>
        <p:txBody>
          <a:bodyPr/>
          <a:lstStyle/>
          <a:p>
            <a:fld id="{320CBF5F-80BD-4AEC-B0F3-60F194DC67CE}" type="datetime3">
              <a:rPr lang="en-US" smtClean="0"/>
              <a:t>5 April 2021</a:t>
            </a:fld>
            <a:endParaRPr lang="en-US"/>
          </a:p>
        </p:txBody>
      </p:sp>
      <p:sp>
        <p:nvSpPr>
          <p:cNvPr id="6" name="Footer Placeholder 5">
            <a:extLst>
              <a:ext uri="{FF2B5EF4-FFF2-40B4-BE49-F238E27FC236}">
                <a16:creationId xmlns:a16="http://schemas.microsoft.com/office/drawing/2014/main" id="{32DF9CD7-5F6D-4336-82A0-BA8CE0FA06F6}"/>
              </a:ext>
            </a:extLst>
          </p:cNvPr>
          <p:cNvSpPr>
            <a:spLocks noGrp="1"/>
          </p:cNvSpPr>
          <p:nvPr>
            <p:ph type="ftr" sz="quarter" idx="11"/>
          </p:nvPr>
        </p:nvSpPr>
        <p:spPr/>
        <p:txBody>
          <a:bodyPr/>
          <a:lstStyle/>
          <a:p>
            <a:r>
              <a:rPr lang="en-US"/>
              <a:t>Statistics - Second semester 2021</a:t>
            </a:r>
          </a:p>
        </p:txBody>
      </p:sp>
      <p:sp>
        <p:nvSpPr>
          <p:cNvPr id="7" name="Slide Number Placeholder 6">
            <a:extLst>
              <a:ext uri="{FF2B5EF4-FFF2-40B4-BE49-F238E27FC236}">
                <a16:creationId xmlns:a16="http://schemas.microsoft.com/office/drawing/2014/main" id="{7A4EDC94-3CD8-43E9-B1F5-008D8EAAE031}"/>
              </a:ext>
            </a:extLst>
          </p:cNvPr>
          <p:cNvSpPr>
            <a:spLocks noGrp="1"/>
          </p:cNvSpPr>
          <p:nvPr>
            <p:ph type="sldNum" sz="quarter" idx="12"/>
          </p:nvPr>
        </p:nvSpPr>
        <p:spPr/>
        <p:txBody>
          <a:bodyPr/>
          <a:lstStyle/>
          <a:p>
            <a:fld id="{96701808-27CB-4C39-9873-A40EE24BB302}" type="slidenum">
              <a:rPr lang="en-US" smtClean="0"/>
              <a:t>18</a:t>
            </a:fld>
            <a:endParaRPr lang="en-US"/>
          </a:p>
        </p:txBody>
      </p:sp>
    </p:spTree>
    <p:extLst>
      <p:ext uri="{BB962C8B-B14F-4D97-AF65-F5344CB8AC3E}">
        <p14:creationId xmlns:p14="http://schemas.microsoft.com/office/powerpoint/2010/main" val="3310762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0F3E00-73AF-4A47-9000-6F587820973B}"/>
              </a:ext>
            </a:extLst>
          </p:cNvPr>
          <p:cNvSpPr/>
          <p:nvPr/>
        </p:nvSpPr>
        <p:spPr>
          <a:xfrm>
            <a:off x="358253" y="247051"/>
            <a:ext cx="8427493" cy="830997"/>
          </a:xfrm>
          <a:prstGeom prst="rect">
            <a:avLst/>
          </a:prstGeom>
        </p:spPr>
        <p:txBody>
          <a:bodyPr wrap="square">
            <a:spAutoFit/>
          </a:bodyPr>
          <a:lstStyle/>
          <a:p>
            <a:r>
              <a:rPr lang="en-US" sz="2400" b="1" dirty="0">
                <a:latin typeface="Times New Roman" panose="02020603050405020304" pitchFamily="18" charset="0"/>
              </a:rPr>
              <a:t>Example: </a:t>
            </a:r>
            <a:r>
              <a:rPr lang="en-US" sz="2400" dirty="0"/>
              <a:t>Calculate the mean deviation from mean of the following distribution :</a:t>
            </a:r>
            <a:endParaRPr lang="en-US" sz="3200" dirty="0"/>
          </a:p>
        </p:txBody>
      </p:sp>
      <p:pic>
        <p:nvPicPr>
          <p:cNvPr id="3" name="Picture 2">
            <a:extLst>
              <a:ext uri="{FF2B5EF4-FFF2-40B4-BE49-F238E27FC236}">
                <a16:creationId xmlns:a16="http://schemas.microsoft.com/office/drawing/2014/main" id="{3D02B4E2-ACFF-4E70-B827-268EAF1CD701}"/>
              </a:ext>
            </a:extLst>
          </p:cNvPr>
          <p:cNvPicPr>
            <a:picLocks noChangeAspect="1"/>
          </p:cNvPicPr>
          <p:nvPr/>
        </p:nvPicPr>
        <p:blipFill>
          <a:blip r:embed="rId2"/>
          <a:stretch>
            <a:fillRect/>
          </a:stretch>
        </p:blipFill>
        <p:spPr>
          <a:xfrm>
            <a:off x="358253" y="1052290"/>
            <a:ext cx="8117424" cy="3973634"/>
          </a:xfrm>
          <a:prstGeom prst="rect">
            <a:avLst/>
          </a:prstGeom>
          <a:effectLst>
            <a:outerShdw blurRad="50800" dist="38100" dir="8100000" algn="tr" rotWithShape="0">
              <a:prstClr val="black">
                <a:alpha val="40000"/>
              </a:prstClr>
            </a:outerShdw>
          </a:effectLst>
        </p:spPr>
      </p:pic>
      <p:pic>
        <p:nvPicPr>
          <p:cNvPr id="4" name="Picture 3">
            <a:extLst>
              <a:ext uri="{FF2B5EF4-FFF2-40B4-BE49-F238E27FC236}">
                <a16:creationId xmlns:a16="http://schemas.microsoft.com/office/drawing/2014/main" id="{C724787B-BB18-46FE-B33C-31D9E4DBFDFB}"/>
              </a:ext>
            </a:extLst>
          </p:cNvPr>
          <p:cNvPicPr>
            <a:picLocks noChangeAspect="1"/>
          </p:cNvPicPr>
          <p:nvPr/>
        </p:nvPicPr>
        <p:blipFill>
          <a:blip r:embed="rId3"/>
          <a:stretch>
            <a:fillRect/>
          </a:stretch>
        </p:blipFill>
        <p:spPr>
          <a:xfrm>
            <a:off x="1812203" y="5108432"/>
            <a:ext cx="5209524" cy="1723810"/>
          </a:xfrm>
          <a:prstGeom prst="rect">
            <a:avLst/>
          </a:prstGeom>
          <a:effectLst>
            <a:outerShdw blurRad="50800" dist="38100" dir="8100000" algn="tr" rotWithShape="0">
              <a:prstClr val="black">
                <a:alpha val="40000"/>
              </a:prstClr>
            </a:outerShdw>
          </a:effectLst>
        </p:spPr>
      </p:pic>
      <p:sp>
        <p:nvSpPr>
          <p:cNvPr id="5" name="Date Placeholder 4">
            <a:extLst>
              <a:ext uri="{FF2B5EF4-FFF2-40B4-BE49-F238E27FC236}">
                <a16:creationId xmlns:a16="http://schemas.microsoft.com/office/drawing/2014/main" id="{0C73CA16-C65A-4CAA-BE8D-B7248A99FB61}"/>
              </a:ext>
            </a:extLst>
          </p:cNvPr>
          <p:cNvSpPr>
            <a:spLocks noGrp="1"/>
          </p:cNvSpPr>
          <p:nvPr>
            <p:ph type="dt" sz="half" idx="10"/>
          </p:nvPr>
        </p:nvSpPr>
        <p:spPr/>
        <p:txBody>
          <a:bodyPr/>
          <a:lstStyle/>
          <a:p>
            <a:fld id="{BB031DEB-9C3C-4E42-AB36-6A6510C3159F}" type="datetime3">
              <a:rPr lang="en-US" smtClean="0"/>
              <a:t>5 April 2021</a:t>
            </a:fld>
            <a:endParaRPr lang="en-US"/>
          </a:p>
        </p:txBody>
      </p:sp>
      <p:sp>
        <p:nvSpPr>
          <p:cNvPr id="6" name="Footer Placeholder 5">
            <a:extLst>
              <a:ext uri="{FF2B5EF4-FFF2-40B4-BE49-F238E27FC236}">
                <a16:creationId xmlns:a16="http://schemas.microsoft.com/office/drawing/2014/main" id="{AD5A9F0B-DC02-4BA6-8D63-C99A36EAB871}"/>
              </a:ext>
            </a:extLst>
          </p:cNvPr>
          <p:cNvSpPr>
            <a:spLocks noGrp="1"/>
          </p:cNvSpPr>
          <p:nvPr>
            <p:ph type="ftr" sz="quarter" idx="11"/>
          </p:nvPr>
        </p:nvSpPr>
        <p:spPr/>
        <p:txBody>
          <a:bodyPr/>
          <a:lstStyle/>
          <a:p>
            <a:r>
              <a:rPr lang="en-US"/>
              <a:t>Statistics - Second semester 2021</a:t>
            </a:r>
          </a:p>
        </p:txBody>
      </p:sp>
      <p:sp>
        <p:nvSpPr>
          <p:cNvPr id="7" name="Slide Number Placeholder 6">
            <a:extLst>
              <a:ext uri="{FF2B5EF4-FFF2-40B4-BE49-F238E27FC236}">
                <a16:creationId xmlns:a16="http://schemas.microsoft.com/office/drawing/2014/main" id="{E89164DF-30D8-4755-BFF6-DD81FAF79826}"/>
              </a:ext>
            </a:extLst>
          </p:cNvPr>
          <p:cNvSpPr>
            <a:spLocks noGrp="1"/>
          </p:cNvSpPr>
          <p:nvPr>
            <p:ph type="sldNum" sz="quarter" idx="12"/>
          </p:nvPr>
        </p:nvSpPr>
        <p:spPr/>
        <p:txBody>
          <a:bodyPr/>
          <a:lstStyle/>
          <a:p>
            <a:fld id="{96701808-27CB-4C39-9873-A40EE24BB302}" type="slidenum">
              <a:rPr lang="en-US" smtClean="0"/>
              <a:t>19</a:t>
            </a:fld>
            <a:endParaRPr lang="en-US"/>
          </a:p>
        </p:txBody>
      </p:sp>
    </p:spTree>
    <p:extLst>
      <p:ext uri="{BB962C8B-B14F-4D97-AF65-F5344CB8AC3E}">
        <p14:creationId xmlns:p14="http://schemas.microsoft.com/office/powerpoint/2010/main" val="3829007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9BC69-1320-4E85-94FC-64A36F4E5A84}"/>
              </a:ext>
            </a:extLst>
          </p:cNvPr>
          <p:cNvPicPr>
            <a:picLocks noChangeAspect="1"/>
          </p:cNvPicPr>
          <p:nvPr/>
        </p:nvPicPr>
        <p:blipFill rotWithShape="1">
          <a:blip r:embed="rId2"/>
          <a:srcRect t="393" b="1"/>
          <a:stretch/>
        </p:blipFill>
        <p:spPr>
          <a:xfrm>
            <a:off x="86286" y="421105"/>
            <a:ext cx="8971428" cy="5435676"/>
          </a:xfrm>
          <a:prstGeom prst="rect">
            <a:avLst/>
          </a:prstGeom>
        </p:spPr>
      </p:pic>
      <p:sp>
        <p:nvSpPr>
          <p:cNvPr id="6" name="TextBox 5">
            <a:extLst>
              <a:ext uri="{FF2B5EF4-FFF2-40B4-BE49-F238E27FC236}">
                <a16:creationId xmlns:a16="http://schemas.microsoft.com/office/drawing/2014/main" id="{7AA951D4-9D20-4EF3-9D5E-EEE0F86E1FF9}"/>
              </a:ext>
            </a:extLst>
          </p:cNvPr>
          <p:cNvSpPr txBox="1"/>
          <p:nvPr/>
        </p:nvSpPr>
        <p:spPr>
          <a:xfrm>
            <a:off x="336884" y="505326"/>
            <a:ext cx="625642" cy="495893"/>
          </a:xfrm>
          <a:prstGeom prst="rect">
            <a:avLst/>
          </a:prstGeom>
          <a:solidFill>
            <a:schemeClr val="bg1"/>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1006194E-CA85-4310-B229-A224D3F54AA9}"/>
              </a:ext>
            </a:extLst>
          </p:cNvPr>
          <p:cNvSpPr txBox="1"/>
          <p:nvPr/>
        </p:nvSpPr>
        <p:spPr>
          <a:xfrm>
            <a:off x="4403557" y="5360888"/>
            <a:ext cx="1913021" cy="495893"/>
          </a:xfrm>
          <a:prstGeom prst="rect">
            <a:avLst/>
          </a:prstGeom>
          <a:solidFill>
            <a:schemeClr val="bg1"/>
          </a:solidFill>
        </p:spPr>
        <p:txBody>
          <a:bodyPr wrap="square" rtlCol="0">
            <a:spAutoFit/>
          </a:bodyPr>
          <a:lstStyle/>
          <a:p>
            <a:endParaRPr lang="en-US" dirty="0"/>
          </a:p>
        </p:txBody>
      </p:sp>
      <p:sp>
        <p:nvSpPr>
          <p:cNvPr id="2" name="Date Placeholder 1">
            <a:extLst>
              <a:ext uri="{FF2B5EF4-FFF2-40B4-BE49-F238E27FC236}">
                <a16:creationId xmlns:a16="http://schemas.microsoft.com/office/drawing/2014/main" id="{51889BF0-06B9-4011-9BC3-DEE72B12C3BD}"/>
              </a:ext>
            </a:extLst>
          </p:cNvPr>
          <p:cNvSpPr>
            <a:spLocks noGrp="1"/>
          </p:cNvSpPr>
          <p:nvPr>
            <p:ph type="dt" sz="half" idx="10"/>
          </p:nvPr>
        </p:nvSpPr>
        <p:spPr/>
        <p:txBody>
          <a:bodyPr/>
          <a:lstStyle/>
          <a:p>
            <a:fld id="{31EBEDDD-8196-4FF1-8A1D-BE6BB76D96EF}" type="datetime3">
              <a:rPr lang="en-US" smtClean="0"/>
              <a:t>5 April 2021</a:t>
            </a:fld>
            <a:endParaRPr lang="en-US"/>
          </a:p>
        </p:txBody>
      </p:sp>
      <p:sp>
        <p:nvSpPr>
          <p:cNvPr id="3" name="Footer Placeholder 2">
            <a:extLst>
              <a:ext uri="{FF2B5EF4-FFF2-40B4-BE49-F238E27FC236}">
                <a16:creationId xmlns:a16="http://schemas.microsoft.com/office/drawing/2014/main" id="{C62732B8-DD10-4B1B-95DE-5D40DD7D77F7}"/>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C432D20B-B201-4420-B90C-C6778A069AD9}"/>
              </a:ext>
            </a:extLst>
          </p:cNvPr>
          <p:cNvSpPr>
            <a:spLocks noGrp="1"/>
          </p:cNvSpPr>
          <p:nvPr>
            <p:ph type="sldNum" sz="quarter" idx="12"/>
          </p:nvPr>
        </p:nvSpPr>
        <p:spPr/>
        <p:txBody>
          <a:bodyPr/>
          <a:lstStyle/>
          <a:p>
            <a:fld id="{96701808-27CB-4C39-9873-A40EE24BB302}" type="slidenum">
              <a:rPr lang="en-US" smtClean="0"/>
              <a:t>2</a:t>
            </a:fld>
            <a:endParaRPr lang="en-US"/>
          </a:p>
        </p:txBody>
      </p:sp>
    </p:spTree>
    <p:extLst>
      <p:ext uri="{BB962C8B-B14F-4D97-AF65-F5344CB8AC3E}">
        <p14:creationId xmlns:p14="http://schemas.microsoft.com/office/powerpoint/2010/main" val="2612936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C0A109-0D87-4EAC-8524-984411B4F928}"/>
              </a:ext>
            </a:extLst>
          </p:cNvPr>
          <p:cNvSpPr/>
          <p:nvPr/>
        </p:nvSpPr>
        <p:spPr>
          <a:xfrm>
            <a:off x="386366" y="382012"/>
            <a:ext cx="8371267" cy="3046988"/>
          </a:xfrm>
          <a:prstGeom prst="rect">
            <a:avLst/>
          </a:prstGeom>
        </p:spPr>
        <p:txBody>
          <a:bodyPr wrap="square">
            <a:spAutoFit/>
          </a:bodyPr>
          <a:lstStyle/>
          <a:p>
            <a:r>
              <a:rPr lang="en-US" sz="2400" b="1" dirty="0"/>
              <a:t>3- Variance :</a:t>
            </a:r>
          </a:p>
          <a:p>
            <a:r>
              <a:rPr lang="en-US" sz="2400" b="1" dirty="0"/>
              <a:t> </a:t>
            </a:r>
            <a:r>
              <a:rPr lang="en-US" sz="2400" dirty="0"/>
              <a:t>In the above case, we took the absolute value of the deviations taken from mean to get rid of the negative sign of the deviations. Another method is to square the deviations. Let us, therefore, square the deviations from the mean and then take their sum. If we divide this sum by the number of observations (i.e., the sum of the frequencies), we obtain the average of deviations, which is called variance. </a:t>
            </a:r>
          </a:p>
        </p:txBody>
      </p:sp>
      <p:sp>
        <p:nvSpPr>
          <p:cNvPr id="3" name="Rectangle 2">
            <a:extLst>
              <a:ext uri="{FF2B5EF4-FFF2-40B4-BE49-F238E27FC236}">
                <a16:creationId xmlns:a16="http://schemas.microsoft.com/office/drawing/2014/main" id="{13E5575A-3FA3-4899-977E-508C5C66E3B2}"/>
              </a:ext>
            </a:extLst>
          </p:cNvPr>
          <p:cNvSpPr/>
          <p:nvPr/>
        </p:nvSpPr>
        <p:spPr>
          <a:xfrm>
            <a:off x="386366" y="3624157"/>
            <a:ext cx="8268237" cy="1200329"/>
          </a:xfrm>
          <a:prstGeom prst="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t>Variance </a:t>
            </a:r>
            <a:r>
              <a:rPr lang="en-US" sz="2400" dirty="0"/>
              <a:t>is the mean of the squares of the deviations of each measurement from the mean of the population. It is usually denoted by </a:t>
            </a:r>
            <a:r>
              <a:rPr lang="en-US" sz="2400" b="1" dirty="0">
                <a:latin typeface="GreekC" panose="00000400000000000000" pitchFamily="2" charset="0"/>
                <a:cs typeface="GreekC" panose="00000400000000000000" pitchFamily="2" charset="0"/>
              </a:rPr>
              <a:t>s</a:t>
            </a:r>
            <a:r>
              <a:rPr lang="en-US" sz="2400" b="1" baseline="30000" dirty="0">
                <a:latin typeface="Times New Roman" panose="02020603050405020304" pitchFamily="18" charset="0"/>
                <a:cs typeface="Times New Roman" panose="02020603050405020304" pitchFamily="18" charset="0"/>
              </a:rPr>
              <a:t>2</a:t>
            </a:r>
            <a:r>
              <a:rPr lang="en-US" sz="2400" dirty="0"/>
              <a:t>.</a:t>
            </a:r>
          </a:p>
        </p:txBody>
      </p:sp>
      <p:pic>
        <p:nvPicPr>
          <p:cNvPr id="5" name="Picture 4">
            <a:extLst>
              <a:ext uri="{FF2B5EF4-FFF2-40B4-BE49-F238E27FC236}">
                <a16:creationId xmlns:a16="http://schemas.microsoft.com/office/drawing/2014/main" id="{0EA123B2-A272-4A23-B146-E84BFF0A0881}"/>
              </a:ext>
            </a:extLst>
          </p:cNvPr>
          <p:cNvPicPr>
            <a:picLocks noChangeAspect="1"/>
          </p:cNvPicPr>
          <p:nvPr/>
        </p:nvPicPr>
        <p:blipFill>
          <a:blip r:embed="rId2"/>
          <a:stretch>
            <a:fillRect/>
          </a:stretch>
        </p:blipFill>
        <p:spPr>
          <a:xfrm>
            <a:off x="793954" y="5202395"/>
            <a:ext cx="2026871" cy="1200329"/>
          </a:xfrm>
          <a:prstGeom prst="rect">
            <a:avLst/>
          </a:prstGeom>
          <a:effectLst>
            <a:outerShdw blurRad="50800" dist="38100" dir="8100000" algn="tr" rotWithShape="0">
              <a:prstClr val="black">
                <a:alpha val="40000"/>
              </a:prstClr>
            </a:outerShdw>
          </a:effectLst>
        </p:spPr>
      </p:pic>
      <p:sp>
        <p:nvSpPr>
          <p:cNvPr id="6" name="Rectangle 5">
            <a:extLst>
              <a:ext uri="{FF2B5EF4-FFF2-40B4-BE49-F238E27FC236}">
                <a16:creationId xmlns:a16="http://schemas.microsoft.com/office/drawing/2014/main" id="{7B548D9B-F7F1-4FDA-93B5-5EA29D655603}"/>
              </a:ext>
            </a:extLst>
          </p:cNvPr>
          <p:cNvSpPr/>
          <p:nvPr/>
        </p:nvSpPr>
        <p:spPr>
          <a:xfrm>
            <a:off x="3551274" y="5387060"/>
            <a:ext cx="5103329" cy="830997"/>
          </a:xfrm>
          <a:prstGeom prst="rect">
            <a:avLst/>
          </a:prstGeom>
        </p:spPr>
        <p:txBody>
          <a:bodyPr wrap="square">
            <a:spAutoFit/>
          </a:bodyPr>
          <a:lstStyle/>
          <a:p>
            <a:r>
              <a:rPr lang="en-US" sz="2400" dirty="0"/>
              <a:t> μ = the mean of the entire population. σ</a:t>
            </a:r>
            <a:r>
              <a:rPr lang="en-US" sz="2400" baseline="30000" dirty="0"/>
              <a:t>2</a:t>
            </a:r>
            <a:r>
              <a:rPr lang="en-US" sz="2400" dirty="0"/>
              <a:t> = the variance of the population.</a:t>
            </a:r>
          </a:p>
        </p:txBody>
      </p:sp>
      <p:sp>
        <p:nvSpPr>
          <p:cNvPr id="4" name="Date Placeholder 3">
            <a:extLst>
              <a:ext uri="{FF2B5EF4-FFF2-40B4-BE49-F238E27FC236}">
                <a16:creationId xmlns:a16="http://schemas.microsoft.com/office/drawing/2014/main" id="{38E49A3D-0448-48AC-BB5C-45D58B3F9769}"/>
              </a:ext>
            </a:extLst>
          </p:cNvPr>
          <p:cNvSpPr>
            <a:spLocks noGrp="1"/>
          </p:cNvSpPr>
          <p:nvPr>
            <p:ph type="dt" sz="half" idx="10"/>
          </p:nvPr>
        </p:nvSpPr>
        <p:spPr/>
        <p:txBody>
          <a:bodyPr/>
          <a:lstStyle/>
          <a:p>
            <a:fld id="{7479D3C1-289E-4C8A-9483-EBB0E124579F}" type="datetime3">
              <a:rPr lang="en-US" smtClean="0"/>
              <a:t>5 April 2021</a:t>
            </a:fld>
            <a:endParaRPr lang="en-US"/>
          </a:p>
        </p:txBody>
      </p:sp>
      <p:sp>
        <p:nvSpPr>
          <p:cNvPr id="7" name="Footer Placeholder 6">
            <a:extLst>
              <a:ext uri="{FF2B5EF4-FFF2-40B4-BE49-F238E27FC236}">
                <a16:creationId xmlns:a16="http://schemas.microsoft.com/office/drawing/2014/main" id="{F13D6CCB-FC86-4E11-BACC-AF1A459912C0}"/>
              </a:ext>
            </a:extLst>
          </p:cNvPr>
          <p:cNvSpPr>
            <a:spLocks noGrp="1"/>
          </p:cNvSpPr>
          <p:nvPr>
            <p:ph type="ftr" sz="quarter" idx="11"/>
          </p:nvPr>
        </p:nvSpPr>
        <p:spPr/>
        <p:txBody>
          <a:bodyPr/>
          <a:lstStyle/>
          <a:p>
            <a:r>
              <a:rPr lang="en-US"/>
              <a:t>Statistics - Second semester 2021</a:t>
            </a:r>
          </a:p>
        </p:txBody>
      </p:sp>
      <p:sp>
        <p:nvSpPr>
          <p:cNvPr id="8" name="Slide Number Placeholder 7">
            <a:extLst>
              <a:ext uri="{FF2B5EF4-FFF2-40B4-BE49-F238E27FC236}">
                <a16:creationId xmlns:a16="http://schemas.microsoft.com/office/drawing/2014/main" id="{C3A7E03C-5C89-40BD-A633-1C2850800C2E}"/>
              </a:ext>
            </a:extLst>
          </p:cNvPr>
          <p:cNvSpPr>
            <a:spLocks noGrp="1"/>
          </p:cNvSpPr>
          <p:nvPr>
            <p:ph type="sldNum" sz="quarter" idx="12"/>
          </p:nvPr>
        </p:nvSpPr>
        <p:spPr/>
        <p:txBody>
          <a:bodyPr/>
          <a:lstStyle/>
          <a:p>
            <a:fld id="{96701808-27CB-4C39-9873-A40EE24BB302}" type="slidenum">
              <a:rPr lang="en-US" smtClean="0"/>
              <a:t>20</a:t>
            </a:fld>
            <a:endParaRPr lang="en-US"/>
          </a:p>
        </p:txBody>
      </p:sp>
    </p:spTree>
    <p:extLst>
      <p:ext uri="{BB962C8B-B14F-4D97-AF65-F5344CB8AC3E}">
        <p14:creationId xmlns:p14="http://schemas.microsoft.com/office/powerpoint/2010/main" val="1977384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24C5E6-20DF-45C8-9259-6293B96C2BB1}"/>
              </a:ext>
            </a:extLst>
          </p:cNvPr>
          <p:cNvSpPr/>
          <p:nvPr/>
        </p:nvSpPr>
        <p:spPr>
          <a:xfrm>
            <a:off x="539672" y="852279"/>
            <a:ext cx="3113416" cy="461665"/>
          </a:xfrm>
          <a:prstGeom prst="rect">
            <a:avLst/>
          </a:prstGeom>
        </p:spPr>
        <p:txBody>
          <a:bodyPr wrap="none">
            <a:spAutoFit/>
          </a:bodyPr>
          <a:lstStyle/>
          <a:p>
            <a:r>
              <a:rPr lang="en-US" sz="2400" b="1" dirty="0"/>
              <a:t>3- Standard Deviation :</a:t>
            </a:r>
          </a:p>
        </p:txBody>
      </p:sp>
      <p:sp>
        <p:nvSpPr>
          <p:cNvPr id="5" name="Rectangle 4">
            <a:extLst>
              <a:ext uri="{FF2B5EF4-FFF2-40B4-BE49-F238E27FC236}">
                <a16:creationId xmlns:a16="http://schemas.microsoft.com/office/drawing/2014/main" id="{CC89CC77-CB9A-46D2-8472-A54CBEAE7238}"/>
              </a:ext>
            </a:extLst>
          </p:cNvPr>
          <p:cNvSpPr/>
          <p:nvPr/>
        </p:nvSpPr>
        <p:spPr>
          <a:xfrm>
            <a:off x="539672" y="1941790"/>
            <a:ext cx="8272130" cy="830997"/>
          </a:xfrm>
          <a:prstGeom prst="rect">
            <a:avLst/>
          </a:prstGeom>
        </p:spPr>
        <p:txBody>
          <a:bodyPr wrap="square">
            <a:spAutoFit/>
          </a:bodyPr>
          <a:lstStyle/>
          <a:p>
            <a:r>
              <a:rPr lang="en-US" sz="2400" dirty="0"/>
              <a:t>The standard deviation is </a:t>
            </a:r>
            <a:r>
              <a:rPr lang="en-US" sz="2400" i="1" dirty="0"/>
              <a:t>extremely </a:t>
            </a:r>
            <a:r>
              <a:rPr lang="en-US" sz="2400" dirty="0"/>
              <a:t>important</a:t>
            </a:r>
            <a:r>
              <a:rPr lang="en-US" sz="2400" b="1" dirty="0"/>
              <a:t>. </a:t>
            </a:r>
            <a:r>
              <a:rPr lang="en-US" sz="2400" dirty="0"/>
              <a:t>It is defined as the square root of the variance:</a:t>
            </a:r>
          </a:p>
        </p:txBody>
      </p:sp>
      <p:pic>
        <p:nvPicPr>
          <p:cNvPr id="6" name="Picture 5">
            <a:extLst>
              <a:ext uri="{FF2B5EF4-FFF2-40B4-BE49-F238E27FC236}">
                <a16:creationId xmlns:a16="http://schemas.microsoft.com/office/drawing/2014/main" id="{68FD9705-B9E7-406A-B775-ADF60A8DF8A0}"/>
              </a:ext>
            </a:extLst>
          </p:cNvPr>
          <p:cNvPicPr>
            <a:picLocks noChangeAspect="1"/>
          </p:cNvPicPr>
          <p:nvPr/>
        </p:nvPicPr>
        <p:blipFill>
          <a:blip r:embed="rId2"/>
          <a:stretch>
            <a:fillRect/>
          </a:stretch>
        </p:blipFill>
        <p:spPr>
          <a:xfrm>
            <a:off x="3103172" y="3400633"/>
            <a:ext cx="1904762" cy="1152381"/>
          </a:xfrm>
          <a:prstGeom prst="rect">
            <a:avLst/>
          </a:prstGeom>
          <a:effectLst>
            <a:outerShdw blurRad="50800" dist="38100" dir="8100000" algn="tr" rotWithShape="0">
              <a:prstClr val="black">
                <a:alpha val="40000"/>
              </a:prstClr>
            </a:outerShdw>
          </a:effectLst>
        </p:spPr>
      </p:pic>
      <p:sp>
        <p:nvSpPr>
          <p:cNvPr id="2" name="Date Placeholder 1">
            <a:extLst>
              <a:ext uri="{FF2B5EF4-FFF2-40B4-BE49-F238E27FC236}">
                <a16:creationId xmlns:a16="http://schemas.microsoft.com/office/drawing/2014/main" id="{63130FF3-C187-4A4A-B2BC-4B7D273CF244}"/>
              </a:ext>
            </a:extLst>
          </p:cNvPr>
          <p:cNvSpPr>
            <a:spLocks noGrp="1"/>
          </p:cNvSpPr>
          <p:nvPr>
            <p:ph type="dt" sz="half" idx="10"/>
          </p:nvPr>
        </p:nvSpPr>
        <p:spPr/>
        <p:txBody>
          <a:bodyPr/>
          <a:lstStyle/>
          <a:p>
            <a:fld id="{126F84E2-A515-4E30-AB10-1BB1026E1345}" type="datetime3">
              <a:rPr lang="en-US" smtClean="0"/>
              <a:t>5 April 2021</a:t>
            </a:fld>
            <a:endParaRPr lang="en-US"/>
          </a:p>
        </p:txBody>
      </p:sp>
      <p:sp>
        <p:nvSpPr>
          <p:cNvPr id="3" name="Footer Placeholder 2">
            <a:extLst>
              <a:ext uri="{FF2B5EF4-FFF2-40B4-BE49-F238E27FC236}">
                <a16:creationId xmlns:a16="http://schemas.microsoft.com/office/drawing/2014/main" id="{03F97C0E-ECE0-49DA-B472-72A78017CCC0}"/>
              </a:ext>
            </a:extLst>
          </p:cNvPr>
          <p:cNvSpPr>
            <a:spLocks noGrp="1"/>
          </p:cNvSpPr>
          <p:nvPr>
            <p:ph type="ftr" sz="quarter" idx="11"/>
          </p:nvPr>
        </p:nvSpPr>
        <p:spPr/>
        <p:txBody>
          <a:bodyPr/>
          <a:lstStyle/>
          <a:p>
            <a:r>
              <a:rPr lang="en-US"/>
              <a:t>Statistics - Second semester 2021</a:t>
            </a:r>
          </a:p>
        </p:txBody>
      </p:sp>
      <p:sp>
        <p:nvSpPr>
          <p:cNvPr id="7" name="Slide Number Placeholder 6">
            <a:extLst>
              <a:ext uri="{FF2B5EF4-FFF2-40B4-BE49-F238E27FC236}">
                <a16:creationId xmlns:a16="http://schemas.microsoft.com/office/drawing/2014/main" id="{F871385A-AC40-4AA5-99A1-4EEEB744C76C}"/>
              </a:ext>
            </a:extLst>
          </p:cNvPr>
          <p:cNvSpPr>
            <a:spLocks noGrp="1"/>
          </p:cNvSpPr>
          <p:nvPr>
            <p:ph type="sldNum" sz="quarter" idx="12"/>
          </p:nvPr>
        </p:nvSpPr>
        <p:spPr/>
        <p:txBody>
          <a:bodyPr/>
          <a:lstStyle/>
          <a:p>
            <a:fld id="{96701808-27CB-4C39-9873-A40EE24BB302}" type="slidenum">
              <a:rPr lang="en-US" smtClean="0"/>
              <a:t>21</a:t>
            </a:fld>
            <a:endParaRPr lang="en-US"/>
          </a:p>
        </p:txBody>
      </p:sp>
    </p:spTree>
    <p:extLst>
      <p:ext uri="{BB962C8B-B14F-4D97-AF65-F5344CB8AC3E}">
        <p14:creationId xmlns:p14="http://schemas.microsoft.com/office/powerpoint/2010/main" val="110432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04374F2-F5D1-4C81-85DA-4E285FA0A31D}"/>
              </a:ext>
            </a:extLst>
          </p:cNvPr>
          <p:cNvSpPr/>
          <p:nvPr/>
        </p:nvSpPr>
        <p:spPr>
          <a:xfrm>
            <a:off x="341400" y="982709"/>
            <a:ext cx="8272130" cy="1200329"/>
          </a:xfrm>
          <a:prstGeom prst="rect">
            <a:avLst/>
          </a:prstGeom>
        </p:spPr>
        <p:txBody>
          <a:bodyPr wrap="square">
            <a:spAutoFit/>
          </a:bodyPr>
          <a:lstStyle/>
          <a:p>
            <a:r>
              <a:rPr lang="en-US" sz="2400" dirty="0"/>
              <a:t>When we calculate the results from a sample (i.e., a part of the</a:t>
            </a:r>
          </a:p>
          <a:p>
            <a:r>
              <a:rPr lang="en-US" sz="2400" dirty="0"/>
              <a:t>population) we do not usually know the population mean, so we must find a way to use the sample mean, which we can calculate.</a:t>
            </a:r>
          </a:p>
        </p:txBody>
      </p:sp>
      <p:sp>
        <p:nvSpPr>
          <p:cNvPr id="7" name="Rectangle 6">
            <a:extLst>
              <a:ext uri="{FF2B5EF4-FFF2-40B4-BE49-F238E27FC236}">
                <a16:creationId xmlns:a16="http://schemas.microsoft.com/office/drawing/2014/main" id="{75454D37-9E2E-4072-AF68-8634DF4ABF96}"/>
              </a:ext>
            </a:extLst>
          </p:cNvPr>
          <p:cNvSpPr/>
          <p:nvPr/>
        </p:nvSpPr>
        <p:spPr>
          <a:xfrm>
            <a:off x="246865" y="393312"/>
            <a:ext cx="8461200" cy="461665"/>
          </a:xfrm>
          <a:prstGeom prst="rect">
            <a:avLst/>
          </a:prstGeom>
        </p:spPr>
        <p:txBody>
          <a:bodyPr wrap="square">
            <a:spAutoFit/>
          </a:bodyPr>
          <a:lstStyle/>
          <a:p>
            <a:r>
              <a:rPr lang="en-US" sz="2400" b="1" dirty="0">
                <a:latin typeface="Times-Bold"/>
              </a:rPr>
              <a:t>Estimation of Variance and Standard Deviation from a Sample</a:t>
            </a:r>
            <a:endParaRPr lang="en-US" sz="2400" dirty="0"/>
          </a:p>
        </p:txBody>
      </p:sp>
      <p:pic>
        <p:nvPicPr>
          <p:cNvPr id="8" name="Picture 7">
            <a:extLst>
              <a:ext uri="{FF2B5EF4-FFF2-40B4-BE49-F238E27FC236}">
                <a16:creationId xmlns:a16="http://schemas.microsoft.com/office/drawing/2014/main" id="{42155205-B5C0-4D9B-AE8D-ABB8B4363F38}"/>
              </a:ext>
            </a:extLst>
          </p:cNvPr>
          <p:cNvPicPr>
            <a:picLocks noChangeAspect="1"/>
          </p:cNvPicPr>
          <p:nvPr/>
        </p:nvPicPr>
        <p:blipFill>
          <a:blip r:embed="rId2"/>
          <a:stretch>
            <a:fillRect/>
          </a:stretch>
        </p:blipFill>
        <p:spPr>
          <a:xfrm>
            <a:off x="725332" y="2310770"/>
            <a:ext cx="2046809" cy="1322729"/>
          </a:xfrm>
          <a:prstGeom prst="rect">
            <a:avLst/>
          </a:prstGeom>
          <a:effectLst>
            <a:outerShdw blurRad="50800" dist="38100" dir="8100000" algn="tr" rotWithShape="0">
              <a:prstClr val="black">
                <a:alpha val="40000"/>
              </a:prstClr>
            </a:outerShdw>
          </a:effectLst>
        </p:spPr>
      </p:pic>
      <p:sp>
        <p:nvSpPr>
          <p:cNvPr id="10" name="Rectangle 9">
            <a:extLst>
              <a:ext uri="{FF2B5EF4-FFF2-40B4-BE49-F238E27FC236}">
                <a16:creationId xmlns:a16="http://schemas.microsoft.com/office/drawing/2014/main" id="{D22B3F2E-37F4-4E22-AD0C-43FE3E564506}"/>
              </a:ext>
            </a:extLst>
          </p:cNvPr>
          <p:cNvSpPr/>
          <p:nvPr/>
        </p:nvSpPr>
        <p:spPr>
          <a:xfrm>
            <a:off x="3791094" y="2671452"/>
            <a:ext cx="3179135" cy="461665"/>
          </a:xfrm>
          <a:prstGeom prst="rect">
            <a:avLst/>
          </a:prstGeom>
        </p:spPr>
        <p:txBody>
          <a:bodyPr wrap="square">
            <a:spAutoFit/>
          </a:bodyPr>
          <a:lstStyle/>
          <a:p>
            <a:r>
              <a:rPr lang="en-US" sz="2400" i="1" dirty="0"/>
              <a:t>S</a:t>
            </a:r>
            <a:r>
              <a:rPr lang="en-US" sz="2400" i="1" baseline="30000" dirty="0"/>
              <a:t>2</a:t>
            </a:r>
            <a:r>
              <a:rPr lang="en-US" sz="2400" i="1" dirty="0"/>
              <a:t> = sample variance</a:t>
            </a:r>
            <a:endParaRPr lang="en-US" sz="2400" dirty="0"/>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22092D33-E614-4D28-8985-4F86C27555E9}"/>
                  </a:ext>
                </a:extLst>
              </p:cNvPr>
              <p:cNvSpPr/>
              <p:nvPr/>
            </p:nvSpPr>
            <p:spPr>
              <a:xfrm>
                <a:off x="341400" y="3852365"/>
                <a:ext cx="2892056" cy="1001684"/>
              </a:xfrm>
              <a:prstGeom prst="rect">
                <a:avLst/>
              </a:prstGeom>
              <a:solidFill>
                <a:schemeClr val="bg1"/>
              </a:solidFill>
              <a:effectLst>
                <a:outerShdw blurRad="50800" dist="38100" dir="8100000" algn="tr" rotWithShape="0">
                  <a:prstClr val="black">
                    <a:alpha val="40000"/>
                  </a:prstClr>
                </a:outerShdw>
              </a:effectLst>
            </p:spPr>
            <p:txBody>
              <a:bodyPr wrap="squar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𝑆</m:t>
                      </m:r>
                      <m:r>
                        <a:rPr lang="en-US" sz="2000" b="0" i="1" smtClean="0">
                          <a:latin typeface="Cambria Math" panose="02040503050406030204" pitchFamily="18" charset="0"/>
                        </a:rPr>
                        <m:t>=</m:t>
                      </m:r>
                      <m:rad>
                        <m:radPr>
                          <m:degHide m:val="on"/>
                          <m:ctrlPr>
                            <a:rPr lang="en-US" sz="2000" b="0" i="1" smtClean="0">
                              <a:latin typeface="Cambria Math" panose="02040503050406030204" pitchFamily="18" charset="0"/>
                            </a:rPr>
                          </m:ctrlPr>
                        </m:radPr>
                        <m:deg/>
                        <m:e>
                          <m:f>
                            <m:fPr>
                              <m:ctrlPr>
                                <a:rPr lang="en-US" sz="2000" b="0" i="1" smtClean="0">
                                  <a:latin typeface="Cambria Math" panose="02040503050406030204" pitchFamily="18" charset="0"/>
                                </a:rPr>
                              </m:ctrlPr>
                            </m:fPr>
                            <m:num>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𝑁</m:t>
                                  </m:r>
                                </m:sup>
                                <m:e>
                                  <m:sSup>
                                    <m:sSupPr>
                                      <m:ctrlPr>
                                        <a:rPr lang="en-US" sz="2000" b="0" i="1" smtClean="0">
                                          <a:latin typeface="Cambria Math" panose="02040503050406030204" pitchFamily="18" charset="0"/>
                                        </a:rPr>
                                      </m:ctrlPr>
                                    </m:sSupPr>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𝑥</m:t>
                                          </m:r>
                                          <m:r>
                                            <a:rPr lang="en-US" sz="2000" b="0" i="1" smtClean="0">
                                              <a:latin typeface="Cambria Math" panose="02040503050406030204" pitchFamily="18" charset="0"/>
                                            </a:rPr>
                                            <m:t>−</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d>
                                    </m:e>
                                    <m:sup>
                                      <m:r>
                                        <a:rPr lang="en-US" sz="2000" b="0" i="1" smtClean="0">
                                          <a:latin typeface="Cambria Math" panose="02040503050406030204" pitchFamily="18" charset="0"/>
                                        </a:rPr>
                                        <m:t>2</m:t>
                                      </m:r>
                                    </m:sup>
                                  </m:sSup>
                                </m:e>
                              </m:nary>
                            </m:num>
                            <m:den>
                              <m:r>
                                <a:rPr lang="en-US" sz="2000" b="0" i="1" smtClean="0">
                                  <a:latin typeface="Cambria Math" panose="02040503050406030204" pitchFamily="18" charset="0"/>
                                </a:rPr>
                                <m:t>𝑁</m:t>
                              </m:r>
                              <m:r>
                                <a:rPr lang="en-US" sz="2000" b="0" i="1" smtClean="0">
                                  <a:latin typeface="Cambria Math" panose="02040503050406030204" pitchFamily="18" charset="0"/>
                                </a:rPr>
                                <m:t>−1</m:t>
                              </m:r>
                            </m:den>
                          </m:f>
                        </m:e>
                      </m:rad>
                    </m:oMath>
                  </m:oMathPara>
                </a14:m>
                <a:endParaRPr lang="en-US" sz="2000" dirty="0"/>
              </a:p>
            </p:txBody>
          </p:sp>
        </mc:Choice>
        <mc:Fallback xmlns="">
          <p:sp>
            <p:nvSpPr>
              <p:cNvPr id="9" name="Rectangle 8">
                <a:extLst>
                  <a:ext uri="{FF2B5EF4-FFF2-40B4-BE49-F238E27FC236}">
                    <a16:creationId xmlns:a16="http://schemas.microsoft.com/office/drawing/2014/main" id="{22092D33-E614-4D28-8985-4F86C27555E9}"/>
                  </a:ext>
                </a:extLst>
              </p:cNvPr>
              <p:cNvSpPr>
                <a:spLocks noRot="1" noChangeAspect="1" noMove="1" noResize="1" noEditPoints="1" noAdjustHandles="1" noChangeArrowheads="1" noChangeShapeType="1" noTextEdit="1"/>
              </p:cNvSpPr>
              <p:nvPr/>
            </p:nvSpPr>
            <p:spPr>
              <a:xfrm>
                <a:off x="341400" y="3852365"/>
                <a:ext cx="2892056" cy="1001684"/>
              </a:xfrm>
              <a:prstGeom prst="rect">
                <a:avLst/>
              </a:prstGeom>
              <a:blipFill>
                <a:blip r:embed="rId3"/>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11" name="Rectangle 10">
            <a:extLst>
              <a:ext uri="{FF2B5EF4-FFF2-40B4-BE49-F238E27FC236}">
                <a16:creationId xmlns:a16="http://schemas.microsoft.com/office/drawing/2014/main" id="{524CA909-3044-49D2-B0D4-245C0EC5EB13}"/>
              </a:ext>
            </a:extLst>
          </p:cNvPr>
          <p:cNvSpPr/>
          <p:nvPr/>
        </p:nvSpPr>
        <p:spPr>
          <a:xfrm>
            <a:off x="3791094" y="4122374"/>
            <a:ext cx="3974567" cy="461665"/>
          </a:xfrm>
          <a:prstGeom prst="rect">
            <a:avLst/>
          </a:prstGeom>
        </p:spPr>
        <p:txBody>
          <a:bodyPr wrap="square">
            <a:spAutoFit/>
          </a:bodyPr>
          <a:lstStyle/>
          <a:p>
            <a:r>
              <a:rPr lang="en-US" sz="2400" i="1" dirty="0"/>
              <a:t>S = sample standard deviation</a:t>
            </a:r>
            <a:endParaRPr lang="en-US" sz="2400" dirty="0"/>
          </a:p>
        </p:txBody>
      </p:sp>
      <p:sp>
        <p:nvSpPr>
          <p:cNvPr id="12" name="Rectangle 11">
            <a:extLst>
              <a:ext uri="{FF2B5EF4-FFF2-40B4-BE49-F238E27FC236}">
                <a16:creationId xmlns:a16="http://schemas.microsoft.com/office/drawing/2014/main" id="{DE0F1A18-5317-489A-A4D4-DD5C4FF96841}"/>
              </a:ext>
            </a:extLst>
          </p:cNvPr>
          <p:cNvSpPr/>
          <p:nvPr/>
        </p:nvSpPr>
        <p:spPr>
          <a:xfrm>
            <a:off x="502898" y="5033748"/>
            <a:ext cx="6467331" cy="461665"/>
          </a:xfrm>
          <a:prstGeom prst="rect">
            <a:avLst/>
          </a:prstGeom>
        </p:spPr>
        <p:txBody>
          <a:bodyPr wrap="square">
            <a:spAutoFit/>
          </a:bodyPr>
          <a:lstStyle/>
          <a:p>
            <a:r>
              <a:rPr lang="en-US" sz="2400" i="1" dirty="0"/>
              <a:t>For data organized in frequency distribution table</a:t>
            </a:r>
            <a:endParaRPr lang="en-US" sz="2400" dirty="0"/>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D82AB6DF-F421-4C30-AC69-4E6F9B1E345F}"/>
                  </a:ext>
                </a:extLst>
              </p:cNvPr>
              <p:cNvSpPr/>
              <p:nvPr/>
            </p:nvSpPr>
            <p:spPr>
              <a:xfrm>
                <a:off x="664121" y="5675112"/>
                <a:ext cx="3641085" cy="943400"/>
              </a:xfrm>
              <a:prstGeom prst="rect">
                <a:avLst/>
              </a:prstGeom>
              <a:solidFill>
                <a:schemeClr val="bg1"/>
              </a:solidFill>
              <a:effectLst>
                <a:outerShdw blurRad="50800" dist="38100" dir="8100000" algn="tr" rotWithShape="0">
                  <a:prstClr val="black">
                    <a:alpha val="40000"/>
                  </a:prstClr>
                </a:outerShdw>
              </a:effectLst>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nary>
                            <m:naryPr>
                              <m:chr m:val="∑"/>
                              <m:ctrlPr>
                                <a:rPr lang="en-US" sz="2400" b="0" i="1" smtClean="0">
                                  <a:latin typeface="Cambria Math" panose="02040503050406030204" pitchFamily="18" charset="0"/>
                                </a:rPr>
                              </m:ctrlPr>
                            </m:naryPr>
                            <m:sub>
                              <m:r>
                                <m:rPr>
                                  <m:brk m:alnAt="23"/>
                                </m:rPr>
                                <a:rPr lang="en-US" sz="2400" b="0" i="1" smtClean="0">
                                  <a:latin typeface="Cambria Math" panose="02040503050406030204" pitchFamily="18" charset="0"/>
                                </a:rPr>
                                <m:t>𝑖</m:t>
                              </m:r>
                              <m:r>
                                <a:rPr lang="en-US" sz="2400" b="0" i="1" smtClean="0">
                                  <a:latin typeface="Cambria Math" panose="02040503050406030204" pitchFamily="18" charset="0"/>
                                </a:rPr>
                                <m:t>=1</m:t>
                              </m:r>
                            </m:sub>
                            <m:sup>
                              <m:r>
                                <a:rPr lang="en-US" sz="2400" b="0" i="1" smtClean="0">
                                  <a:latin typeface="Cambria Math" panose="02040503050406030204" pitchFamily="18" charset="0"/>
                                </a:rPr>
                                <m:t>𝑁</m:t>
                              </m:r>
                            </m:sup>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𝑖</m:t>
                                  </m:r>
                                </m:sub>
                              </m:sSub>
                              <m:sSup>
                                <m:sSupPr>
                                  <m:ctrlPr>
                                    <a:rPr lang="en-US" sz="2400" b="0" i="1" smtClean="0">
                                      <a:latin typeface="Cambria Math" panose="02040503050406030204" pitchFamily="18" charset="0"/>
                                    </a:rPr>
                                  </m:ctrlPr>
                                </m:sSupPr>
                                <m:e>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r>
                                        <a:rPr lang="en-US" sz="2400" i="1">
                                          <a:latin typeface="Cambria Math" panose="02040503050406030204" pitchFamily="18" charset="0"/>
                                        </a:rPr>
                                        <m:t>−</m:t>
                                      </m:r>
                                      <m:bar>
                                        <m:barPr>
                                          <m:pos m:val="top"/>
                                          <m:ctrlPr>
                                            <a:rPr lang="en-US" sz="2400" i="1">
                                              <a:latin typeface="Cambria Math" panose="02040503050406030204" pitchFamily="18" charset="0"/>
                                            </a:rPr>
                                          </m:ctrlPr>
                                        </m:barPr>
                                        <m:e>
                                          <m:r>
                                            <a:rPr lang="en-US" sz="2400" i="1">
                                              <a:latin typeface="Cambria Math" panose="02040503050406030204" pitchFamily="18" charset="0"/>
                                            </a:rPr>
                                            <m:t>𝑥</m:t>
                                          </m:r>
                                        </m:e>
                                      </m:bar>
                                    </m:e>
                                  </m:d>
                                </m:e>
                                <m:sup>
                                  <m:r>
                                    <a:rPr lang="en-US" sz="2400" b="0" i="1" smtClean="0">
                                      <a:latin typeface="Cambria Math" panose="02040503050406030204" pitchFamily="18" charset="0"/>
                                    </a:rPr>
                                    <m:t>2</m:t>
                                  </m:r>
                                </m:sup>
                              </m:sSup>
                            </m:e>
                          </m:nary>
                        </m:num>
                        <m:den>
                          <m:nary>
                            <m:naryPr>
                              <m:chr m:val="∑"/>
                              <m:ctrlPr>
                                <a:rPr lang="en-US" sz="2400" b="0" i="1" smtClean="0">
                                  <a:latin typeface="Cambria Math" panose="02040503050406030204" pitchFamily="18" charset="0"/>
                                </a:rPr>
                              </m:ctrlPr>
                            </m:naryPr>
                            <m:sub>
                              <m:r>
                                <m:rPr>
                                  <m:brk m:alnAt="23"/>
                                </m:rPr>
                                <a:rPr lang="en-US" sz="2400" b="0" i="1" smtClean="0">
                                  <a:latin typeface="Cambria Math" panose="02040503050406030204" pitchFamily="18" charset="0"/>
                                </a:rPr>
                                <m:t>𝑖</m:t>
                              </m:r>
                              <m:r>
                                <a:rPr lang="en-US" sz="2400" b="0" i="1" smtClean="0">
                                  <a:latin typeface="Cambria Math" panose="02040503050406030204" pitchFamily="18" charset="0"/>
                                </a:rPr>
                                <m:t>=1</m:t>
                              </m:r>
                            </m:sub>
                            <m:sup>
                              <m:r>
                                <a:rPr lang="en-US" sz="2400" b="0" i="1" smtClean="0">
                                  <a:latin typeface="Cambria Math" panose="02040503050406030204" pitchFamily="18" charset="0"/>
                                </a:rPr>
                                <m:t>𝑁</m:t>
                              </m:r>
                            </m:sup>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−1</m:t>
                              </m:r>
                            </m:e>
                          </m:nary>
                        </m:den>
                      </m:f>
                    </m:oMath>
                  </m:oMathPara>
                </a14:m>
                <a:endParaRPr lang="en-US" sz="2400" dirty="0"/>
              </a:p>
            </p:txBody>
          </p:sp>
        </mc:Choice>
        <mc:Fallback xmlns="">
          <p:sp>
            <p:nvSpPr>
              <p:cNvPr id="13" name="Rectangle 12">
                <a:extLst>
                  <a:ext uri="{FF2B5EF4-FFF2-40B4-BE49-F238E27FC236}">
                    <a16:creationId xmlns:a16="http://schemas.microsoft.com/office/drawing/2014/main" id="{D82AB6DF-F421-4C30-AC69-4E6F9B1E345F}"/>
                  </a:ext>
                </a:extLst>
              </p:cNvPr>
              <p:cNvSpPr>
                <a:spLocks noRot="1" noChangeAspect="1" noMove="1" noResize="1" noEditPoints="1" noAdjustHandles="1" noChangeArrowheads="1" noChangeShapeType="1" noTextEdit="1"/>
              </p:cNvSpPr>
              <p:nvPr/>
            </p:nvSpPr>
            <p:spPr>
              <a:xfrm>
                <a:off x="664121" y="5675112"/>
                <a:ext cx="3641085" cy="943400"/>
              </a:xfrm>
              <a:prstGeom prst="rect">
                <a:avLst/>
              </a:prstGeom>
              <a:blipFill>
                <a:blip r:embed="rId4"/>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2" name="Date Placeholder 1">
            <a:extLst>
              <a:ext uri="{FF2B5EF4-FFF2-40B4-BE49-F238E27FC236}">
                <a16:creationId xmlns:a16="http://schemas.microsoft.com/office/drawing/2014/main" id="{E936A703-6173-49DD-8ED0-2E99A282EBC2}"/>
              </a:ext>
            </a:extLst>
          </p:cNvPr>
          <p:cNvSpPr>
            <a:spLocks noGrp="1"/>
          </p:cNvSpPr>
          <p:nvPr>
            <p:ph type="dt" sz="half" idx="10"/>
          </p:nvPr>
        </p:nvSpPr>
        <p:spPr/>
        <p:txBody>
          <a:bodyPr/>
          <a:lstStyle/>
          <a:p>
            <a:fld id="{957EF2D8-5B84-447F-8C4B-50303AE386F0}" type="datetime3">
              <a:rPr lang="en-US" smtClean="0"/>
              <a:t>5 April 2021</a:t>
            </a:fld>
            <a:endParaRPr lang="en-US"/>
          </a:p>
        </p:txBody>
      </p:sp>
      <p:sp>
        <p:nvSpPr>
          <p:cNvPr id="4" name="Footer Placeholder 3">
            <a:extLst>
              <a:ext uri="{FF2B5EF4-FFF2-40B4-BE49-F238E27FC236}">
                <a16:creationId xmlns:a16="http://schemas.microsoft.com/office/drawing/2014/main" id="{9D8AF289-38D6-4D88-8F9F-E3ABF082E903}"/>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C3D2E25D-5166-498E-B5B8-EE812B63045B}"/>
              </a:ext>
            </a:extLst>
          </p:cNvPr>
          <p:cNvSpPr>
            <a:spLocks noGrp="1"/>
          </p:cNvSpPr>
          <p:nvPr>
            <p:ph type="sldNum" sz="quarter" idx="12"/>
          </p:nvPr>
        </p:nvSpPr>
        <p:spPr/>
        <p:txBody>
          <a:bodyPr/>
          <a:lstStyle/>
          <a:p>
            <a:fld id="{96701808-27CB-4C39-9873-A40EE24BB302}" type="slidenum">
              <a:rPr lang="en-US" smtClean="0"/>
              <a:t>22</a:t>
            </a:fld>
            <a:endParaRPr lang="en-US"/>
          </a:p>
        </p:txBody>
      </p:sp>
    </p:spTree>
    <p:extLst>
      <p:ext uri="{BB962C8B-B14F-4D97-AF65-F5344CB8AC3E}">
        <p14:creationId xmlns:p14="http://schemas.microsoft.com/office/powerpoint/2010/main" val="1354003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42BE81-4F8B-4B64-8D9E-8EDA4E81E435}"/>
              </a:ext>
            </a:extLst>
          </p:cNvPr>
          <p:cNvSpPr/>
          <p:nvPr/>
        </p:nvSpPr>
        <p:spPr>
          <a:xfrm>
            <a:off x="778184" y="418170"/>
            <a:ext cx="2884957" cy="461665"/>
          </a:xfrm>
          <a:prstGeom prst="rect">
            <a:avLst/>
          </a:prstGeom>
        </p:spPr>
        <p:txBody>
          <a:bodyPr wrap="none">
            <a:spAutoFit/>
          </a:bodyPr>
          <a:lstStyle/>
          <a:p>
            <a:r>
              <a:rPr lang="en-US" sz="2400" dirty="0"/>
              <a:t>for Faster Calculation</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585E4517-762B-4B76-B5E1-13FCF4FA6711}"/>
                  </a:ext>
                </a:extLst>
              </p:cNvPr>
              <p:cNvSpPr/>
              <p:nvPr/>
            </p:nvSpPr>
            <p:spPr>
              <a:xfrm>
                <a:off x="909318" y="1307407"/>
                <a:ext cx="2928238" cy="1099340"/>
              </a:xfrm>
              <a:prstGeom prst="rect">
                <a:avLst/>
              </a:prstGeom>
              <a:solidFill>
                <a:schemeClr val="bg1"/>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 </m:t>
                      </m:r>
                      <m:f>
                        <m:fPr>
                          <m:ctrlPr>
                            <a:rPr lang="en-US" sz="2400" b="0" i="1" smtClean="0">
                              <a:latin typeface="Cambria Math" panose="02040503050406030204" pitchFamily="18" charset="0"/>
                            </a:rPr>
                          </m:ctrlPr>
                        </m:fPr>
                        <m:num>
                          <m:nary>
                            <m:naryPr>
                              <m:chr m:val="∑"/>
                              <m:subHide m:val="on"/>
                              <m:supHide m:val="on"/>
                              <m:ctrlPr>
                                <a:rPr lang="en-US" sz="2400" b="0" i="1" smtClean="0">
                                  <a:latin typeface="Cambria Math" panose="02040503050406030204" pitchFamily="18" charset="0"/>
                                </a:rPr>
                              </m:ctrlPr>
                            </m:naryPr>
                            <m:sub/>
                            <m:sup/>
                            <m:e>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sub>
                                <m:sup>
                                  <m:r>
                                    <a:rPr lang="en-US" sz="2400" b="0" i="1" smtClean="0">
                                      <a:latin typeface="Cambria Math" panose="02040503050406030204" pitchFamily="18" charset="0"/>
                                    </a:rPr>
                                    <m:t>2</m:t>
                                  </m:r>
                                </m:sup>
                              </m:sSubSup>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e>
                                          </m:nary>
                                        </m:e>
                                      </m:d>
                                    </m:e>
                                    <m:sup>
                                      <m:r>
                                        <a:rPr lang="en-US" sz="2400" i="1">
                                          <a:latin typeface="Cambria Math" panose="02040503050406030204" pitchFamily="18" charset="0"/>
                                        </a:rPr>
                                        <m:t>2</m:t>
                                      </m:r>
                                    </m:sup>
                                  </m:sSup>
                                </m:num>
                                <m:den>
                                  <m:r>
                                    <a:rPr lang="en-US" sz="2400" b="0" i="1" smtClean="0">
                                      <a:latin typeface="Cambria Math" panose="02040503050406030204" pitchFamily="18" charset="0"/>
                                    </a:rPr>
                                    <m:t>𝑁</m:t>
                                  </m:r>
                                </m:den>
                              </m:f>
                            </m:e>
                          </m:nary>
                        </m:num>
                        <m:den>
                          <m:r>
                            <a:rPr lang="en-US" sz="2400" b="0" i="1" smtClean="0">
                              <a:latin typeface="Cambria Math" panose="02040503050406030204" pitchFamily="18" charset="0"/>
                            </a:rPr>
                            <m:t>𝑁</m:t>
                          </m:r>
                          <m:r>
                            <a:rPr lang="en-US" sz="2400" b="0" i="1" smtClean="0">
                              <a:latin typeface="Cambria Math" panose="02040503050406030204" pitchFamily="18" charset="0"/>
                            </a:rPr>
                            <m:t>−1</m:t>
                          </m:r>
                        </m:den>
                      </m:f>
                    </m:oMath>
                  </m:oMathPara>
                </a14:m>
                <a:endParaRPr lang="en-US" sz="2400" dirty="0"/>
              </a:p>
            </p:txBody>
          </p:sp>
        </mc:Choice>
        <mc:Fallback xmlns="">
          <p:sp>
            <p:nvSpPr>
              <p:cNvPr id="4" name="Rectangle 3">
                <a:extLst>
                  <a:ext uri="{FF2B5EF4-FFF2-40B4-BE49-F238E27FC236}">
                    <a16:creationId xmlns:a16="http://schemas.microsoft.com/office/drawing/2014/main" id="{585E4517-762B-4B76-B5E1-13FCF4FA6711}"/>
                  </a:ext>
                </a:extLst>
              </p:cNvPr>
              <p:cNvSpPr>
                <a:spLocks noRot="1" noChangeAspect="1" noMove="1" noResize="1" noEditPoints="1" noAdjustHandles="1" noChangeArrowheads="1" noChangeShapeType="1" noTextEdit="1"/>
              </p:cNvSpPr>
              <p:nvPr/>
            </p:nvSpPr>
            <p:spPr>
              <a:xfrm>
                <a:off x="909318" y="1307407"/>
                <a:ext cx="2928238" cy="1099340"/>
              </a:xfrm>
              <a:prstGeom prst="rect">
                <a:avLst/>
              </a:prstGeom>
              <a:blipFill>
                <a:blip r:embed="rId2"/>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048EFDED-2789-417E-8683-1A522D9F606E}"/>
                  </a:ext>
                </a:extLst>
              </p:cNvPr>
              <p:cNvSpPr/>
              <p:nvPr/>
            </p:nvSpPr>
            <p:spPr>
              <a:xfrm>
                <a:off x="4854748" y="1307407"/>
                <a:ext cx="2943883" cy="1183529"/>
              </a:xfrm>
              <a:prstGeom prst="rect">
                <a:avLst/>
              </a:prstGeom>
              <a:solidFill>
                <a:schemeClr val="bg1"/>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𝑆</m:t>
                      </m:r>
                      <m:r>
                        <a:rPr lang="en-US" sz="2400" i="1">
                          <a:latin typeface="Cambria Math" panose="02040503050406030204" pitchFamily="18" charset="0"/>
                        </a:rPr>
                        <m:t>=</m:t>
                      </m:r>
                      <m:rad>
                        <m:radPr>
                          <m:degHide m:val="on"/>
                          <m:ctrlPr>
                            <a:rPr lang="en-US" sz="2400" i="1">
                              <a:latin typeface="Cambria Math" panose="02040503050406030204" pitchFamily="18" charset="0"/>
                            </a:rPr>
                          </m:ctrlPr>
                        </m:radPr>
                        <m:deg/>
                        <m:e>
                          <m:f>
                            <m:fPr>
                              <m:ctrlPr>
                                <a:rPr lang="en-US" sz="2400" i="1">
                                  <a:latin typeface="Cambria Math" panose="02040503050406030204" pitchFamily="18" charset="0"/>
                                </a:rPr>
                              </m:ctrlPr>
                            </m:fPr>
                            <m:num>
                              <m:nary>
                                <m:naryPr>
                                  <m:chr m:val="∑"/>
                                  <m:subHide m:val="on"/>
                                  <m:supHide m:val="on"/>
                                  <m:ctrlPr>
                                    <a:rPr lang="en-US" sz="2400" i="1">
                                      <a:latin typeface="Cambria Math" panose="02040503050406030204" pitchFamily="18" charset="0"/>
                                    </a:rPr>
                                  </m:ctrlPr>
                                </m:naryPr>
                                <m:sub/>
                                <m:sup/>
                                <m:e>
                                  <m:sSubSup>
                                    <m:sSubSupPr>
                                      <m:ctrlPr>
                                        <a:rPr lang="en-US" sz="2400" i="1">
                                          <a:latin typeface="Cambria Math" panose="02040503050406030204" pitchFamily="18" charset="0"/>
                                        </a:rPr>
                                      </m:ctrlPr>
                                    </m:sSubSupPr>
                                    <m:e>
                                      <m:r>
                                        <a:rPr lang="en-US" sz="2400" i="1">
                                          <a:latin typeface="Cambria Math" panose="02040503050406030204" pitchFamily="18" charset="0"/>
                                        </a:rPr>
                                        <m:t>𝑥</m:t>
                                      </m:r>
                                    </m:e>
                                    <m:sub>
                                      <m:r>
                                        <a:rPr lang="en-US" sz="2400" i="1">
                                          <a:latin typeface="Cambria Math" panose="02040503050406030204" pitchFamily="18" charset="0"/>
                                        </a:rPr>
                                        <m:t>𝑖</m:t>
                                      </m:r>
                                    </m:sub>
                                    <m:sup>
                                      <m:r>
                                        <a:rPr lang="en-US" sz="2400" i="1">
                                          <a:latin typeface="Cambria Math" panose="02040503050406030204" pitchFamily="18" charset="0"/>
                                        </a:rPr>
                                        <m:t>2</m:t>
                                      </m:r>
                                    </m:sup>
                                  </m:sSubSup>
                                  <m:r>
                                    <a:rPr lang="en-US" sz="2400" i="1">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e>
                                              </m:nary>
                                            </m:e>
                                          </m:d>
                                        </m:e>
                                        <m:sup>
                                          <m:r>
                                            <a:rPr lang="en-US" sz="2400" i="1">
                                              <a:latin typeface="Cambria Math" panose="02040503050406030204" pitchFamily="18" charset="0"/>
                                            </a:rPr>
                                            <m:t>2</m:t>
                                          </m:r>
                                        </m:sup>
                                      </m:sSup>
                                    </m:num>
                                    <m:den>
                                      <m:r>
                                        <a:rPr lang="en-US" sz="2400" i="1">
                                          <a:latin typeface="Cambria Math" panose="02040503050406030204" pitchFamily="18" charset="0"/>
                                        </a:rPr>
                                        <m:t>𝑁</m:t>
                                      </m:r>
                                    </m:den>
                                  </m:f>
                                </m:e>
                              </m:nary>
                            </m:num>
                            <m:den>
                              <m:r>
                                <a:rPr lang="en-US" sz="2400" i="1">
                                  <a:latin typeface="Cambria Math" panose="02040503050406030204" pitchFamily="18" charset="0"/>
                                </a:rPr>
                                <m:t>𝑁</m:t>
                              </m:r>
                              <m:r>
                                <a:rPr lang="en-US" sz="2400" i="1">
                                  <a:latin typeface="Cambria Math" panose="02040503050406030204" pitchFamily="18" charset="0"/>
                                </a:rPr>
                                <m:t>−1</m:t>
                              </m:r>
                            </m:den>
                          </m:f>
                        </m:e>
                      </m:rad>
                    </m:oMath>
                  </m:oMathPara>
                </a14:m>
                <a:endParaRPr lang="en-US" sz="2400" i="1" dirty="0">
                  <a:latin typeface="Cambria Math" panose="02040503050406030204" pitchFamily="18" charset="0"/>
                </a:endParaRPr>
              </a:p>
            </p:txBody>
          </p:sp>
        </mc:Choice>
        <mc:Fallback xmlns="">
          <p:sp>
            <p:nvSpPr>
              <p:cNvPr id="6" name="Rectangle 5">
                <a:extLst>
                  <a:ext uri="{FF2B5EF4-FFF2-40B4-BE49-F238E27FC236}">
                    <a16:creationId xmlns:a16="http://schemas.microsoft.com/office/drawing/2014/main" id="{048EFDED-2789-417E-8683-1A522D9F606E}"/>
                  </a:ext>
                </a:extLst>
              </p:cNvPr>
              <p:cNvSpPr>
                <a:spLocks noRot="1" noChangeAspect="1" noMove="1" noResize="1" noEditPoints="1" noAdjustHandles="1" noChangeArrowheads="1" noChangeShapeType="1" noTextEdit="1"/>
              </p:cNvSpPr>
              <p:nvPr/>
            </p:nvSpPr>
            <p:spPr>
              <a:xfrm>
                <a:off x="4854748" y="1307407"/>
                <a:ext cx="2943883" cy="1183529"/>
              </a:xfrm>
              <a:prstGeom prst="rect">
                <a:avLst/>
              </a:prstGeom>
              <a:blipFill>
                <a:blip r:embed="rId3"/>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7" name="Rectangle 6">
            <a:extLst>
              <a:ext uri="{FF2B5EF4-FFF2-40B4-BE49-F238E27FC236}">
                <a16:creationId xmlns:a16="http://schemas.microsoft.com/office/drawing/2014/main" id="{411F2573-83B3-41BA-B971-4C8B4103A32D}"/>
              </a:ext>
            </a:extLst>
          </p:cNvPr>
          <p:cNvSpPr/>
          <p:nvPr/>
        </p:nvSpPr>
        <p:spPr>
          <a:xfrm>
            <a:off x="3983713" y="1857077"/>
            <a:ext cx="724878" cy="461665"/>
          </a:xfrm>
          <a:prstGeom prst="rect">
            <a:avLst/>
          </a:prstGeom>
        </p:spPr>
        <p:txBody>
          <a:bodyPr wrap="none">
            <a:spAutoFit/>
          </a:bodyPr>
          <a:lstStyle/>
          <a:p>
            <a:r>
              <a:rPr lang="en-US" sz="2400" dirty="0"/>
              <a:t>and </a:t>
            </a:r>
          </a:p>
        </p:txBody>
      </p:sp>
      <p:sp>
        <p:nvSpPr>
          <p:cNvPr id="2" name="Rectangle 1">
            <a:extLst>
              <a:ext uri="{FF2B5EF4-FFF2-40B4-BE49-F238E27FC236}">
                <a16:creationId xmlns:a16="http://schemas.microsoft.com/office/drawing/2014/main" id="{9D348DC8-C72D-452E-A46D-E00ADFDF41B5}"/>
              </a:ext>
            </a:extLst>
          </p:cNvPr>
          <p:cNvSpPr/>
          <p:nvPr/>
        </p:nvSpPr>
        <p:spPr>
          <a:xfrm>
            <a:off x="585988" y="3002804"/>
            <a:ext cx="8120130" cy="830997"/>
          </a:xfrm>
          <a:prstGeom prst="rect">
            <a:avLst/>
          </a:prstGeom>
        </p:spPr>
        <p:txBody>
          <a:bodyPr wrap="square">
            <a:spAutoFit/>
          </a:bodyPr>
          <a:lstStyle/>
          <a:p>
            <a:r>
              <a:rPr lang="en-US" sz="2400" dirty="0"/>
              <a:t>For a set of values where </a:t>
            </a:r>
            <a:r>
              <a:rPr lang="en-US" sz="2400" i="1" dirty="0">
                <a:latin typeface="Times New Roman" panose="02020603050405020304" pitchFamily="18" charset="0"/>
                <a:cs typeface="Times New Roman" panose="02020603050405020304" pitchFamily="18" charset="0"/>
              </a:rPr>
              <a:t>x</a:t>
            </a:r>
            <a:r>
              <a:rPr lang="en-US" sz="2400" i="1" baseline="-25000" dirty="0">
                <a:latin typeface="Times New Roman" panose="02020603050405020304" pitchFamily="18" charset="0"/>
                <a:cs typeface="Times New Roman" panose="02020603050405020304" pitchFamily="18" charset="0"/>
              </a:rPr>
              <a:t>i</a:t>
            </a:r>
            <a:r>
              <a:rPr lang="en-US" sz="2400" dirty="0"/>
              <a:t> represents the class mid-point in frequency distribution table.</a:t>
            </a:r>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21AE9F3-C8E9-4E2F-B85A-4B24B69DBF5C}"/>
                  </a:ext>
                </a:extLst>
              </p:cNvPr>
              <p:cNvSpPr/>
              <p:nvPr/>
            </p:nvSpPr>
            <p:spPr>
              <a:xfrm>
                <a:off x="511935" y="4282425"/>
                <a:ext cx="3325621" cy="1268168"/>
              </a:xfrm>
              <a:prstGeom prst="rect">
                <a:avLst/>
              </a:prstGeom>
              <a:solidFill>
                <a:schemeClr val="bg1"/>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𝑆</m:t>
                          </m:r>
                        </m:e>
                        <m:sup>
                          <m:r>
                            <a:rPr lang="en-US" sz="2400" i="1">
                              <a:latin typeface="Cambria Math" panose="02040503050406030204" pitchFamily="18" charset="0"/>
                            </a:rPr>
                            <m:t>2</m:t>
                          </m:r>
                        </m:sup>
                      </m:sSup>
                      <m:r>
                        <a:rPr lang="en-US" sz="2400" i="1">
                          <a:latin typeface="Cambria Math" panose="02040503050406030204" pitchFamily="18" charset="0"/>
                        </a:rPr>
                        <m:t>=</m:t>
                      </m:r>
                      <m:f>
                        <m:fPr>
                          <m:ctrlPr>
                            <a:rPr lang="en-US" sz="2400" i="1">
                              <a:latin typeface="Cambria Math" panose="02040503050406030204" pitchFamily="18" charset="0"/>
                            </a:rPr>
                          </m:ctrlPr>
                        </m:fPr>
                        <m:num>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sSubSup>
                                <m:sSubSupPr>
                                  <m:ctrlPr>
                                    <a:rPr lang="en-US" sz="2400" i="1">
                                      <a:latin typeface="Cambria Math" panose="02040503050406030204" pitchFamily="18" charset="0"/>
                                    </a:rPr>
                                  </m:ctrlPr>
                                </m:sSubSupPr>
                                <m:e>
                                  <m:r>
                                    <a:rPr lang="en-US" sz="2400" i="1">
                                      <a:latin typeface="Cambria Math" panose="02040503050406030204" pitchFamily="18" charset="0"/>
                                    </a:rPr>
                                    <m:t>𝑥</m:t>
                                  </m:r>
                                </m:e>
                                <m:sub>
                                  <m:r>
                                    <a:rPr lang="en-US" sz="2400" i="1">
                                      <a:latin typeface="Cambria Math" panose="02040503050406030204" pitchFamily="18" charset="0"/>
                                    </a:rPr>
                                    <m:t>𝑖</m:t>
                                  </m:r>
                                </m:sub>
                                <m:sup>
                                  <m:r>
                                    <a:rPr lang="en-US" sz="2400" i="1">
                                      <a:latin typeface="Cambria Math" panose="02040503050406030204" pitchFamily="18" charset="0"/>
                                    </a:rPr>
                                    <m:t>2</m:t>
                                  </m:r>
                                </m:sup>
                              </m:sSubSup>
                              <m:r>
                                <a:rPr lang="en-US" sz="2400" i="1">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e>
                                          </m:nary>
                                        </m:e>
                                      </m:d>
                                    </m:e>
                                    <m:sup>
                                      <m:r>
                                        <a:rPr lang="en-US" sz="2400" i="1">
                                          <a:latin typeface="Cambria Math" panose="02040503050406030204" pitchFamily="18" charset="0"/>
                                        </a:rPr>
                                        <m:t>2</m:t>
                                      </m:r>
                                    </m:sup>
                                  </m:sSup>
                                </m:num>
                                <m:den>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e>
                                  </m:nary>
                                </m:den>
                              </m:f>
                            </m:e>
                          </m:nary>
                        </m:num>
                        <m:den>
                          <m:sSub>
                            <m:sSubPr>
                              <m:ctrlPr>
                                <a:rPr lang="en-US" sz="2400" i="1">
                                  <a:latin typeface="Cambria Math" panose="02040503050406030204" pitchFamily="18" charset="0"/>
                                </a:rPr>
                              </m:ctrlPr>
                            </m:sSubPr>
                            <m:e>
                              <m:nary>
                                <m:naryPr>
                                  <m:chr m:val="∑"/>
                                  <m:subHide m:val="on"/>
                                  <m:supHide m:val="on"/>
                                  <m:ctrlPr>
                                    <a:rPr lang="en-US" sz="2400" i="1">
                                      <a:latin typeface="Cambria Math" panose="02040503050406030204" pitchFamily="18" charset="0"/>
                                    </a:rPr>
                                  </m:ctrlPr>
                                </m:naryPr>
                                <m:sub/>
                                <m:sup/>
                                <m:e>
                                  <m:r>
                                    <a:rPr lang="en-US" sz="2400" i="1">
                                      <a:latin typeface="Cambria Math" panose="02040503050406030204" pitchFamily="18" charset="0"/>
                                    </a:rPr>
                                    <m:t>𝑓</m:t>
                                  </m:r>
                                </m:e>
                              </m:nary>
                            </m:e>
                            <m:sub>
                              <m:r>
                                <a:rPr lang="en-US" sz="2400" i="1">
                                  <a:latin typeface="Cambria Math" panose="02040503050406030204" pitchFamily="18" charset="0"/>
                                </a:rPr>
                                <m:t>𝑖</m:t>
                              </m:r>
                            </m:sub>
                          </m:sSub>
                          <m:r>
                            <a:rPr lang="en-US" sz="2400" i="1">
                              <a:latin typeface="Cambria Math" panose="02040503050406030204" pitchFamily="18" charset="0"/>
                            </a:rPr>
                            <m:t>−1</m:t>
                          </m:r>
                        </m:den>
                      </m:f>
                    </m:oMath>
                  </m:oMathPara>
                </a14:m>
                <a:endParaRPr lang="en-US" sz="2400" i="1" dirty="0">
                  <a:latin typeface="Cambria Math" panose="02040503050406030204" pitchFamily="18" charset="0"/>
                </a:endParaRPr>
              </a:p>
            </p:txBody>
          </p:sp>
        </mc:Choice>
        <mc:Fallback xmlns="">
          <p:sp>
            <p:nvSpPr>
              <p:cNvPr id="9" name="Rectangle 8">
                <a:extLst>
                  <a:ext uri="{FF2B5EF4-FFF2-40B4-BE49-F238E27FC236}">
                    <a16:creationId xmlns:a16="http://schemas.microsoft.com/office/drawing/2014/main" id="{C21AE9F3-C8E9-4E2F-B85A-4B24B69DBF5C}"/>
                  </a:ext>
                </a:extLst>
              </p:cNvPr>
              <p:cNvSpPr>
                <a:spLocks noRot="1" noChangeAspect="1" noMove="1" noResize="1" noEditPoints="1" noAdjustHandles="1" noChangeArrowheads="1" noChangeShapeType="1" noTextEdit="1"/>
              </p:cNvSpPr>
              <p:nvPr/>
            </p:nvSpPr>
            <p:spPr>
              <a:xfrm>
                <a:off x="511935" y="4282425"/>
                <a:ext cx="3325621" cy="1268168"/>
              </a:xfrm>
              <a:prstGeom prst="rect">
                <a:avLst/>
              </a:prstGeom>
              <a:blipFill>
                <a:blip r:embed="rId4"/>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8C6D0323-FCAA-41F5-9DE3-6652F7BC8B09}"/>
                  </a:ext>
                </a:extLst>
              </p:cNvPr>
              <p:cNvSpPr/>
              <p:nvPr/>
            </p:nvSpPr>
            <p:spPr>
              <a:xfrm>
                <a:off x="5159006" y="4151908"/>
                <a:ext cx="3325621" cy="1529201"/>
              </a:xfrm>
              <a:prstGeom prst="rect">
                <a:avLst/>
              </a:prstGeom>
              <a:solidFill>
                <a:schemeClr val="bg1"/>
              </a:solidFill>
              <a:effectLst>
                <a:outerShdw blurRad="50800" dist="38100" dir="8100000" algn="tr" rotWithShape="0">
                  <a:prstClr val="black">
                    <a:alpha val="40000"/>
                  </a:prstClr>
                </a:outerShdw>
              </a:effectLst>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𝑆</m:t>
                      </m:r>
                      <m:r>
                        <a:rPr lang="en-US" sz="2400" i="1">
                          <a:latin typeface="Cambria Math" panose="02040503050406030204" pitchFamily="18" charset="0"/>
                        </a:rPr>
                        <m:t>=</m:t>
                      </m:r>
                      <m:rad>
                        <m:radPr>
                          <m:degHide m:val="on"/>
                          <m:ctrlPr>
                            <a:rPr lang="en-US" sz="2400" i="1">
                              <a:latin typeface="Cambria Math" panose="02040503050406030204" pitchFamily="18" charset="0"/>
                            </a:rPr>
                          </m:ctrlPr>
                        </m:radPr>
                        <m:deg/>
                        <m:e>
                          <m:f>
                            <m:fPr>
                              <m:ctrlPr>
                                <a:rPr lang="en-US" sz="2400" i="1">
                                  <a:latin typeface="Cambria Math" panose="02040503050406030204" pitchFamily="18" charset="0"/>
                                </a:rPr>
                              </m:ctrlPr>
                            </m:fPr>
                            <m:num>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sSubSup>
                                    <m:sSubSupPr>
                                      <m:ctrlPr>
                                        <a:rPr lang="en-US" sz="2400" i="1">
                                          <a:latin typeface="Cambria Math" panose="02040503050406030204" pitchFamily="18" charset="0"/>
                                        </a:rPr>
                                      </m:ctrlPr>
                                    </m:sSubSupPr>
                                    <m:e>
                                      <m:r>
                                        <a:rPr lang="en-US" sz="2400" i="1">
                                          <a:latin typeface="Cambria Math" panose="02040503050406030204" pitchFamily="18" charset="0"/>
                                        </a:rPr>
                                        <m:t>𝑥</m:t>
                                      </m:r>
                                    </m:e>
                                    <m:sub>
                                      <m:r>
                                        <a:rPr lang="en-US" sz="2400" i="1">
                                          <a:latin typeface="Cambria Math" panose="02040503050406030204" pitchFamily="18" charset="0"/>
                                        </a:rPr>
                                        <m:t>𝑖</m:t>
                                      </m:r>
                                    </m:sub>
                                    <m:sup>
                                      <m:r>
                                        <a:rPr lang="en-US" sz="2400" i="1">
                                          <a:latin typeface="Cambria Math" panose="02040503050406030204" pitchFamily="18" charset="0"/>
                                        </a:rPr>
                                        <m:t>2</m:t>
                                      </m:r>
                                    </m:sup>
                                  </m:sSubSup>
                                  <m:r>
                                    <a:rPr lang="en-US" sz="2400" i="1">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e>
                                              </m:nary>
                                            </m:e>
                                          </m:d>
                                        </m:e>
                                        <m:sup>
                                          <m:r>
                                            <a:rPr lang="en-US" sz="2400" i="1">
                                              <a:latin typeface="Cambria Math" panose="02040503050406030204" pitchFamily="18" charset="0"/>
                                            </a:rPr>
                                            <m:t>2</m:t>
                                          </m:r>
                                        </m:sup>
                                      </m:sSup>
                                    </m:num>
                                    <m:den>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e>
                                      </m:nary>
                                    </m:den>
                                  </m:f>
                                </m:e>
                              </m:nary>
                            </m:num>
                            <m:den>
                              <m:sSub>
                                <m:sSubPr>
                                  <m:ctrlPr>
                                    <a:rPr lang="en-US" sz="2400" i="1">
                                      <a:latin typeface="Cambria Math" panose="02040503050406030204" pitchFamily="18" charset="0"/>
                                    </a:rPr>
                                  </m:ctrlPr>
                                </m:sSubPr>
                                <m:e>
                                  <m:nary>
                                    <m:naryPr>
                                      <m:chr m:val="∑"/>
                                      <m:subHide m:val="on"/>
                                      <m:supHide m:val="on"/>
                                      <m:ctrlPr>
                                        <a:rPr lang="en-US" sz="2400" i="1">
                                          <a:latin typeface="Cambria Math" panose="02040503050406030204" pitchFamily="18" charset="0"/>
                                        </a:rPr>
                                      </m:ctrlPr>
                                    </m:naryPr>
                                    <m:sub/>
                                    <m:sup/>
                                    <m:e>
                                      <m:r>
                                        <a:rPr lang="en-US" sz="2400" i="1">
                                          <a:latin typeface="Cambria Math" panose="02040503050406030204" pitchFamily="18" charset="0"/>
                                        </a:rPr>
                                        <m:t>𝑓</m:t>
                                      </m:r>
                                    </m:e>
                                  </m:nary>
                                </m:e>
                                <m:sub>
                                  <m:r>
                                    <a:rPr lang="en-US" sz="2400" i="1">
                                      <a:latin typeface="Cambria Math" panose="02040503050406030204" pitchFamily="18" charset="0"/>
                                    </a:rPr>
                                    <m:t>𝑖</m:t>
                                  </m:r>
                                </m:sub>
                              </m:sSub>
                              <m:r>
                                <a:rPr lang="en-US" sz="2400" i="1">
                                  <a:latin typeface="Cambria Math" panose="02040503050406030204" pitchFamily="18" charset="0"/>
                                </a:rPr>
                                <m:t>−1</m:t>
                              </m:r>
                            </m:den>
                          </m:f>
                        </m:e>
                      </m:rad>
                    </m:oMath>
                  </m:oMathPara>
                </a14:m>
                <a:endParaRPr lang="en-US" sz="2400" i="1" dirty="0">
                  <a:latin typeface="Cambria Math" panose="02040503050406030204" pitchFamily="18" charset="0"/>
                </a:endParaRPr>
              </a:p>
            </p:txBody>
          </p:sp>
        </mc:Choice>
        <mc:Fallback xmlns="">
          <p:sp>
            <p:nvSpPr>
              <p:cNvPr id="10" name="Rectangle 9">
                <a:extLst>
                  <a:ext uri="{FF2B5EF4-FFF2-40B4-BE49-F238E27FC236}">
                    <a16:creationId xmlns:a16="http://schemas.microsoft.com/office/drawing/2014/main" id="{8C6D0323-FCAA-41F5-9DE3-6652F7BC8B09}"/>
                  </a:ext>
                </a:extLst>
              </p:cNvPr>
              <p:cNvSpPr>
                <a:spLocks noRot="1" noChangeAspect="1" noMove="1" noResize="1" noEditPoints="1" noAdjustHandles="1" noChangeArrowheads="1" noChangeShapeType="1" noTextEdit="1"/>
              </p:cNvSpPr>
              <p:nvPr/>
            </p:nvSpPr>
            <p:spPr>
              <a:xfrm>
                <a:off x="5159006" y="4151908"/>
                <a:ext cx="3325621" cy="1529201"/>
              </a:xfrm>
              <a:prstGeom prst="rect">
                <a:avLst/>
              </a:prstGeom>
              <a:blipFill>
                <a:blip r:embed="rId5"/>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11" name="Rectangle 10">
            <a:extLst>
              <a:ext uri="{FF2B5EF4-FFF2-40B4-BE49-F238E27FC236}">
                <a16:creationId xmlns:a16="http://schemas.microsoft.com/office/drawing/2014/main" id="{1B12F91F-AC0F-4E83-A6E8-313D051EADA1}"/>
              </a:ext>
            </a:extLst>
          </p:cNvPr>
          <p:cNvSpPr/>
          <p:nvPr/>
        </p:nvSpPr>
        <p:spPr>
          <a:xfrm>
            <a:off x="4135842" y="4816192"/>
            <a:ext cx="724878" cy="461665"/>
          </a:xfrm>
          <a:prstGeom prst="rect">
            <a:avLst/>
          </a:prstGeom>
        </p:spPr>
        <p:txBody>
          <a:bodyPr wrap="none">
            <a:spAutoFit/>
          </a:bodyPr>
          <a:lstStyle/>
          <a:p>
            <a:r>
              <a:rPr lang="en-US" sz="2400" dirty="0"/>
              <a:t>and </a:t>
            </a:r>
          </a:p>
        </p:txBody>
      </p:sp>
      <p:sp>
        <p:nvSpPr>
          <p:cNvPr id="5" name="Date Placeholder 4">
            <a:extLst>
              <a:ext uri="{FF2B5EF4-FFF2-40B4-BE49-F238E27FC236}">
                <a16:creationId xmlns:a16="http://schemas.microsoft.com/office/drawing/2014/main" id="{1D4EF617-F2C3-40B6-9EC8-4B86F4C7EC5F}"/>
              </a:ext>
            </a:extLst>
          </p:cNvPr>
          <p:cNvSpPr>
            <a:spLocks noGrp="1"/>
          </p:cNvSpPr>
          <p:nvPr>
            <p:ph type="dt" sz="half" idx="10"/>
          </p:nvPr>
        </p:nvSpPr>
        <p:spPr/>
        <p:txBody>
          <a:bodyPr/>
          <a:lstStyle/>
          <a:p>
            <a:fld id="{0B78E94C-3EE8-4227-9581-7355302A6F87}" type="datetime3">
              <a:rPr lang="en-US" smtClean="0"/>
              <a:t>5 April 2021</a:t>
            </a:fld>
            <a:endParaRPr lang="en-US"/>
          </a:p>
        </p:txBody>
      </p:sp>
      <p:sp>
        <p:nvSpPr>
          <p:cNvPr id="8" name="Footer Placeholder 7">
            <a:extLst>
              <a:ext uri="{FF2B5EF4-FFF2-40B4-BE49-F238E27FC236}">
                <a16:creationId xmlns:a16="http://schemas.microsoft.com/office/drawing/2014/main" id="{457394FD-460A-4C6A-8227-E28BC81BAB6E}"/>
              </a:ext>
            </a:extLst>
          </p:cNvPr>
          <p:cNvSpPr>
            <a:spLocks noGrp="1"/>
          </p:cNvSpPr>
          <p:nvPr>
            <p:ph type="ftr" sz="quarter" idx="11"/>
          </p:nvPr>
        </p:nvSpPr>
        <p:spPr/>
        <p:txBody>
          <a:bodyPr/>
          <a:lstStyle/>
          <a:p>
            <a:r>
              <a:rPr lang="en-US"/>
              <a:t>Statistics - Second semester 2021</a:t>
            </a:r>
          </a:p>
        </p:txBody>
      </p:sp>
      <p:sp>
        <p:nvSpPr>
          <p:cNvPr id="12" name="Slide Number Placeholder 11">
            <a:extLst>
              <a:ext uri="{FF2B5EF4-FFF2-40B4-BE49-F238E27FC236}">
                <a16:creationId xmlns:a16="http://schemas.microsoft.com/office/drawing/2014/main" id="{1D78F4B8-F023-41A8-ABA3-519B25C900E9}"/>
              </a:ext>
            </a:extLst>
          </p:cNvPr>
          <p:cNvSpPr>
            <a:spLocks noGrp="1"/>
          </p:cNvSpPr>
          <p:nvPr>
            <p:ph type="sldNum" sz="quarter" idx="12"/>
          </p:nvPr>
        </p:nvSpPr>
        <p:spPr/>
        <p:txBody>
          <a:bodyPr/>
          <a:lstStyle/>
          <a:p>
            <a:fld id="{96701808-27CB-4C39-9873-A40EE24BB302}" type="slidenum">
              <a:rPr lang="en-US" smtClean="0"/>
              <a:t>23</a:t>
            </a:fld>
            <a:endParaRPr lang="en-US"/>
          </a:p>
        </p:txBody>
      </p:sp>
    </p:spTree>
    <p:extLst>
      <p:ext uri="{BB962C8B-B14F-4D97-AF65-F5344CB8AC3E}">
        <p14:creationId xmlns:p14="http://schemas.microsoft.com/office/powerpoint/2010/main" val="832067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7C61A6-2463-4E27-B411-49693A79CAE2}"/>
              </a:ext>
            </a:extLst>
          </p:cNvPr>
          <p:cNvSpPr/>
          <p:nvPr/>
        </p:nvSpPr>
        <p:spPr>
          <a:xfrm>
            <a:off x="916994" y="604165"/>
            <a:ext cx="3532377" cy="461665"/>
          </a:xfrm>
          <a:prstGeom prst="rect">
            <a:avLst/>
          </a:prstGeom>
        </p:spPr>
        <p:txBody>
          <a:bodyPr wrap="none">
            <a:spAutoFit/>
          </a:bodyPr>
          <a:lstStyle/>
          <a:p>
            <a:r>
              <a:rPr lang="en-US" sz="2400" b="1" dirty="0"/>
              <a:t>4- Coefficient of Variation.</a:t>
            </a:r>
            <a:endParaRPr lang="en-US" sz="2400" dirty="0"/>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7BBE8B21-960C-45FF-8E3E-1B88E23D07EC}"/>
                  </a:ext>
                </a:extLst>
              </p:cNvPr>
              <p:cNvSpPr/>
              <p:nvPr/>
            </p:nvSpPr>
            <p:spPr>
              <a:xfrm>
                <a:off x="637224" y="1289707"/>
                <a:ext cx="7811317" cy="1971630"/>
              </a:xfrm>
              <a:prstGeom prst="rect">
                <a:avLst/>
              </a:prstGeom>
            </p:spPr>
            <p:txBody>
              <a:bodyPr wrap="square">
                <a:spAutoFit/>
              </a:bodyPr>
              <a:lstStyle/>
              <a:p>
                <a:pPr algn="just"/>
                <a:r>
                  <a:rPr lang="en-US" sz="2400" dirty="0"/>
                  <a:t>A dimensionless quantity, the </a:t>
                </a:r>
                <a:r>
                  <a:rPr lang="en-US" sz="2400" i="1" dirty="0"/>
                  <a:t>coefficient of variation </a:t>
                </a:r>
                <a:r>
                  <a:rPr lang="en-US" sz="2400" dirty="0"/>
                  <a:t>is the ratio between the standard deviation and the mean for the same set of data, expressed as a percentage. This can be either (σ / μ) or (s / </a:t>
                </a:r>
                <a14:m>
                  <m:oMath xmlns:m="http://schemas.openxmlformats.org/officeDocument/2006/math">
                    <m:acc>
                      <m:accPr>
                        <m:chr m:val="̅"/>
                        <m:ctrlPr>
                          <a:rPr lang="en-US" sz="2400" i="1" dirty="0" smtClean="0">
                            <a:latin typeface="Cambria Math" panose="02040503050406030204" pitchFamily="18" charset="0"/>
                          </a:rPr>
                        </m:ctrlPr>
                      </m:accPr>
                      <m:e>
                        <m:r>
                          <a:rPr lang="en-US" sz="2400" b="0" i="1" dirty="0" smtClean="0">
                            <a:latin typeface="Cambria Math" panose="02040503050406030204" pitchFamily="18" charset="0"/>
                          </a:rPr>
                          <m:t>𝑥</m:t>
                        </m:r>
                      </m:e>
                    </m:acc>
                  </m:oMath>
                </a14:m>
                <a:r>
                  <a:rPr lang="en-US" sz="2400" i="1" dirty="0"/>
                  <a:t> </a:t>
                </a:r>
                <a:r>
                  <a:rPr lang="en-US" sz="2400" dirty="0"/>
                  <a:t>), whichever is appropriate, multiplied by 100%.</a:t>
                </a:r>
              </a:p>
            </p:txBody>
          </p:sp>
        </mc:Choice>
        <mc:Fallback xmlns="">
          <p:sp>
            <p:nvSpPr>
              <p:cNvPr id="3" name="Rectangle 2">
                <a:extLst>
                  <a:ext uri="{FF2B5EF4-FFF2-40B4-BE49-F238E27FC236}">
                    <a16:creationId xmlns:a16="http://schemas.microsoft.com/office/drawing/2014/main" id="{7BBE8B21-960C-45FF-8E3E-1B88E23D07EC}"/>
                  </a:ext>
                </a:extLst>
              </p:cNvPr>
              <p:cNvSpPr>
                <a:spLocks noRot="1" noChangeAspect="1" noMove="1" noResize="1" noEditPoints="1" noAdjustHandles="1" noChangeArrowheads="1" noChangeShapeType="1" noTextEdit="1"/>
              </p:cNvSpPr>
              <p:nvPr/>
            </p:nvSpPr>
            <p:spPr>
              <a:xfrm>
                <a:off x="637224" y="1289707"/>
                <a:ext cx="7811317" cy="1971630"/>
              </a:xfrm>
              <a:prstGeom prst="rect">
                <a:avLst/>
              </a:prstGeom>
              <a:blipFill>
                <a:blip r:embed="rId2"/>
                <a:stretch>
                  <a:fillRect l="-1249" t="-2477" r="-1171" b="-46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5348CA9-6515-4710-8626-B5CE5FE34897}"/>
                  </a:ext>
                </a:extLst>
              </p:cNvPr>
              <p:cNvSpPr/>
              <p:nvPr/>
            </p:nvSpPr>
            <p:spPr>
              <a:xfrm>
                <a:off x="637224" y="3429000"/>
                <a:ext cx="2434107" cy="780150"/>
              </a:xfrm>
              <a:prstGeom prst="rect">
                <a:avLst/>
              </a:prstGeom>
              <a:solidFill>
                <a:schemeClr val="bg1"/>
              </a:solidFill>
              <a:effectLst>
                <a:outerShdw blurRad="50800" dist="38100" dir="8100000" algn="tr" rotWithShape="0">
                  <a:prstClr val="black">
                    <a:alpha val="40000"/>
                  </a:prstClr>
                </a:outerShdw>
              </a:effectLst>
            </p:spPr>
            <p:txBody>
              <a:bodyPr wrap="square">
                <a:spAutoFit/>
              </a:bodyPr>
              <a:lstStyle/>
              <a:p>
                <a:pPr algn="just"/>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𝐶𝑂𝑉</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𝜎</m:t>
                          </m:r>
                        </m:num>
                        <m:den>
                          <m:r>
                            <a:rPr lang="en-US" sz="2400" b="0" i="1" smtClean="0">
                              <a:latin typeface="Cambria Math" panose="02040503050406030204" pitchFamily="18" charset="0"/>
                              <a:ea typeface="Cambria Math" panose="02040503050406030204" pitchFamily="18" charset="0"/>
                            </a:rPr>
                            <m:t>𝜇</m:t>
                          </m:r>
                        </m:den>
                      </m:f>
                      <m:r>
                        <a:rPr lang="en-US" sz="2400" b="0" i="1" smtClean="0">
                          <a:latin typeface="Cambria Math" panose="02040503050406030204" pitchFamily="18" charset="0"/>
                        </a:rPr>
                        <m:t>∗100</m:t>
                      </m:r>
                    </m:oMath>
                  </m:oMathPara>
                </a14:m>
                <a:endParaRPr lang="en-US" sz="2400" dirty="0"/>
              </a:p>
            </p:txBody>
          </p:sp>
        </mc:Choice>
        <mc:Fallback xmlns="">
          <p:sp>
            <p:nvSpPr>
              <p:cNvPr id="4" name="Rectangle 3">
                <a:extLst>
                  <a:ext uri="{FF2B5EF4-FFF2-40B4-BE49-F238E27FC236}">
                    <a16:creationId xmlns:a16="http://schemas.microsoft.com/office/drawing/2014/main" id="{65348CA9-6515-4710-8626-B5CE5FE34897}"/>
                  </a:ext>
                </a:extLst>
              </p:cNvPr>
              <p:cNvSpPr>
                <a:spLocks noRot="1" noChangeAspect="1" noMove="1" noResize="1" noEditPoints="1" noAdjustHandles="1" noChangeArrowheads="1" noChangeShapeType="1" noTextEdit="1"/>
              </p:cNvSpPr>
              <p:nvPr/>
            </p:nvSpPr>
            <p:spPr>
              <a:xfrm>
                <a:off x="637224" y="3429000"/>
                <a:ext cx="2434107" cy="780150"/>
              </a:xfrm>
              <a:prstGeom prst="rect">
                <a:avLst/>
              </a:prstGeom>
              <a:blipFill>
                <a:blip r:embed="rId3"/>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5" name="Rectangle 4">
            <a:extLst>
              <a:ext uri="{FF2B5EF4-FFF2-40B4-BE49-F238E27FC236}">
                <a16:creationId xmlns:a16="http://schemas.microsoft.com/office/drawing/2014/main" id="{59EA6A86-00E8-47B0-A0D4-73B33D5F912A}"/>
              </a:ext>
            </a:extLst>
          </p:cNvPr>
          <p:cNvSpPr/>
          <p:nvPr/>
        </p:nvSpPr>
        <p:spPr>
          <a:xfrm>
            <a:off x="4166597" y="3588242"/>
            <a:ext cx="2434108" cy="461665"/>
          </a:xfrm>
          <a:prstGeom prst="rect">
            <a:avLst/>
          </a:prstGeom>
        </p:spPr>
        <p:txBody>
          <a:bodyPr wrap="square">
            <a:spAutoFit/>
          </a:bodyPr>
          <a:lstStyle/>
          <a:p>
            <a:pPr algn="just"/>
            <a:r>
              <a:rPr lang="en-US" sz="2400" dirty="0"/>
              <a:t>For population</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76AB600F-4C29-4535-BFE6-A15A29A85277}"/>
                  </a:ext>
                </a:extLst>
              </p:cNvPr>
              <p:cNvSpPr/>
              <p:nvPr/>
            </p:nvSpPr>
            <p:spPr>
              <a:xfrm>
                <a:off x="357044" y="4758073"/>
                <a:ext cx="3281519" cy="645048"/>
              </a:xfrm>
              <a:prstGeom prst="rect">
                <a:avLst/>
              </a:prstGeom>
              <a:solidFill>
                <a:schemeClr val="bg1"/>
              </a:solidFill>
              <a:effectLst>
                <a:outerShdw blurRad="50800" dist="38100" dir="8100000" algn="tr" rotWithShape="0">
                  <a:prstClr val="black">
                    <a:alpha val="40000"/>
                  </a:prstClr>
                </a:outerShdw>
              </a:effectLst>
            </p:spPr>
            <p:txBody>
              <a:bodyPr wrap="square">
                <a:spAutoFit/>
              </a:bodyPr>
              <a:lstStyle/>
              <a:p>
                <a:pPr algn="just"/>
                <a14:m>
                  <m:oMathPara xmlns:m="http://schemas.openxmlformats.org/officeDocument/2006/math">
                    <m:oMathParaPr>
                      <m:jc m:val="centerGroup"/>
                    </m:oMathParaPr>
                    <m:oMath xmlns:m="http://schemas.openxmlformats.org/officeDocument/2006/math">
                      <m:r>
                        <a:rPr lang="en-US" sz="2400" i="1" dirty="0">
                          <a:latin typeface="Cambria Math" panose="02040503050406030204" pitchFamily="18" charset="0"/>
                        </a:rPr>
                        <m:t>𝐶𝑂𝑉</m:t>
                      </m:r>
                      <m:r>
                        <a:rPr lang="en-US" sz="2400" i="1" dirty="0">
                          <a:latin typeface="Cambria Math" panose="02040503050406030204" pitchFamily="18" charset="0"/>
                        </a:rPr>
                        <m:t>=</m:t>
                      </m:r>
                      <m:d>
                        <m:dPr>
                          <m:ctrlPr>
                            <a:rPr lang="en-US" sz="2400" i="1" dirty="0">
                              <a:latin typeface="Cambria Math" panose="02040503050406030204" pitchFamily="18" charset="0"/>
                            </a:rPr>
                          </m:ctrlPr>
                        </m:dPr>
                        <m:e>
                          <m:f>
                            <m:fPr>
                              <m:type m:val="skw"/>
                              <m:ctrlPr>
                                <a:rPr lang="en-US" sz="2400" i="1" dirty="0">
                                  <a:latin typeface="Cambria Math" panose="02040503050406030204" pitchFamily="18" charset="0"/>
                                </a:rPr>
                              </m:ctrlPr>
                            </m:fPr>
                            <m:num>
                              <m:r>
                                <a:rPr lang="en-US" sz="2400" i="1" dirty="0">
                                  <a:latin typeface="Cambria Math" panose="02040503050406030204" pitchFamily="18" charset="0"/>
                                </a:rPr>
                                <m:t>𝑆</m:t>
                              </m:r>
                            </m:num>
                            <m:den>
                              <m:bar>
                                <m:barPr>
                                  <m:pos m:val="top"/>
                                  <m:ctrlPr>
                                    <a:rPr lang="en-US" sz="2400" i="1" dirty="0">
                                      <a:latin typeface="Cambria Math" panose="02040503050406030204" pitchFamily="18" charset="0"/>
                                    </a:rPr>
                                  </m:ctrlPr>
                                </m:barPr>
                                <m:e>
                                  <m:r>
                                    <a:rPr lang="en-US" sz="2400" i="1" dirty="0">
                                      <a:latin typeface="Cambria Math" panose="02040503050406030204" pitchFamily="18" charset="0"/>
                                    </a:rPr>
                                    <m:t>𝑥</m:t>
                                  </m:r>
                                </m:e>
                              </m:bar>
                            </m:den>
                          </m:f>
                        </m:e>
                      </m:d>
                      <m:r>
                        <a:rPr lang="en-US" sz="2400" i="1" dirty="0">
                          <a:latin typeface="Cambria Math" panose="02040503050406030204" pitchFamily="18" charset="0"/>
                        </a:rPr>
                        <m:t>∗100</m:t>
                      </m:r>
                    </m:oMath>
                  </m:oMathPara>
                </a14:m>
                <a:endParaRPr lang="en-US" sz="2400" i="1" dirty="0">
                  <a:latin typeface="Cambria Math" panose="02040503050406030204" pitchFamily="18" charset="0"/>
                </a:endParaRPr>
              </a:p>
            </p:txBody>
          </p:sp>
        </mc:Choice>
        <mc:Fallback xmlns="">
          <p:sp>
            <p:nvSpPr>
              <p:cNvPr id="6" name="Rectangle 5">
                <a:extLst>
                  <a:ext uri="{FF2B5EF4-FFF2-40B4-BE49-F238E27FC236}">
                    <a16:creationId xmlns:a16="http://schemas.microsoft.com/office/drawing/2014/main" id="{76AB600F-4C29-4535-BFE6-A15A29A85277}"/>
                  </a:ext>
                </a:extLst>
              </p:cNvPr>
              <p:cNvSpPr>
                <a:spLocks noRot="1" noChangeAspect="1" noMove="1" noResize="1" noEditPoints="1" noAdjustHandles="1" noChangeArrowheads="1" noChangeShapeType="1" noTextEdit="1"/>
              </p:cNvSpPr>
              <p:nvPr/>
            </p:nvSpPr>
            <p:spPr>
              <a:xfrm>
                <a:off x="357044" y="4758073"/>
                <a:ext cx="3281519" cy="645048"/>
              </a:xfrm>
              <a:prstGeom prst="rect">
                <a:avLst/>
              </a:prstGeom>
              <a:blipFill>
                <a:blip r:embed="rId4"/>
                <a:stretch>
                  <a:fillRect/>
                </a:stretch>
              </a:blipFill>
              <a:effectLst>
                <a:outerShdw blurRad="50800" dist="38100" dir="8100000" algn="tr" rotWithShape="0">
                  <a:prstClr val="black">
                    <a:alpha val="40000"/>
                  </a:prstClr>
                </a:outerShdw>
              </a:effectLst>
            </p:spPr>
            <p:txBody>
              <a:bodyPr/>
              <a:lstStyle/>
              <a:p>
                <a:r>
                  <a:rPr lang="en-US">
                    <a:noFill/>
                  </a:rPr>
                  <a:t> </a:t>
                </a:r>
              </a:p>
            </p:txBody>
          </p:sp>
        </mc:Fallback>
      </mc:AlternateContent>
      <p:sp>
        <p:nvSpPr>
          <p:cNvPr id="7" name="Rectangle 6">
            <a:extLst>
              <a:ext uri="{FF2B5EF4-FFF2-40B4-BE49-F238E27FC236}">
                <a16:creationId xmlns:a16="http://schemas.microsoft.com/office/drawing/2014/main" id="{605585A1-BA0A-49E7-912C-96A703671AA3}"/>
              </a:ext>
            </a:extLst>
          </p:cNvPr>
          <p:cNvSpPr/>
          <p:nvPr/>
        </p:nvSpPr>
        <p:spPr>
          <a:xfrm>
            <a:off x="4166597" y="4849764"/>
            <a:ext cx="2434108" cy="461665"/>
          </a:xfrm>
          <a:prstGeom prst="rect">
            <a:avLst/>
          </a:prstGeom>
        </p:spPr>
        <p:txBody>
          <a:bodyPr wrap="square">
            <a:spAutoFit/>
          </a:bodyPr>
          <a:lstStyle/>
          <a:p>
            <a:pPr algn="just"/>
            <a:r>
              <a:rPr lang="en-US" sz="2400" dirty="0"/>
              <a:t>For sample</a:t>
            </a:r>
          </a:p>
        </p:txBody>
      </p:sp>
      <p:sp>
        <p:nvSpPr>
          <p:cNvPr id="8" name="Date Placeholder 7">
            <a:extLst>
              <a:ext uri="{FF2B5EF4-FFF2-40B4-BE49-F238E27FC236}">
                <a16:creationId xmlns:a16="http://schemas.microsoft.com/office/drawing/2014/main" id="{C714B7BC-669C-49A7-90FF-5B1C0F6C220B}"/>
              </a:ext>
            </a:extLst>
          </p:cNvPr>
          <p:cNvSpPr>
            <a:spLocks noGrp="1"/>
          </p:cNvSpPr>
          <p:nvPr>
            <p:ph type="dt" sz="half" idx="10"/>
          </p:nvPr>
        </p:nvSpPr>
        <p:spPr/>
        <p:txBody>
          <a:bodyPr/>
          <a:lstStyle/>
          <a:p>
            <a:fld id="{FDE61285-A902-4CA8-BCE4-AD7319E22B61}" type="datetime3">
              <a:rPr lang="en-US" smtClean="0"/>
              <a:t>5 April 2021</a:t>
            </a:fld>
            <a:endParaRPr lang="en-US"/>
          </a:p>
        </p:txBody>
      </p:sp>
      <p:sp>
        <p:nvSpPr>
          <p:cNvPr id="9" name="Footer Placeholder 8">
            <a:extLst>
              <a:ext uri="{FF2B5EF4-FFF2-40B4-BE49-F238E27FC236}">
                <a16:creationId xmlns:a16="http://schemas.microsoft.com/office/drawing/2014/main" id="{D9EE94E9-4E24-4623-A56B-2D654C5CE000}"/>
              </a:ext>
            </a:extLst>
          </p:cNvPr>
          <p:cNvSpPr>
            <a:spLocks noGrp="1"/>
          </p:cNvSpPr>
          <p:nvPr>
            <p:ph type="ftr" sz="quarter" idx="11"/>
          </p:nvPr>
        </p:nvSpPr>
        <p:spPr/>
        <p:txBody>
          <a:bodyPr/>
          <a:lstStyle/>
          <a:p>
            <a:r>
              <a:rPr lang="en-US"/>
              <a:t>Statistics - Second semester 2021</a:t>
            </a:r>
          </a:p>
        </p:txBody>
      </p:sp>
      <p:sp>
        <p:nvSpPr>
          <p:cNvPr id="10" name="Slide Number Placeholder 9">
            <a:extLst>
              <a:ext uri="{FF2B5EF4-FFF2-40B4-BE49-F238E27FC236}">
                <a16:creationId xmlns:a16="http://schemas.microsoft.com/office/drawing/2014/main" id="{332BCA26-FAA8-46F0-B5DD-F4A8C4DDD868}"/>
              </a:ext>
            </a:extLst>
          </p:cNvPr>
          <p:cNvSpPr>
            <a:spLocks noGrp="1"/>
          </p:cNvSpPr>
          <p:nvPr>
            <p:ph type="sldNum" sz="quarter" idx="12"/>
          </p:nvPr>
        </p:nvSpPr>
        <p:spPr/>
        <p:txBody>
          <a:bodyPr/>
          <a:lstStyle/>
          <a:p>
            <a:fld id="{96701808-27CB-4C39-9873-A40EE24BB302}" type="slidenum">
              <a:rPr lang="en-US" smtClean="0"/>
              <a:t>24</a:t>
            </a:fld>
            <a:endParaRPr lang="en-US"/>
          </a:p>
        </p:txBody>
      </p:sp>
    </p:spTree>
    <p:extLst>
      <p:ext uri="{BB962C8B-B14F-4D97-AF65-F5344CB8AC3E}">
        <p14:creationId xmlns:p14="http://schemas.microsoft.com/office/powerpoint/2010/main" val="627458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41342A-01AD-42D4-97BA-5C51990DD9EB}"/>
              </a:ext>
            </a:extLst>
          </p:cNvPr>
          <p:cNvSpPr/>
          <p:nvPr/>
        </p:nvSpPr>
        <p:spPr>
          <a:xfrm>
            <a:off x="830689" y="262772"/>
            <a:ext cx="4578440" cy="1569660"/>
          </a:xfrm>
          <a:prstGeom prst="rect">
            <a:avLst/>
          </a:prstGeom>
        </p:spPr>
        <p:txBody>
          <a:bodyPr wrap="square">
            <a:spAutoFit/>
          </a:bodyPr>
          <a:lstStyle/>
          <a:p>
            <a:r>
              <a:rPr lang="en-US" sz="2400" dirty="0">
                <a:latin typeface="Calibri Light" panose="020F0302020204030204" pitchFamily="34" charset="0"/>
              </a:rPr>
              <a:t>Example: Compute variance and standard deviation for the data shown in frequency distribution table.</a:t>
            </a:r>
            <a:endParaRPr lang="en-US" sz="2400" dirty="0"/>
          </a:p>
        </p:txBody>
      </p:sp>
      <p:pic>
        <p:nvPicPr>
          <p:cNvPr id="3" name="Picture 2">
            <a:extLst>
              <a:ext uri="{FF2B5EF4-FFF2-40B4-BE49-F238E27FC236}">
                <a16:creationId xmlns:a16="http://schemas.microsoft.com/office/drawing/2014/main" id="{BD64772D-6417-425B-BED0-4B63F5A6B766}"/>
              </a:ext>
            </a:extLst>
          </p:cNvPr>
          <p:cNvPicPr>
            <a:picLocks noChangeAspect="1"/>
          </p:cNvPicPr>
          <p:nvPr/>
        </p:nvPicPr>
        <p:blipFill>
          <a:blip r:embed="rId2"/>
          <a:stretch>
            <a:fillRect/>
          </a:stretch>
        </p:blipFill>
        <p:spPr>
          <a:xfrm>
            <a:off x="5749395" y="262772"/>
            <a:ext cx="1895238" cy="2238095"/>
          </a:xfrm>
          <a:prstGeom prst="rect">
            <a:avLst/>
          </a:prstGeom>
          <a:effectLst>
            <a:outerShdw blurRad="50800" dist="38100" dir="8100000" algn="tr" rotWithShape="0">
              <a:prstClr val="black">
                <a:alpha val="40000"/>
              </a:prstClr>
            </a:outerShdw>
          </a:effectLst>
        </p:spPr>
      </p:pic>
      <p:sp>
        <p:nvSpPr>
          <p:cNvPr id="4" name="Rectangle 3">
            <a:extLst>
              <a:ext uri="{FF2B5EF4-FFF2-40B4-BE49-F238E27FC236}">
                <a16:creationId xmlns:a16="http://schemas.microsoft.com/office/drawing/2014/main" id="{49685A96-11CE-4469-A4AF-20E80E133B4D}"/>
              </a:ext>
            </a:extLst>
          </p:cNvPr>
          <p:cNvSpPr/>
          <p:nvPr/>
        </p:nvSpPr>
        <p:spPr>
          <a:xfrm>
            <a:off x="830689" y="1875109"/>
            <a:ext cx="1345841" cy="461665"/>
          </a:xfrm>
          <a:prstGeom prst="rect">
            <a:avLst/>
          </a:prstGeom>
        </p:spPr>
        <p:txBody>
          <a:bodyPr wrap="square">
            <a:spAutoFit/>
          </a:bodyPr>
          <a:lstStyle/>
          <a:p>
            <a:r>
              <a:rPr lang="en-US" sz="2400" dirty="0">
                <a:latin typeface="Calibri Light" panose="020F0302020204030204" pitchFamily="34" charset="0"/>
              </a:rPr>
              <a:t>Solution:</a:t>
            </a:r>
            <a:endParaRPr lang="en-US" sz="2400" dirty="0"/>
          </a:p>
        </p:txBody>
      </p:sp>
      <p:pic>
        <p:nvPicPr>
          <p:cNvPr id="6" name="Picture 5">
            <a:extLst>
              <a:ext uri="{FF2B5EF4-FFF2-40B4-BE49-F238E27FC236}">
                <a16:creationId xmlns:a16="http://schemas.microsoft.com/office/drawing/2014/main" id="{19C82363-2EB8-421F-946D-D7BB38E416AD}"/>
              </a:ext>
            </a:extLst>
          </p:cNvPr>
          <p:cNvPicPr>
            <a:picLocks noChangeAspect="1"/>
          </p:cNvPicPr>
          <p:nvPr/>
        </p:nvPicPr>
        <p:blipFill>
          <a:blip r:embed="rId3"/>
          <a:stretch>
            <a:fillRect/>
          </a:stretch>
        </p:blipFill>
        <p:spPr>
          <a:xfrm>
            <a:off x="409250" y="2379451"/>
            <a:ext cx="5104762" cy="3238095"/>
          </a:xfrm>
          <a:prstGeom prst="rect">
            <a:avLst/>
          </a:prstGeom>
          <a:effectLst>
            <a:outerShdw blurRad="50800" dist="38100" dir="8100000" algn="tr" rotWithShape="0">
              <a:prstClr val="black">
                <a:alpha val="40000"/>
              </a:prstClr>
            </a:outerShdw>
          </a:effectLst>
        </p:spPr>
      </p:pic>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2D83C22-4AAA-44A0-9F20-5BCDFE4D8D33}"/>
                  </a:ext>
                </a:extLst>
              </p:cNvPr>
              <p:cNvSpPr/>
              <p:nvPr/>
            </p:nvSpPr>
            <p:spPr>
              <a:xfrm>
                <a:off x="5514012" y="2841117"/>
                <a:ext cx="3325621" cy="126816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nary>
                            <m:naryPr>
                              <m:chr m:val="∑"/>
                              <m:subHide m:val="on"/>
                              <m:supHide m:val="on"/>
                              <m:ctrlPr>
                                <a:rPr lang="en-US" sz="2400" b="0" i="1" smtClean="0">
                                  <a:latin typeface="Cambria Math" panose="02040503050406030204" pitchFamily="18" charset="0"/>
                                </a:rPr>
                              </m:ctrlPr>
                            </m:naryPr>
                            <m:sub/>
                            <m:sup/>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𝑖</m:t>
                                  </m:r>
                                </m:sub>
                              </m:sSub>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sub>
                                <m:sup>
                                  <m:r>
                                    <a:rPr lang="en-US" sz="2400" b="0" i="1" smtClean="0">
                                      <a:latin typeface="Cambria Math" panose="02040503050406030204" pitchFamily="18" charset="0"/>
                                    </a:rPr>
                                    <m:t>2</m:t>
                                  </m:r>
                                </m:sup>
                              </m:sSubSup>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p>
                                    <m:sSupPr>
                                      <m:ctrlPr>
                                        <a:rPr lang="en-US" sz="2400" b="0" i="1" smtClean="0">
                                          <a:latin typeface="Cambria Math" panose="02040503050406030204" pitchFamily="18" charset="0"/>
                                        </a:rPr>
                                      </m:ctrlPr>
                                    </m:sSupPr>
                                    <m:e>
                                      <m:d>
                                        <m:dPr>
                                          <m:ctrlPr>
                                            <a:rPr lang="en-US" sz="2400" i="1">
                                              <a:latin typeface="Cambria Math" panose="02040503050406030204" pitchFamily="18" charset="0"/>
                                            </a:rPr>
                                          </m:ctrlPr>
                                        </m:dPr>
                                        <m:e>
                                          <m:nary>
                                            <m:naryPr>
                                              <m:chr m:val="∑"/>
                                              <m:subHide m:val="on"/>
                                              <m:supHide m:val="on"/>
                                              <m:ctrlPr>
                                                <a:rPr lang="en-US" sz="2400" i="1">
                                                  <a:latin typeface="Cambria Math" panose="02040503050406030204" pitchFamily="18" charset="0"/>
                                                </a:rPr>
                                              </m:ctrlPr>
                                            </m:naryPr>
                                            <m:sub/>
                                            <m:sup/>
                                            <m:e>
                                              <m:sSub>
                                                <m:sSubPr>
                                                  <m:ctrlPr>
                                                    <a:rPr lang="en-US" sz="2400" i="1">
                                                      <a:latin typeface="Cambria Math" panose="02040503050406030204" pitchFamily="18" charset="0"/>
                                                    </a:rPr>
                                                  </m:ctrlPr>
                                                </m:sSubPr>
                                                <m:e>
                                                  <m:r>
                                                    <a:rPr lang="en-US" sz="2400" i="1">
                                                      <a:latin typeface="Cambria Math" panose="02040503050406030204" pitchFamily="18" charset="0"/>
                                                    </a:rPr>
                                                    <m:t>𝑓</m:t>
                                                  </m:r>
                                                </m:e>
                                                <m:sub>
                                                  <m:r>
                                                    <a:rPr lang="en-US" sz="2400" i="1">
                                                      <a:latin typeface="Cambria Math" panose="02040503050406030204" pitchFamily="18" charset="0"/>
                                                    </a:rPr>
                                                    <m:t>𝑖</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e>
                                          </m:nary>
                                        </m:e>
                                      </m:d>
                                    </m:e>
                                    <m:sup>
                                      <m:r>
                                        <a:rPr lang="en-US" sz="2400" b="0" i="1" smtClean="0">
                                          <a:latin typeface="Cambria Math" panose="02040503050406030204" pitchFamily="18" charset="0"/>
                                        </a:rPr>
                                        <m:t>2</m:t>
                                      </m:r>
                                    </m:sup>
                                  </m:sSup>
                                </m:num>
                                <m:den>
                                  <m:nary>
                                    <m:naryPr>
                                      <m:chr m:val="∑"/>
                                      <m:subHide m:val="on"/>
                                      <m:supHide m:val="on"/>
                                      <m:ctrlPr>
                                        <a:rPr lang="en-US" sz="2400" b="0" i="1" smtClean="0">
                                          <a:latin typeface="Cambria Math" panose="02040503050406030204" pitchFamily="18" charset="0"/>
                                        </a:rPr>
                                      </m:ctrlPr>
                                    </m:naryPr>
                                    <m:sub/>
                                    <m:sup/>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𝑖</m:t>
                                          </m:r>
                                        </m:sub>
                                      </m:sSub>
                                    </m:e>
                                  </m:nary>
                                </m:den>
                              </m:f>
                            </m:e>
                          </m:nary>
                        </m:num>
                        <m:den>
                          <m:sSub>
                            <m:sSubPr>
                              <m:ctrlPr>
                                <a:rPr lang="en-US" sz="2400" b="0" i="1" smtClean="0">
                                  <a:latin typeface="Cambria Math" panose="02040503050406030204" pitchFamily="18" charset="0"/>
                                </a:rPr>
                              </m:ctrlPr>
                            </m:sSubPr>
                            <m:e>
                              <m:nary>
                                <m:naryPr>
                                  <m:chr m:val="∑"/>
                                  <m:subHide m:val="on"/>
                                  <m:supHide m:val="on"/>
                                  <m:ctrlPr>
                                    <a:rPr lang="en-US" sz="2400" b="0" i="1" smtClean="0">
                                      <a:latin typeface="Cambria Math" panose="02040503050406030204" pitchFamily="18" charset="0"/>
                                    </a:rPr>
                                  </m:ctrlPr>
                                </m:naryPr>
                                <m:sub/>
                                <m:sup/>
                                <m:e>
                                  <m:r>
                                    <a:rPr lang="en-US" sz="2400" b="0" i="1" smtClean="0">
                                      <a:latin typeface="Cambria Math" panose="02040503050406030204" pitchFamily="18" charset="0"/>
                                    </a:rPr>
                                    <m:t>𝑓</m:t>
                                  </m:r>
                                </m:e>
                              </m:nary>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−1</m:t>
                          </m:r>
                        </m:den>
                      </m:f>
                    </m:oMath>
                  </m:oMathPara>
                </a14:m>
                <a:endParaRPr lang="en-US" sz="2400" dirty="0"/>
              </a:p>
            </p:txBody>
          </p:sp>
        </mc:Choice>
        <mc:Fallback xmlns="">
          <p:sp>
            <p:nvSpPr>
              <p:cNvPr id="7" name="Rectangle 6">
                <a:extLst>
                  <a:ext uri="{FF2B5EF4-FFF2-40B4-BE49-F238E27FC236}">
                    <a16:creationId xmlns:a16="http://schemas.microsoft.com/office/drawing/2014/main" id="{B2D83C22-4AAA-44A0-9F20-5BCDFE4D8D33}"/>
                  </a:ext>
                </a:extLst>
              </p:cNvPr>
              <p:cNvSpPr>
                <a:spLocks noRot="1" noChangeAspect="1" noMove="1" noResize="1" noEditPoints="1" noAdjustHandles="1" noChangeArrowheads="1" noChangeShapeType="1" noTextEdit="1"/>
              </p:cNvSpPr>
              <p:nvPr/>
            </p:nvSpPr>
            <p:spPr>
              <a:xfrm>
                <a:off x="5514012" y="2841117"/>
                <a:ext cx="3325621" cy="126816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3F5005C-63E3-4CFD-B2CD-B5DAFFBC3C77}"/>
                  </a:ext>
                </a:extLst>
              </p:cNvPr>
              <p:cNvSpPr/>
              <p:nvPr/>
            </p:nvSpPr>
            <p:spPr>
              <a:xfrm>
                <a:off x="296213" y="5744389"/>
                <a:ext cx="7348419" cy="107497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𝑆</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197306−</m:t>
                          </m:r>
                          <m:f>
                            <m:fPr>
                              <m:ctrlPr>
                                <a:rPr lang="en-US" sz="2400" b="0" i="1" smtClean="0">
                                  <a:latin typeface="Cambria Math" panose="02040503050406030204" pitchFamily="18" charset="0"/>
                                </a:rPr>
                              </m:ctrlPr>
                            </m:fPr>
                            <m:num>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2537.5</m:t>
                                  </m:r>
                                </m:e>
                                <m:sup>
                                  <m:r>
                                    <a:rPr lang="en-US" sz="2400" b="0" i="1" smtClean="0">
                                      <a:latin typeface="Cambria Math" panose="02040503050406030204" pitchFamily="18" charset="0"/>
                                    </a:rPr>
                                    <m:t>2</m:t>
                                  </m:r>
                                </m:sup>
                              </m:sSup>
                            </m:num>
                            <m:den>
                              <m:r>
                                <a:rPr lang="en-US" sz="2400" b="0" i="1" smtClean="0">
                                  <a:latin typeface="Cambria Math" panose="02040503050406030204" pitchFamily="18" charset="0"/>
                                </a:rPr>
                                <m:t>33</m:t>
                              </m:r>
                            </m:den>
                          </m:f>
                        </m:num>
                        <m:den>
                          <m:r>
                            <a:rPr lang="en-US" sz="2400" b="0" i="1" smtClean="0">
                              <a:latin typeface="Cambria Math" panose="02040503050406030204" pitchFamily="18" charset="0"/>
                            </a:rPr>
                            <m:t>33−1</m:t>
                          </m:r>
                        </m:den>
                      </m:f>
                      <m:r>
                        <a:rPr lang="en-US" sz="2400" b="0" i="0" smtClean="0">
                          <a:latin typeface="Cambria Math" panose="02040503050406030204" pitchFamily="18" charset="0"/>
                        </a:rPr>
                        <m:t>=68.37</m:t>
                      </m:r>
                    </m:oMath>
                  </m:oMathPara>
                </a14:m>
                <a:endParaRPr lang="en-US" sz="2400" dirty="0"/>
              </a:p>
            </p:txBody>
          </p:sp>
        </mc:Choice>
        <mc:Fallback xmlns="">
          <p:sp>
            <p:nvSpPr>
              <p:cNvPr id="9" name="Rectangle 8">
                <a:extLst>
                  <a:ext uri="{FF2B5EF4-FFF2-40B4-BE49-F238E27FC236}">
                    <a16:creationId xmlns:a16="http://schemas.microsoft.com/office/drawing/2014/main" id="{C3F5005C-63E3-4CFD-B2CD-B5DAFFBC3C77}"/>
                  </a:ext>
                </a:extLst>
              </p:cNvPr>
              <p:cNvSpPr>
                <a:spLocks noRot="1" noChangeAspect="1" noMove="1" noResize="1" noEditPoints="1" noAdjustHandles="1" noChangeArrowheads="1" noChangeShapeType="1" noTextEdit="1"/>
              </p:cNvSpPr>
              <p:nvPr/>
            </p:nvSpPr>
            <p:spPr>
              <a:xfrm>
                <a:off x="296213" y="5744389"/>
                <a:ext cx="7348419" cy="1074974"/>
              </a:xfrm>
              <a:prstGeom prst="rect">
                <a:avLst/>
              </a:prstGeom>
              <a:blipFill>
                <a:blip r:embed="rId5"/>
                <a:stretch>
                  <a:fillRect/>
                </a:stretch>
              </a:blipFill>
            </p:spPr>
            <p:txBody>
              <a:bodyPr/>
              <a:lstStyle/>
              <a:p>
                <a:r>
                  <a:rPr lang="en-US">
                    <a:noFill/>
                  </a:rPr>
                  <a:t> </a:t>
                </a:r>
              </a:p>
            </p:txBody>
          </p:sp>
        </mc:Fallback>
      </mc:AlternateContent>
      <p:sp>
        <p:nvSpPr>
          <p:cNvPr id="5" name="Date Placeholder 4">
            <a:extLst>
              <a:ext uri="{FF2B5EF4-FFF2-40B4-BE49-F238E27FC236}">
                <a16:creationId xmlns:a16="http://schemas.microsoft.com/office/drawing/2014/main" id="{9D3F1A0B-AAF9-4790-BB16-7C881DAE40DC}"/>
              </a:ext>
            </a:extLst>
          </p:cNvPr>
          <p:cNvSpPr>
            <a:spLocks noGrp="1"/>
          </p:cNvSpPr>
          <p:nvPr>
            <p:ph type="dt" sz="half" idx="10"/>
          </p:nvPr>
        </p:nvSpPr>
        <p:spPr/>
        <p:txBody>
          <a:bodyPr/>
          <a:lstStyle/>
          <a:p>
            <a:fld id="{7692880E-3AF8-455E-B394-58739ED9B0B0}" type="datetime3">
              <a:rPr lang="en-US" smtClean="0"/>
              <a:t>5 April 2021</a:t>
            </a:fld>
            <a:endParaRPr lang="en-US"/>
          </a:p>
        </p:txBody>
      </p:sp>
      <p:sp>
        <p:nvSpPr>
          <p:cNvPr id="8" name="Footer Placeholder 7">
            <a:extLst>
              <a:ext uri="{FF2B5EF4-FFF2-40B4-BE49-F238E27FC236}">
                <a16:creationId xmlns:a16="http://schemas.microsoft.com/office/drawing/2014/main" id="{F5570228-E542-4461-B464-146C9A624D8A}"/>
              </a:ext>
            </a:extLst>
          </p:cNvPr>
          <p:cNvSpPr>
            <a:spLocks noGrp="1"/>
          </p:cNvSpPr>
          <p:nvPr>
            <p:ph type="ftr" sz="quarter" idx="11"/>
          </p:nvPr>
        </p:nvSpPr>
        <p:spPr/>
        <p:txBody>
          <a:bodyPr/>
          <a:lstStyle/>
          <a:p>
            <a:r>
              <a:rPr lang="en-US"/>
              <a:t>Statistics - Second semester 2021</a:t>
            </a:r>
          </a:p>
        </p:txBody>
      </p:sp>
      <p:sp>
        <p:nvSpPr>
          <p:cNvPr id="10" name="Slide Number Placeholder 9">
            <a:extLst>
              <a:ext uri="{FF2B5EF4-FFF2-40B4-BE49-F238E27FC236}">
                <a16:creationId xmlns:a16="http://schemas.microsoft.com/office/drawing/2014/main" id="{D0573924-433B-46DF-A209-31B0C3FF31C6}"/>
              </a:ext>
            </a:extLst>
          </p:cNvPr>
          <p:cNvSpPr>
            <a:spLocks noGrp="1"/>
          </p:cNvSpPr>
          <p:nvPr>
            <p:ph type="sldNum" sz="quarter" idx="12"/>
          </p:nvPr>
        </p:nvSpPr>
        <p:spPr/>
        <p:txBody>
          <a:bodyPr/>
          <a:lstStyle/>
          <a:p>
            <a:fld id="{96701808-27CB-4C39-9873-A40EE24BB302}" type="slidenum">
              <a:rPr lang="en-US" smtClean="0"/>
              <a:t>25</a:t>
            </a:fld>
            <a:endParaRPr lang="en-US"/>
          </a:p>
        </p:txBody>
      </p:sp>
    </p:spTree>
    <p:extLst>
      <p:ext uri="{BB962C8B-B14F-4D97-AF65-F5344CB8AC3E}">
        <p14:creationId xmlns:p14="http://schemas.microsoft.com/office/powerpoint/2010/main" val="153805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B2F71B-7C64-45F5-8292-5171609CBAC1}"/>
              </a:ext>
            </a:extLst>
          </p:cNvPr>
          <p:cNvSpPr/>
          <p:nvPr/>
        </p:nvSpPr>
        <p:spPr>
          <a:xfrm>
            <a:off x="757451" y="764739"/>
            <a:ext cx="7629098" cy="4801314"/>
          </a:xfrm>
          <a:prstGeom prst="rect">
            <a:avLst/>
          </a:prstGeom>
        </p:spPr>
        <p:txBody>
          <a:bodyPr wrap="square">
            <a:spAutoFit/>
          </a:bodyPr>
          <a:lstStyle/>
          <a:p>
            <a:pPr algn="ctr"/>
            <a:r>
              <a:rPr lang="en-US" sz="2400" b="1" dirty="0">
                <a:solidFill>
                  <a:srgbClr val="FF0000"/>
                </a:solidFill>
                <a:latin typeface="Calibri Light" panose="020F0302020204030204" pitchFamily="34" charset="0"/>
              </a:rPr>
              <a:t>First Quartile and Third Quartile</a:t>
            </a:r>
          </a:p>
          <a:p>
            <a:endParaRPr lang="en-US" dirty="0">
              <a:latin typeface="Calibri Light" panose="020F0302020204030204" pitchFamily="34" charset="0"/>
            </a:endParaRPr>
          </a:p>
          <a:p>
            <a:r>
              <a:rPr lang="en-US" sz="2000" dirty="0">
                <a:latin typeface="Arial" panose="020B0604020202020204" pitchFamily="34" charset="0"/>
              </a:rPr>
              <a:t>• </a:t>
            </a:r>
            <a:r>
              <a:rPr lang="en-US" sz="2000" dirty="0">
                <a:latin typeface="Calibri" panose="020F0502020204030204" pitchFamily="34" charset="0"/>
              </a:rPr>
              <a:t>The </a:t>
            </a:r>
            <a:r>
              <a:rPr lang="en-US" sz="2000" b="1" dirty="0">
                <a:latin typeface="Calibri" panose="020F0502020204030204" pitchFamily="34" charset="0"/>
              </a:rPr>
              <a:t>lower half </a:t>
            </a:r>
            <a:r>
              <a:rPr lang="en-US" sz="2000" dirty="0">
                <a:latin typeface="Calibri" panose="020F0502020204030204" pitchFamily="34" charset="0"/>
              </a:rPr>
              <a:t>of a data set is the set of all values that are to the left of the median value when the data has been put into increasing order.</a:t>
            </a:r>
          </a:p>
          <a:p>
            <a:endParaRPr lang="en-US" sz="2000" dirty="0">
              <a:latin typeface="Calibri" panose="020F0502020204030204" pitchFamily="34" charset="0"/>
            </a:endParaRPr>
          </a:p>
          <a:p>
            <a:r>
              <a:rPr lang="en-US" sz="2000" dirty="0">
                <a:latin typeface="Arial" panose="020B0604020202020204" pitchFamily="34" charset="0"/>
              </a:rPr>
              <a:t>• </a:t>
            </a:r>
            <a:r>
              <a:rPr lang="en-US" sz="2000" dirty="0">
                <a:latin typeface="Calibri" panose="020F0502020204030204" pitchFamily="34" charset="0"/>
              </a:rPr>
              <a:t>The </a:t>
            </a:r>
            <a:r>
              <a:rPr lang="en-US" sz="2000" b="1" dirty="0">
                <a:latin typeface="Calibri" panose="020F0502020204030204" pitchFamily="34" charset="0"/>
              </a:rPr>
              <a:t>upper half </a:t>
            </a:r>
            <a:r>
              <a:rPr lang="en-US" sz="2000" dirty="0">
                <a:latin typeface="Calibri" panose="020F0502020204030204" pitchFamily="34" charset="0"/>
              </a:rPr>
              <a:t>of a data </a:t>
            </a:r>
            <a:r>
              <a:rPr lang="en-US" sz="2400" dirty="0">
                <a:latin typeface="Calibri" panose="020F0502020204030204" pitchFamily="34" charset="0"/>
              </a:rPr>
              <a:t>set</a:t>
            </a:r>
            <a:r>
              <a:rPr lang="en-US" sz="2000" dirty="0">
                <a:latin typeface="Calibri" panose="020F0502020204030204" pitchFamily="34" charset="0"/>
              </a:rPr>
              <a:t> is the set of all values that are to the right of the median value when the data has been put into increasing order.</a:t>
            </a:r>
          </a:p>
          <a:p>
            <a:endParaRPr lang="en-US" sz="2000" dirty="0">
              <a:latin typeface="Calibri" panose="020F0502020204030204" pitchFamily="34" charset="0"/>
            </a:endParaRPr>
          </a:p>
          <a:p>
            <a:r>
              <a:rPr lang="en-US" sz="2000" dirty="0">
                <a:latin typeface="Arial" panose="020B0604020202020204" pitchFamily="34" charset="0"/>
              </a:rPr>
              <a:t>• </a:t>
            </a:r>
            <a:r>
              <a:rPr lang="en-US" sz="2000" dirty="0">
                <a:latin typeface="Calibri" panose="020F0502020204030204" pitchFamily="34" charset="0"/>
              </a:rPr>
              <a:t>The </a:t>
            </a:r>
            <a:r>
              <a:rPr lang="en-US" sz="2000" b="1" dirty="0">
                <a:latin typeface="Calibri" panose="020F0502020204030204" pitchFamily="34" charset="0"/>
              </a:rPr>
              <a:t>first quartile, </a:t>
            </a:r>
            <a:r>
              <a:rPr lang="en-US" sz="2000" dirty="0">
                <a:latin typeface="Calibri" panose="020F0502020204030204" pitchFamily="34" charset="0"/>
              </a:rPr>
              <a:t>denoted by </a:t>
            </a:r>
            <a:r>
              <a:rPr lang="en-US" sz="2000" b="1" i="1" dirty="0">
                <a:latin typeface="Calibri" panose="020F0502020204030204" pitchFamily="34" charset="0"/>
              </a:rPr>
              <a:t>Q</a:t>
            </a:r>
            <a:r>
              <a:rPr lang="en-US" sz="2000" b="1" dirty="0">
                <a:latin typeface="Calibri" panose="020F0502020204030204" pitchFamily="34" charset="0"/>
              </a:rPr>
              <a:t>1 </a:t>
            </a:r>
            <a:r>
              <a:rPr lang="en-US" sz="2000" dirty="0">
                <a:latin typeface="Calibri" panose="020F0502020204030204" pitchFamily="34" charset="0"/>
              </a:rPr>
              <a:t>, is the median of the </a:t>
            </a:r>
            <a:r>
              <a:rPr lang="en-US" sz="2000" i="1" dirty="0">
                <a:latin typeface="Calibri" panose="020F0502020204030204" pitchFamily="34" charset="0"/>
              </a:rPr>
              <a:t>lower half </a:t>
            </a:r>
            <a:r>
              <a:rPr lang="en-US" sz="2000" dirty="0">
                <a:latin typeface="Calibri" panose="020F0502020204030204" pitchFamily="34" charset="0"/>
              </a:rPr>
              <a:t>of the data set. This means that about 25% of the numbers in the data set lie below </a:t>
            </a:r>
            <a:r>
              <a:rPr lang="en-US" sz="2000" i="1" dirty="0">
                <a:latin typeface="Calibri" panose="020F0502020204030204" pitchFamily="34" charset="0"/>
              </a:rPr>
              <a:t>Q</a:t>
            </a:r>
            <a:r>
              <a:rPr lang="en-US" sz="2000" dirty="0">
                <a:latin typeface="Calibri" panose="020F0502020204030204" pitchFamily="34" charset="0"/>
              </a:rPr>
              <a:t>1 and about 75% lie above </a:t>
            </a:r>
            <a:r>
              <a:rPr lang="en-US" sz="2000" i="1" dirty="0">
                <a:latin typeface="Calibri" panose="020F0502020204030204" pitchFamily="34" charset="0"/>
              </a:rPr>
              <a:t>Q</a:t>
            </a:r>
            <a:r>
              <a:rPr lang="en-US" sz="2000" dirty="0">
                <a:latin typeface="Calibri" panose="020F0502020204030204" pitchFamily="34" charset="0"/>
              </a:rPr>
              <a:t>1 .</a:t>
            </a:r>
          </a:p>
          <a:p>
            <a:endParaRPr lang="en-US" sz="2000" dirty="0">
              <a:latin typeface="Calibri" panose="020F0502020204030204" pitchFamily="34" charset="0"/>
            </a:endParaRPr>
          </a:p>
          <a:p>
            <a:r>
              <a:rPr lang="en-US" sz="2000" dirty="0">
                <a:latin typeface="Arial" panose="020B0604020202020204" pitchFamily="34" charset="0"/>
              </a:rPr>
              <a:t>• </a:t>
            </a:r>
            <a:r>
              <a:rPr lang="en-US" sz="2000" dirty="0">
                <a:latin typeface="Calibri" panose="020F0502020204030204" pitchFamily="34" charset="0"/>
              </a:rPr>
              <a:t>The </a:t>
            </a:r>
            <a:r>
              <a:rPr lang="en-US" sz="2000" b="1" dirty="0">
                <a:latin typeface="Calibri" panose="020F0502020204030204" pitchFamily="34" charset="0"/>
              </a:rPr>
              <a:t>third quartile, </a:t>
            </a:r>
            <a:r>
              <a:rPr lang="en-US" sz="2000" dirty="0">
                <a:latin typeface="Calibri" panose="020F0502020204030204" pitchFamily="34" charset="0"/>
              </a:rPr>
              <a:t>denoted by </a:t>
            </a:r>
            <a:r>
              <a:rPr lang="en-US" sz="2000" b="1" i="1" dirty="0">
                <a:latin typeface="Calibri" panose="020F0502020204030204" pitchFamily="34" charset="0"/>
              </a:rPr>
              <a:t>Q</a:t>
            </a:r>
            <a:r>
              <a:rPr lang="en-US" sz="2000" b="1" dirty="0">
                <a:latin typeface="Calibri" panose="020F0502020204030204" pitchFamily="34" charset="0"/>
              </a:rPr>
              <a:t>3 </a:t>
            </a:r>
            <a:r>
              <a:rPr lang="en-US" sz="2000" dirty="0">
                <a:latin typeface="Calibri" panose="020F0502020204030204" pitchFamily="34" charset="0"/>
              </a:rPr>
              <a:t>, is the median of the </a:t>
            </a:r>
            <a:r>
              <a:rPr lang="en-US" sz="2000" i="1" dirty="0">
                <a:latin typeface="Calibri" panose="020F0502020204030204" pitchFamily="34" charset="0"/>
              </a:rPr>
              <a:t>upper half </a:t>
            </a:r>
            <a:r>
              <a:rPr lang="en-US" sz="2000" dirty="0">
                <a:latin typeface="Calibri" panose="020F0502020204030204" pitchFamily="34" charset="0"/>
              </a:rPr>
              <a:t>of the data set. This means that about 75% of the numbers in the data set lie below </a:t>
            </a:r>
            <a:r>
              <a:rPr lang="en-US" sz="2000" i="1" dirty="0">
                <a:latin typeface="Calibri" panose="020F0502020204030204" pitchFamily="34" charset="0"/>
              </a:rPr>
              <a:t>Q</a:t>
            </a:r>
            <a:r>
              <a:rPr lang="en-US" sz="2000" dirty="0">
                <a:latin typeface="Calibri" panose="020F0502020204030204" pitchFamily="34" charset="0"/>
              </a:rPr>
              <a:t>3 and about 25% lie above </a:t>
            </a:r>
            <a:r>
              <a:rPr lang="en-US" sz="2000" i="1" dirty="0">
                <a:latin typeface="Calibri" panose="020F0502020204030204" pitchFamily="34" charset="0"/>
              </a:rPr>
              <a:t>Q</a:t>
            </a:r>
            <a:r>
              <a:rPr lang="en-US" sz="2000" dirty="0">
                <a:latin typeface="Calibri" panose="020F0502020204030204" pitchFamily="34" charset="0"/>
              </a:rPr>
              <a:t>3 .</a:t>
            </a:r>
            <a:endParaRPr lang="en-US" sz="2000" dirty="0"/>
          </a:p>
        </p:txBody>
      </p:sp>
      <p:sp>
        <p:nvSpPr>
          <p:cNvPr id="2" name="Date Placeholder 1">
            <a:extLst>
              <a:ext uri="{FF2B5EF4-FFF2-40B4-BE49-F238E27FC236}">
                <a16:creationId xmlns:a16="http://schemas.microsoft.com/office/drawing/2014/main" id="{649B6690-52C0-4C82-A925-70277E7BD5CF}"/>
              </a:ext>
            </a:extLst>
          </p:cNvPr>
          <p:cNvSpPr>
            <a:spLocks noGrp="1"/>
          </p:cNvSpPr>
          <p:nvPr>
            <p:ph type="dt" sz="half" idx="10"/>
          </p:nvPr>
        </p:nvSpPr>
        <p:spPr/>
        <p:txBody>
          <a:bodyPr/>
          <a:lstStyle/>
          <a:p>
            <a:fld id="{B59914E4-D8A9-40EB-A4CA-43C5EBA380D5}" type="datetime3">
              <a:rPr lang="en-US" smtClean="0"/>
              <a:t>5 April 2021</a:t>
            </a:fld>
            <a:endParaRPr lang="en-US"/>
          </a:p>
        </p:txBody>
      </p:sp>
      <p:sp>
        <p:nvSpPr>
          <p:cNvPr id="3" name="Footer Placeholder 2">
            <a:extLst>
              <a:ext uri="{FF2B5EF4-FFF2-40B4-BE49-F238E27FC236}">
                <a16:creationId xmlns:a16="http://schemas.microsoft.com/office/drawing/2014/main" id="{C5F699EC-FAF0-43D6-BEA2-13EA787290CF}"/>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6EE6F252-0BE2-4F86-ADCC-6D400AD62409}"/>
              </a:ext>
            </a:extLst>
          </p:cNvPr>
          <p:cNvSpPr>
            <a:spLocks noGrp="1"/>
          </p:cNvSpPr>
          <p:nvPr>
            <p:ph type="sldNum" sz="quarter" idx="12"/>
          </p:nvPr>
        </p:nvSpPr>
        <p:spPr/>
        <p:txBody>
          <a:bodyPr/>
          <a:lstStyle/>
          <a:p>
            <a:fld id="{96701808-27CB-4C39-9873-A40EE24BB302}" type="slidenum">
              <a:rPr lang="en-US" smtClean="0"/>
              <a:t>3</a:t>
            </a:fld>
            <a:endParaRPr lang="en-US"/>
          </a:p>
        </p:txBody>
      </p:sp>
    </p:spTree>
    <p:extLst>
      <p:ext uri="{BB962C8B-B14F-4D97-AF65-F5344CB8AC3E}">
        <p14:creationId xmlns:p14="http://schemas.microsoft.com/office/powerpoint/2010/main" val="3453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BF7F413-7F7B-4F58-8846-59F27B068407}"/>
              </a:ext>
            </a:extLst>
          </p:cNvPr>
          <p:cNvPicPr>
            <a:picLocks noChangeAspect="1"/>
          </p:cNvPicPr>
          <p:nvPr/>
        </p:nvPicPr>
        <p:blipFill>
          <a:blip r:embed="rId2"/>
          <a:stretch>
            <a:fillRect/>
          </a:stretch>
        </p:blipFill>
        <p:spPr>
          <a:xfrm>
            <a:off x="0" y="655351"/>
            <a:ext cx="9144000" cy="5547297"/>
          </a:xfrm>
          <a:prstGeom prst="rect">
            <a:avLst/>
          </a:prstGeom>
        </p:spPr>
      </p:pic>
      <p:sp>
        <p:nvSpPr>
          <p:cNvPr id="2" name="Date Placeholder 1">
            <a:extLst>
              <a:ext uri="{FF2B5EF4-FFF2-40B4-BE49-F238E27FC236}">
                <a16:creationId xmlns:a16="http://schemas.microsoft.com/office/drawing/2014/main" id="{E5F71CCC-6A4D-478F-93BA-2F3DA10F6AF5}"/>
              </a:ext>
            </a:extLst>
          </p:cNvPr>
          <p:cNvSpPr>
            <a:spLocks noGrp="1"/>
          </p:cNvSpPr>
          <p:nvPr>
            <p:ph type="dt" sz="half" idx="10"/>
          </p:nvPr>
        </p:nvSpPr>
        <p:spPr/>
        <p:txBody>
          <a:bodyPr/>
          <a:lstStyle/>
          <a:p>
            <a:fld id="{F5FED2ED-7181-4B5F-9F45-195EDBA1046E}" type="datetime3">
              <a:rPr lang="en-US" smtClean="0"/>
              <a:t>5 April 2021</a:t>
            </a:fld>
            <a:endParaRPr lang="en-US"/>
          </a:p>
        </p:txBody>
      </p:sp>
      <p:sp>
        <p:nvSpPr>
          <p:cNvPr id="3" name="Footer Placeholder 2">
            <a:extLst>
              <a:ext uri="{FF2B5EF4-FFF2-40B4-BE49-F238E27FC236}">
                <a16:creationId xmlns:a16="http://schemas.microsoft.com/office/drawing/2014/main" id="{F971D514-8D5C-4CC8-BFA3-575C6EA91E74}"/>
              </a:ext>
            </a:extLst>
          </p:cNvPr>
          <p:cNvSpPr>
            <a:spLocks noGrp="1"/>
          </p:cNvSpPr>
          <p:nvPr>
            <p:ph type="ftr" sz="quarter" idx="11"/>
          </p:nvPr>
        </p:nvSpPr>
        <p:spPr/>
        <p:txBody>
          <a:bodyPr/>
          <a:lstStyle/>
          <a:p>
            <a:r>
              <a:rPr lang="en-US"/>
              <a:t>Statistics - Second semester 2021</a:t>
            </a:r>
          </a:p>
        </p:txBody>
      </p:sp>
      <p:sp>
        <p:nvSpPr>
          <p:cNvPr id="4" name="Slide Number Placeholder 3">
            <a:extLst>
              <a:ext uri="{FF2B5EF4-FFF2-40B4-BE49-F238E27FC236}">
                <a16:creationId xmlns:a16="http://schemas.microsoft.com/office/drawing/2014/main" id="{3AD7874F-64C0-42BE-B80E-177A6D190715}"/>
              </a:ext>
            </a:extLst>
          </p:cNvPr>
          <p:cNvSpPr>
            <a:spLocks noGrp="1"/>
          </p:cNvSpPr>
          <p:nvPr>
            <p:ph type="sldNum" sz="quarter" idx="12"/>
          </p:nvPr>
        </p:nvSpPr>
        <p:spPr/>
        <p:txBody>
          <a:bodyPr/>
          <a:lstStyle/>
          <a:p>
            <a:fld id="{96701808-27CB-4C39-9873-A40EE24BB302}" type="slidenum">
              <a:rPr lang="en-US" smtClean="0"/>
              <a:t>4</a:t>
            </a:fld>
            <a:endParaRPr lang="en-US"/>
          </a:p>
        </p:txBody>
      </p:sp>
    </p:spTree>
    <p:extLst>
      <p:ext uri="{BB962C8B-B14F-4D97-AF65-F5344CB8AC3E}">
        <p14:creationId xmlns:p14="http://schemas.microsoft.com/office/powerpoint/2010/main" val="381112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758B13-C46D-4640-A514-E3EB4636A6E6}"/>
              </a:ext>
            </a:extLst>
          </p:cNvPr>
          <p:cNvPicPr>
            <a:picLocks noChangeAspect="1"/>
          </p:cNvPicPr>
          <p:nvPr/>
        </p:nvPicPr>
        <p:blipFill>
          <a:blip r:embed="rId2"/>
          <a:stretch>
            <a:fillRect/>
          </a:stretch>
        </p:blipFill>
        <p:spPr>
          <a:xfrm>
            <a:off x="0" y="1304380"/>
            <a:ext cx="9144000" cy="3730625"/>
          </a:xfrm>
          <a:prstGeom prst="rect">
            <a:avLst/>
          </a:prstGeom>
        </p:spPr>
      </p:pic>
      <p:sp>
        <p:nvSpPr>
          <p:cNvPr id="3" name="Date Placeholder 2">
            <a:extLst>
              <a:ext uri="{FF2B5EF4-FFF2-40B4-BE49-F238E27FC236}">
                <a16:creationId xmlns:a16="http://schemas.microsoft.com/office/drawing/2014/main" id="{6550515D-FB61-492B-AC92-0F0D6FDDB87C}"/>
              </a:ext>
            </a:extLst>
          </p:cNvPr>
          <p:cNvSpPr>
            <a:spLocks noGrp="1"/>
          </p:cNvSpPr>
          <p:nvPr>
            <p:ph type="dt" sz="half" idx="10"/>
          </p:nvPr>
        </p:nvSpPr>
        <p:spPr/>
        <p:txBody>
          <a:bodyPr/>
          <a:lstStyle/>
          <a:p>
            <a:fld id="{CAE9395B-B6DE-4D6F-8437-B06B6B94B736}" type="datetime3">
              <a:rPr lang="en-US" smtClean="0"/>
              <a:t>5 April 2021</a:t>
            </a:fld>
            <a:endParaRPr lang="en-US"/>
          </a:p>
        </p:txBody>
      </p:sp>
      <p:sp>
        <p:nvSpPr>
          <p:cNvPr id="4" name="Footer Placeholder 3">
            <a:extLst>
              <a:ext uri="{FF2B5EF4-FFF2-40B4-BE49-F238E27FC236}">
                <a16:creationId xmlns:a16="http://schemas.microsoft.com/office/drawing/2014/main" id="{8475D9BF-82D9-477C-8438-327D33369162}"/>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5048D196-D818-4CEE-9861-4ECECFEDA641}"/>
              </a:ext>
            </a:extLst>
          </p:cNvPr>
          <p:cNvSpPr>
            <a:spLocks noGrp="1"/>
          </p:cNvSpPr>
          <p:nvPr>
            <p:ph type="sldNum" sz="quarter" idx="12"/>
          </p:nvPr>
        </p:nvSpPr>
        <p:spPr/>
        <p:txBody>
          <a:bodyPr/>
          <a:lstStyle/>
          <a:p>
            <a:fld id="{96701808-27CB-4C39-9873-A40EE24BB302}" type="slidenum">
              <a:rPr lang="en-US" smtClean="0"/>
              <a:t>5</a:t>
            </a:fld>
            <a:endParaRPr lang="en-US"/>
          </a:p>
        </p:txBody>
      </p:sp>
    </p:spTree>
    <p:extLst>
      <p:ext uri="{BB962C8B-B14F-4D97-AF65-F5344CB8AC3E}">
        <p14:creationId xmlns:p14="http://schemas.microsoft.com/office/powerpoint/2010/main" val="96383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725A57-A6AE-4DB5-BE29-B4066E70CBFB}"/>
              </a:ext>
            </a:extLst>
          </p:cNvPr>
          <p:cNvSpPr/>
          <p:nvPr/>
        </p:nvSpPr>
        <p:spPr>
          <a:xfrm>
            <a:off x="450377" y="454013"/>
            <a:ext cx="7847462" cy="3416320"/>
          </a:xfrm>
          <a:prstGeom prst="rect">
            <a:avLst/>
          </a:prstGeom>
        </p:spPr>
        <p:txBody>
          <a:bodyPr wrap="square">
            <a:spAutoFit/>
          </a:bodyPr>
          <a:lstStyle/>
          <a:p>
            <a:pPr algn="ctr"/>
            <a:r>
              <a:rPr lang="en-US" sz="2800" dirty="0">
                <a:latin typeface="Calibri Light" panose="020F0302020204030204" pitchFamily="34" charset="0"/>
              </a:rPr>
              <a:t>Decile and Percentile</a:t>
            </a:r>
          </a:p>
          <a:p>
            <a:endParaRPr lang="en-US" sz="2800" dirty="0">
              <a:latin typeface="Calibri Light" panose="020F0302020204030204" pitchFamily="34" charset="0"/>
            </a:endParaRPr>
          </a:p>
          <a:p>
            <a:r>
              <a:rPr lang="en-US" sz="2000" dirty="0">
                <a:latin typeface="Calibri" panose="020F0502020204030204" pitchFamily="34" charset="0"/>
              </a:rPr>
              <a:t>They are locations (values) which divide the set of values (after arranging them increasingly or decreasingly).</a:t>
            </a:r>
          </a:p>
          <a:p>
            <a:endParaRPr lang="en-US" sz="2000" dirty="0">
              <a:latin typeface="Calibri" panose="020F0502020204030204" pitchFamily="34" charset="0"/>
            </a:endParaRPr>
          </a:p>
          <a:p>
            <a:r>
              <a:rPr lang="en-US" sz="2000" dirty="0">
                <a:latin typeface="Calibri" panose="020F0502020204030204" pitchFamily="34" charset="0"/>
              </a:rPr>
              <a:t>For example, the third decile is the value that divides the set of values into two parts, 3/10 is before and 7/10 is after.</a:t>
            </a:r>
          </a:p>
          <a:p>
            <a:endParaRPr lang="en-US" sz="2000" dirty="0">
              <a:latin typeface="Calibri" panose="020F0502020204030204" pitchFamily="34" charset="0"/>
            </a:endParaRPr>
          </a:p>
          <a:p>
            <a:r>
              <a:rPr lang="en-US" sz="2000" dirty="0">
                <a:latin typeface="Calibri" panose="020F0502020204030204" pitchFamily="34" charset="0"/>
              </a:rPr>
              <a:t> Or the seventieth percentile, is the values that divides the set of values into two parts, 70% is before and 30% is after.</a:t>
            </a:r>
            <a:endParaRPr lang="en-US" sz="2000" dirty="0"/>
          </a:p>
        </p:txBody>
      </p:sp>
      <p:sp>
        <p:nvSpPr>
          <p:cNvPr id="3" name="Date Placeholder 2">
            <a:extLst>
              <a:ext uri="{FF2B5EF4-FFF2-40B4-BE49-F238E27FC236}">
                <a16:creationId xmlns:a16="http://schemas.microsoft.com/office/drawing/2014/main" id="{CC0FF187-000E-4D7E-ADAB-F273E0EB4B5F}"/>
              </a:ext>
            </a:extLst>
          </p:cNvPr>
          <p:cNvSpPr>
            <a:spLocks noGrp="1"/>
          </p:cNvSpPr>
          <p:nvPr>
            <p:ph type="dt" sz="half" idx="10"/>
          </p:nvPr>
        </p:nvSpPr>
        <p:spPr/>
        <p:txBody>
          <a:bodyPr/>
          <a:lstStyle/>
          <a:p>
            <a:fld id="{45B1C2F9-B55D-4BC5-BC78-F8B83D2EDD87}" type="datetime3">
              <a:rPr lang="en-US" smtClean="0"/>
              <a:t>5 April 2021</a:t>
            </a:fld>
            <a:endParaRPr lang="en-US"/>
          </a:p>
        </p:txBody>
      </p:sp>
      <p:sp>
        <p:nvSpPr>
          <p:cNvPr id="4" name="Footer Placeholder 3">
            <a:extLst>
              <a:ext uri="{FF2B5EF4-FFF2-40B4-BE49-F238E27FC236}">
                <a16:creationId xmlns:a16="http://schemas.microsoft.com/office/drawing/2014/main" id="{01D143C8-C96A-461C-9425-A8DC1C294D41}"/>
              </a:ext>
            </a:extLst>
          </p:cNvPr>
          <p:cNvSpPr>
            <a:spLocks noGrp="1"/>
          </p:cNvSpPr>
          <p:nvPr>
            <p:ph type="ftr" sz="quarter" idx="11"/>
          </p:nvPr>
        </p:nvSpPr>
        <p:spPr/>
        <p:txBody>
          <a:bodyPr/>
          <a:lstStyle/>
          <a:p>
            <a:r>
              <a:rPr lang="en-US"/>
              <a:t>Statistics - Second semester 2021</a:t>
            </a:r>
          </a:p>
        </p:txBody>
      </p:sp>
      <p:sp>
        <p:nvSpPr>
          <p:cNvPr id="5" name="Slide Number Placeholder 4">
            <a:extLst>
              <a:ext uri="{FF2B5EF4-FFF2-40B4-BE49-F238E27FC236}">
                <a16:creationId xmlns:a16="http://schemas.microsoft.com/office/drawing/2014/main" id="{05414555-6291-4C2C-8657-C19B8A261776}"/>
              </a:ext>
            </a:extLst>
          </p:cNvPr>
          <p:cNvSpPr>
            <a:spLocks noGrp="1"/>
          </p:cNvSpPr>
          <p:nvPr>
            <p:ph type="sldNum" sz="quarter" idx="12"/>
          </p:nvPr>
        </p:nvSpPr>
        <p:spPr/>
        <p:txBody>
          <a:bodyPr/>
          <a:lstStyle/>
          <a:p>
            <a:fld id="{96701808-27CB-4C39-9873-A40EE24BB302}" type="slidenum">
              <a:rPr lang="en-US" smtClean="0"/>
              <a:t>6</a:t>
            </a:fld>
            <a:endParaRPr lang="en-US"/>
          </a:p>
        </p:txBody>
      </p:sp>
    </p:spTree>
    <p:extLst>
      <p:ext uri="{BB962C8B-B14F-4D97-AF65-F5344CB8AC3E}">
        <p14:creationId xmlns:p14="http://schemas.microsoft.com/office/powerpoint/2010/main" val="249766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439F98-966F-4F28-AB4F-2C9387E7F20B}"/>
              </a:ext>
            </a:extLst>
          </p:cNvPr>
          <p:cNvSpPr/>
          <p:nvPr/>
        </p:nvSpPr>
        <p:spPr>
          <a:xfrm>
            <a:off x="607324" y="356569"/>
            <a:ext cx="8086299" cy="1323439"/>
          </a:xfrm>
          <a:prstGeom prst="rect">
            <a:avLst/>
          </a:prstGeom>
        </p:spPr>
        <p:txBody>
          <a:bodyPr wrap="square">
            <a:spAutoFit/>
          </a:bodyPr>
          <a:lstStyle/>
          <a:p>
            <a:r>
              <a:rPr lang="en-US" sz="2000" dirty="0">
                <a:latin typeface="Calibri Light" panose="020F0302020204030204" pitchFamily="34" charset="0"/>
              </a:rPr>
              <a:t>Example: for the frequency distribution table, find:</a:t>
            </a:r>
          </a:p>
          <a:p>
            <a:r>
              <a:rPr lang="en-US" sz="2000" dirty="0">
                <a:latin typeface="Calibri Light" panose="020F0302020204030204" pitchFamily="34" charset="0"/>
              </a:rPr>
              <a:t>1-First and Third quartiles (Q1)</a:t>
            </a:r>
          </a:p>
          <a:p>
            <a:r>
              <a:rPr lang="en-US" sz="2000" dirty="0">
                <a:latin typeface="Calibri Light" panose="020F0302020204030204" pitchFamily="34" charset="0"/>
              </a:rPr>
              <a:t>2-6th decile.</a:t>
            </a:r>
          </a:p>
          <a:p>
            <a:r>
              <a:rPr lang="en-US" sz="2000" dirty="0">
                <a:latin typeface="Calibri Light" panose="020F0302020204030204" pitchFamily="34" charset="0"/>
              </a:rPr>
              <a:t>3-fortieth percentile.</a:t>
            </a:r>
            <a:endParaRPr lang="en-US" sz="2000" dirty="0"/>
          </a:p>
        </p:txBody>
      </p:sp>
      <p:pic>
        <p:nvPicPr>
          <p:cNvPr id="3" name="Picture 2">
            <a:extLst>
              <a:ext uri="{FF2B5EF4-FFF2-40B4-BE49-F238E27FC236}">
                <a16:creationId xmlns:a16="http://schemas.microsoft.com/office/drawing/2014/main" id="{59A44231-128C-4DA4-893D-6F8A9EFA05CA}"/>
              </a:ext>
            </a:extLst>
          </p:cNvPr>
          <p:cNvPicPr>
            <a:picLocks noChangeAspect="1"/>
          </p:cNvPicPr>
          <p:nvPr/>
        </p:nvPicPr>
        <p:blipFill>
          <a:blip r:embed="rId2"/>
          <a:stretch>
            <a:fillRect/>
          </a:stretch>
        </p:blipFill>
        <p:spPr>
          <a:xfrm>
            <a:off x="6098217" y="385424"/>
            <a:ext cx="1982644" cy="2153059"/>
          </a:xfrm>
          <a:prstGeom prst="rect">
            <a:avLst/>
          </a:prstGeom>
          <a:effectLst>
            <a:outerShdw blurRad="50800" dist="38100" dir="8100000" algn="tr" rotWithShape="0">
              <a:prstClr val="black">
                <a:alpha val="40000"/>
              </a:prstClr>
            </a:outerShdw>
          </a:effectLst>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51981D7-C5D8-4847-A420-5BDB6DE804B1}"/>
                  </a:ext>
                </a:extLst>
              </p:cNvPr>
              <p:cNvSpPr txBox="1"/>
              <p:nvPr/>
            </p:nvSpPr>
            <p:spPr>
              <a:xfrm>
                <a:off x="2081463" y="1762509"/>
                <a:ext cx="3087320" cy="8722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𝑄</m:t>
                          </m:r>
                        </m:e>
                        <m:sub>
                          <m:r>
                            <a:rPr lang="en-US" sz="2000" i="0">
                              <a:latin typeface="Cambria Math" panose="02040503050406030204" pitchFamily="18" charset="0"/>
                            </a:rPr>
                            <m:t>1</m:t>
                          </m:r>
                        </m:sub>
                      </m:sSub>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𝐿</m:t>
                          </m:r>
                        </m:e>
                        <m:sub>
                          <m:r>
                            <a:rPr lang="en-US" sz="2000" i="0">
                              <a:latin typeface="Cambria Math" panose="02040503050406030204" pitchFamily="18" charset="0"/>
                            </a:rPr>
                            <m:t>1</m:t>
                          </m:r>
                        </m:sub>
                      </m:sSub>
                      <m:r>
                        <a:rPr lang="en-US" sz="2000" i="0">
                          <a:latin typeface="Cambria Math" panose="02040503050406030204" pitchFamily="18" charset="0"/>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f>
                                <m:fPr>
                                  <m:ctrlPr>
                                    <a:rPr lang="en-US" sz="2000" i="1">
                                      <a:latin typeface="Cambria Math" panose="02040503050406030204" pitchFamily="18" charset="0"/>
                                    </a:rPr>
                                  </m:ctrlPr>
                                </m:fPr>
                                <m:num>
                                  <m:r>
                                    <a:rPr lang="en-US" sz="2000" i="1">
                                      <a:latin typeface="Cambria Math" panose="02040503050406030204" pitchFamily="18" charset="0"/>
                                    </a:rPr>
                                    <m:t>𝛴</m:t>
                                  </m:r>
                                  <m:r>
                                    <a:rPr lang="en-US" sz="2000" i="1">
                                      <a:latin typeface="Cambria Math" panose="02040503050406030204" pitchFamily="18" charset="0"/>
                                    </a:rPr>
                                    <m:t>𝑓</m:t>
                                  </m:r>
                                </m:num>
                                <m:den>
                                  <m:r>
                                    <a:rPr lang="en-US" sz="2000" i="0">
                                      <a:latin typeface="Cambria Math" panose="02040503050406030204" pitchFamily="18" charset="0"/>
                                    </a:rPr>
                                    <m:t>4</m:t>
                                  </m:r>
                                </m:den>
                              </m:f>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𝐹</m:t>
                                  </m:r>
                                </m:e>
                                <m:sub>
                                  <m:r>
                                    <a:rPr lang="en-US" sz="2000" b="0" i="1" smtClean="0">
                                      <a:latin typeface="Cambria Math" panose="02040503050406030204" pitchFamily="18" charset="0"/>
                                    </a:rPr>
                                    <m:t>𝑄</m:t>
                                  </m:r>
                                  <m:r>
                                    <a:rPr lang="en-US" sz="2000" b="0" i="1" smtClean="0">
                                      <a:latin typeface="Cambria Math" panose="02040503050406030204" pitchFamily="18" charset="0"/>
                                    </a:rPr>
                                    <m:t>1</m:t>
                                  </m:r>
                                  <m:r>
                                    <a:rPr lang="en-US" sz="2000" i="0">
                                      <a:latin typeface="Cambria Math" panose="02040503050406030204" pitchFamily="18" charset="0"/>
                                    </a:rPr>
                                    <m:t>−1</m:t>
                                  </m:r>
                                </m:sub>
                              </m:sSub>
                            </m:num>
                            <m:den>
                              <m:sSub>
                                <m:sSubPr>
                                  <m:ctrlPr>
                                    <a:rPr lang="en-US" sz="2000" i="1">
                                      <a:latin typeface="Cambria Math" panose="02040503050406030204" pitchFamily="18" charset="0"/>
                                    </a:rPr>
                                  </m:ctrlPr>
                                </m:sSubPr>
                                <m:e>
                                  <m:r>
                                    <a:rPr lang="en-US" sz="2000" i="1">
                                      <a:latin typeface="Cambria Math" panose="02040503050406030204" pitchFamily="18" charset="0"/>
                                    </a:rPr>
                                    <m:t>𝑓</m:t>
                                  </m:r>
                                </m:e>
                                <m:sub>
                                  <m:r>
                                    <a:rPr lang="en-US" sz="2000" i="1">
                                      <a:latin typeface="Cambria Math" panose="02040503050406030204" pitchFamily="18" charset="0"/>
                                    </a:rPr>
                                    <m:t>𝑄</m:t>
                                  </m:r>
                                  <m:r>
                                    <a:rPr lang="en-US" sz="2000" b="0" i="1" smtClean="0">
                                      <a:latin typeface="Cambria Math" panose="02040503050406030204" pitchFamily="18" charset="0"/>
                                    </a:rPr>
                                    <m:t>1</m:t>
                                  </m:r>
                                </m:sub>
                              </m:sSub>
                            </m:den>
                          </m:f>
                        </m:e>
                      </m:d>
                      <m:r>
                        <a:rPr lang="en-US" sz="2000" i="0">
                          <a:latin typeface="Cambria Math" panose="02040503050406030204" pitchFamily="18" charset="0"/>
                        </a:rPr>
                        <m:t>⋅</m:t>
                      </m:r>
                      <m:r>
                        <a:rPr lang="en-US" sz="2000" i="1">
                          <a:latin typeface="Cambria Math" panose="02040503050406030204" pitchFamily="18" charset="0"/>
                        </a:rPr>
                        <m:t>𝑐</m:t>
                      </m:r>
                    </m:oMath>
                  </m:oMathPara>
                </a14:m>
                <a:endParaRPr lang="en-US" sz="2000" dirty="0"/>
              </a:p>
            </p:txBody>
          </p:sp>
        </mc:Choice>
        <mc:Fallback xmlns="">
          <p:sp>
            <p:nvSpPr>
              <p:cNvPr id="5" name="TextBox 4">
                <a:extLst>
                  <a:ext uri="{FF2B5EF4-FFF2-40B4-BE49-F238E27FC236}">
                    <a16:creationId xmlns:a16="http://schemas.microsoft.com/office/drawing/2014/main" id="{151981D7-C5D8-4847-A420-5BDB6DE804B1}"/>
                  </a:ext>
                </a:extLst>
              </p:cNvPr>
              <p:cNvSpPr txBox="1">
                <a:spLocks noRot="1" noChangeAspect="1" noMove="1" noResize="1" noEditPoints="1" noAdjustHandles="1" noChangeArrowheads="1" noChangeShapeType="1" noTextEdit="1"/>
              </p:cNvSpPr>
              <p:nvPr/>
            </p:nvSpPr>
            <p:spPr>
              <a:xfrm>
                <a:off x="2081463" y="1762509"/>
                <a:ext cx="3087320" cy="872290"/>
              </a:xfrm>
              <a:prstGeom prst="rect">
                <a:avLst/>
              </a:prstGeom>
              <a:blipFill>
                <a:blip r:embed="rId3"/>
                <a:stretch>
                  <a:fillRect/>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88B4E412-4714-4821-A47D-2140DD8E85C0}"/>
              </a:ext>
            </a:extLst>
          </p:cNvPr>
          <p:cNvSpPr/>
          <p:nvPr/>
        </p:nvSpPr>
        <p:spPr>
          <a:xfrm>
            <a:off x="607324" y="2717300"/>
            <a:ext cx="6990347" cy="1323439"/>
          </a:xfrm>
          <a:prstGeom prst="rect">
            <a:avLst/>
          </a:prstGeom>
        </p:spPr>
        <p:txBody>
          <a:bodyPr wrap="square">
            <a:spAutoFit/>
          </a:bodyPr>
          <a:lstStyle/>
          <a:p>
            <a:r>
              <a:rPr lang="en-US" sz="2000" i="1" dirty="0">
                <a:latin typeface="Calibri" panose="020F0502020204030204" pitchFamily="34" charset="0"/>
              </a:rPr>
              <a:t>      L</a:t>
            </a:r>
            <a:r>
              <a:rPr lang="en-US" sz="2000" baseline="-25000" dirty="0">
                <a:latin typeface="Calibri" panose="020F0502020204030204" pitchFamily="34" charset="0"/>
              </a:rPr>
              <a:t>1</a:t>
            </a:r>
            <a:r>
              <a:rPr lang="en-US" sz="2000" dirty="0">
                <a:latin typeface="Calibri" panose="020F0502020204030204" pitchFamily="34" charset="0"/>
              </a:rPr>
              <a:t>=lower boundaries for first quartile class</a:t>
            </a:r>
          </a:p>
          <a:p>
            <a:r>
              <a:rPr lang="en-US" sz="2000" dirty="0">
                <a:latin typeface="Arial" panose="020B0604020202020204" pitchFamily="34" charset="0"/>
              </a:rPr>
              <a:t> </a:t>
            </a:r>
            <a:r>
              <a:rPr lang="en-US" sz="2000" i="1" dirty="0">
                <a:latin typeface="Calibri" panose="020F0502020204030204" pitchFamily="34" charset="0"/>
              </a:rPr>
              <a:t>F</a:t>
            </a:r>
            <a:r>
              <a:rPr lang="en-US" sz="2000" baseline="-25000" dirty="0">
                <a:latin typeface="Calibri" panose="020F0502020204030204" pitchFamily="34" charset="0"/>
              </a:rPr>
              <a:t>Q1-1</a:t>
            </a:r>
            <a:r>
              <a:rPr lang="en-US" sz="2000" dirty="0">
                <a:latin typeface="Calibri" panose="020F0502020204030204" pitchFamily="34" charset="0"/>
              </a:rPr>
              <a:t>=cumulative frequency of the class before first quartile class</a:t>
            </a:r>
          </a:p>
          <a:p>
            <a:r>
              <a:rPr lang="en-US" sz="2000" dirty="0">
                <a:latin typeface="Calibri" panose="020F0502020204030204" pitchFamily="34" charset="0"/>
              </a:rPr>
              <a:t>    </a:t>
            </a:r>
            <a:r>
              <a:rPr lang="en-US" sz="2000" i="1" dirty="0">
                <a:latin typeface="Calibri" panose="020F0502020204030204" pitchFamily="34" charset="0"/>
              </a:rPr>
              <a:t>f</a:t>
            </a:r>
            <a:r>
              <a:rPr lang="en-US" sz="2000" baseline="-25000" dirty="0">
                <a:latin typeface="Calibri" panose="020F0502020204030204" pitchFamily="34" charset="0"/>
              </a:rPr>
              <a:t>Q1</a:t>
            </a:r>
            <a:r>
              <a:rPr lang="en-US" sz="2000" dirty="0">
                <a:latin typeface="Calibri" panose="020F0502020204030204" pitchFamily="34" charset="0"/>
              </a:rPr>
              <a:t>=frequency of first quartile class</a:t>
            </a:r>
          </a:p>
          <a:p>
            <a:r>
              <a:rPr lang="en-US" sz="2000" dirty="0">
                <a:latin typeface="Calibri" panose="020F0502020204030204" pitchFamily="34" charset="0"/>
              </a:rPr>
              <a:t>       C=length of classes</a:t>
            </a:r>
            <a:endParaRPr lang="en-US" sz="2000" dirty="0"/>
          </a:p>
        </p:txBody>
      </p:sp>
      <p:sp>
        <p:nvSpPr>
          <p:cNvPr id="7" name="Rectangle 6">
            <a:extLst>
              <a:ext uri="{FF2B5EF4-FFF2-40B4-BE49-F238E27FC236}">
                <a16:creationId xmlns:a16="http://schemas.microsoft.com/office/drawing/2014/main" id="{D78C80D0-6DE2-421B-A07E-AD4406F828F4}"/>
              </a:ext>
            </a:extLst>
          </p:cNvPr>
          <p:cNvSpPr/>
          <p:nvPr/>
        </p:nvSpPr>
        <p:spPr>
          <a:xfrm>
            <a:off x="669409" y="3996352"/>
            <a:ext cx="7411452" cy="646331"/>
          </a:xfrm>
          <a:prstGeom prst="rect">
            <a:avLst/>
          </a:prstGeom>
        </p:spPr>
        <p:txBody>
          <a:bodyPr wrap="square">
            <a:spAutoFit/>
          </a:bodyPr>
          <a:lstStyle/>
          <a:p>
            <a:r>
              <a:rPr lang="en-US" b="1" dirty="0">
                <a:solidFill>
                  <a:srgbClr val="C00000"/>
                </a:solidFill>
                <a:latin typeface="Calibri" panose="020F0502020204030204" pitchFamily="34" charset="0"/>
              </a:rPr>
              <a:t>Note: </a:t>
            </a:r>
            <a:r>
              <a:rPr lang="en-US" dirty="0">
                <a:solidFill>
                  <a:srgbClr val="C00000"/>
                </a:solidFill>
                <a:latin typeface="Calibri" panose="020F0502020204030204" pitchFamily="34" charset="0"/>
              </a:rPr>
              <a:t>the </a:t>
            </a:r>
            <a:r>
              <a:rPr lang="en-US" i="1" dirty="0">
                <a:solidFill>
                  <a:srgbClr val="C00000"/>
                </a:solidFill>
                <a:latin typeface="Calibri" panose="020F0502020204030204" pitchFamily="34" charset="0"/>
              </a:rPr>
              <a:t>First Quartile Class is the interval in which the first quartile item (N/4) lies.</a:t>
            </a:r>
            <a:endParaRPr lang="en-US" dirty="0">
              <a:solidFill>
                <a:srgbClr val="C00000"/>
              </a:solidFill>
            </a:endParaRPr>
          </a:p>
        </p:txBody>
      </p:sp>
      <p:sp>
        <p:nvSpPr>
          <p:cNvPr id="4" name="Date Placeholder 3">
            <a:extLst>
              <a:ext uri="{FF2B5EF4-FFF2-40B4-BE49-F238E27FC236}">
                <a16:creationId xmlns:a16="http://schemas.microsoft.com/office/drawing/2014/main" id="{3C858170-9C10-40BB-B4CE-9035155841CF}"/>
              </a:ext>
            </a:extLst>
          </p:cNvPr>
          <p:cNvSpPr>
            <a:spLocks noGrp="1"/>
          </p:cNvSpPr>
          <p:nvPr>
            <p:ph type="dt" sz="half" idx="10"/>
          </p:nvPr>
        </p:nvSpPr>
        <p:spPr/>
        <p:txBody>
          <a:bodyPr/>
          <a:lstStyle/>
          <a:p>
            <a:fld id="{662D446F-B76D-41A3-9065-AFD7AB066630}" type="datetime3">
              <a:rPr lang="en-US" smtClean="0"/>
              <a:t>5 April 2021</a:t>
            </a:fld>
            <a:endParaRPr lang="en-US"/>
          </a:p>
        </p:txBody>
      </p:sp>
      <p:sp>
        <p:nvSpPr>
          <p:cNvPr id="8" name="Footer Placeholder 7">
            <a:extLst>
              <a:ext uri="{FF2B5EF4-FFF2-40B4-BE49-F238E27FC236}">
                <a16:creationId xmlns:a16="http://schemas.microsoft.com/office/drawing/2014/main" id="{FE938ECE-F92A-4E70-B93D-00100627E0C4}"/>
              </a:ext>
            </a:extLst>
          </p:cNvPr>
          <p:cNvSpPr>
            <a:spLocks noGrp="1"/>
          </p:cNvSpPr>
          <p:nvPr>
            <p:ph type="ftr" sz="quarter" idx="11"/>
          </p:nvPr>
        </p:nvSpPr>
        <p:spPr/>
        <p:txBody>
          <a:bodyPr/>
          <a:lstStyle/>
          <a:p>
            <a:r>
              <a:rPr lang="en-US"/>
              <a:t>Statistics - Second semester 2021</a:t>
            </a:r>
          </a:p>
        </p:txBody>
      </p:sp>
      <p:sp>
        <p:nvSpPr>
          <p:cNvPr id="9" name="Slide Number Placeholder 8">
            <a:extLst>
              <a:ext uri="{FF2B5EF4-FFF2-40B4-BE49-F238E27FC236}">
                <a16:creationId xmlns:a16="http://schemas.microsoft.com/office/drawing/2014/main" id="{D0743A77-513F-4B8A-9AE1-80435F741EAB}"/>
              </a:ext>
            </a:extLst>
          </p:cNvPr>
          <p:cNvSpPr>
            <a:spLocks noGrp="1"/>
          </p:cNvSpPr>
          <p:nvPr>
            <p:ph type="sldNum" sz="quarter" idx="12"/>
          </p:nvPr>
        </p:nvSpPr>
        <p:spPr/>
        <p:txBody>
          <a:bodyPr/>
          <a:lstStyle/>
          <a:p>
            <a:fld id="{96701808-27CB-4C39-9873-A40EE24BB302}" type="slidenum">
              <a:rPr lang="en-US" smtClean="0"/>
              <a:t>7</a:t>
            </a:fld>
            <a:endParaRPr lang="en-US"/>
          </a:p>
        </p:txBody>
      </p:sp>
    </p:spTree>
    <p:extLst>
      <p:ext uri="{BB962C8B-B14F-4D97-AF65-F5344CB8AC3E}">
        <p14:creationId xmlns:p14="http://schemas.microsoft.com/office/powerpoint/2010/main" val="285568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987FC8E-0478-4AE4-8809-F2465E20CC8D}"/>
                  </a:ext>
                </a:extLst>
              </p:cNvPr>
              <p:cNvSpPr txBox="1"/>
              <p:nvPr/>
            </p:nvSpPr>
            <p:spPr>
              <a:xfrm>
                <a:off x="437265" y="2345987"/>
                <a:ext cx="2273443" cy="583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r>
                            <a:rPr lang="en-US" sz="2000" i="1">
                              <a:latin typeface="Cambria Math" panose="02040503050406030204" pitchFamily="18" charset="0"/>
                            </a:rPr>
                            <m:t>𝑁</m:t>
                          </m:r>
                        </m:num>
                        <m:den>
                          <m:r>
                            <a:rPr lang="en-US" sz="2000" i="0">
                              <a:latin typeface="Cambria Math" panose="02040503050406030204" pitchFamily="18" charset="0"/>
                            </a:rPr>
                            <m:t>4</m:t>
                          </m:r>
                        </m:den>
                      </m:f>
                      <m:r>
                        <a:rPr lang="en-US" sz="2000" i="0">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𝛴</m:t>
                          </m:r>
                          <m:r>
                            <a:rPr lang="en-US" sz="2000" i="1">
                              <a:latin typeface="Cambria Math" panose="02040503050406030204" pitchFamily="18" charset="0"/>
                            </a:rPr>
                            <m:t>𝑓</m:t>
                          </m:r>
                        </m:num>
                        <m:den>
                          <m:r>
                            <a:rPr lang="en-US" sz="2000" i="0">
                              <a:latin typeface="Cambria Math" panose="02040503050406030204" pitchFamily="18" charset="0"/>
                            </a:rPr>
                            <m:t>4</m:t>
                          </m:r>
                        </m:den>
                      </m:f>
                      <m:r>
                        <a:rPr lang="en-US" sz="2000" i="0">
                          <a:latin typeface="Cambria Math" panose="02040503050406030204" pitchFamily="18" charset="0"/>
                        </a:rPr>
                        <m:t>=</m:t>
                      </m:r>
                      <m:f>
                        <m:fPr>
                          <m:ctrlPr>
                            <a:rPr lang="en-US" sz="2000" i="1">
                              <a:latin typeface="Cambria Math" panose="02040503050406030204" pitchFamily="18" charset="0"/>
                            </a:rPr>
                          </m:ctrlPr>
                        </m:fPr>
                        <m:num>
                          <m:r>
                            <a:rPr lang="en-US" sz="2000" i="0">
                              <a:latin typeface="Cambria Math" panose="02040503050406030204" pitchFamily="18" charset="0"/>
                            </a:rPr>
                            <m:t>100</m:t>
                          </m:r>
                        </m:num>
                        <m:den>
                          <m:r>
                            <a:rPr lang="en-US" sz="2000" i="0">
                              <a:latin typeface="Cambria Math" panose="02040503050406030204" pitchFamily="18" charset="0"/>
                            </a:rPr>
                            <m:t>4</m:t>
                          </m:r>
                        </m:den>
                      </m:f>
                      <m:r>
                        <a:rPr lang="en-US" sz="2000" i="0">
                          <a:latin typeface="Cambria Math" panose="02040503050406030204" pitchFamily="18" charset="0"/>
                        </a:rPr>
                        <m:t>=25</m:t>
                      </m:r>
                    </m:oMath>
                  </m:oMathPara>
                </a14:m>
                <a:endParaRPr lang="en-US" sz="2000" dirty="0"/>
              </a:p>
            </p:txBody>
          </p:sp>
        </mc:Choice>
        <mc:Fallback xmlns="">
          <p:sp>
            <p:nvSpPr>
              <p:cNvPr id="2" name="TextBox 1">
                <a:extLst>
                  <a:ext uri="{FF2B5EF4-FFF2-40B4-BE49-F238E27FC236}">
                    <a16:creationId xmlns:a16="http://schemas.microsoft.com/office/drawing/2014/main" id="{E987FC8E-0478-4AE4-8809-F2465E20CC8D}"/>
                  </a:ext>
                </a:extLst>
              </p:cNvPr>
              <p:cNvSpPr txBox="1">
                <a:spLocks noRot="1" noChangeAspect="1" noMove="1" noResize="1" noEditPoints="1" noAdjustHandles="1" noChangeArrowheads="1" noChangeShapeType="1" noTextEdit="1"/>
              </p:cNvSpPr>
              <p:nvPr/>
            </p:nvSpPr>
            <p:spPr>
              <a:xfrm>
                <a:off x="437265" y="2345987"/>
                <a:ext cx="2273443" cy="583108"/>
              </a:xfrm>
              <a:prstGeom prst="rect">
                <a:avLst/>
              </a:prstGeom>
              <a:blipFill>
                <a:blip r:embed="rId2"/>
                <a:stretch>
                  <a:fillRect/>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69BF0B6C-71E4-4382-92F5-A31CB0EB2278}"/>
              </a:ext>
            </a:extLst>
          </p:cNvPr>
          <p:cNvSpPr/>
          <p:nvPr/>
        </p:nvSpPr>
        <p:spPr>
          <a:xfrm>
            <a:off x="576977" y="438032"/>
            <a:ext cx="1245359" cy="400110"/>
          </a:xfrm>
          <a:prstGeom prst="rect">
            <a:avLst/>
          </a:prstGeom>
        </p:spPr>
        <p:txBody>
          <a:bodyPr wrap="square">
            <a:spAutoFit/>
          </a:bodyPr>
          <a:lstStyle/>
          <a:p>
            <a:r>
              <a:rPr lang="en-US" sz="2000" dirty="0">
                <a:latin typeface="Calibri Light" panose="020F0302020204030204" pitchFamily="34" charset="0"/>
              </a:rPr>
              <a:t>Solution:</a:t>
            </a:r>
            <a:endParaRPr lang="en-US" sz="2000" dirty="0"/>
          </a:p>
        </p:txBody>
      </p:sp>
      <p:graphicFrame>
        <p:nvGraphicFramePr>
          <p:cNvPr id="6" name="Table 6">
            <a:extLst>
              <a:ext uri="{FF2B5EF4-FFF2-40B4-BE49-F238E27FC236}">
                <a16:creationId xmlns:a16="http://schemas.microsoft.com/office/drawing/2014/main" id="{415F451E-E757-484D-AA9F-F9149E714477}"/>
              </a:ext>
            </a:extLst>
          </p:cNvPr>
          <p:cNvGraphicFramePr>
            <a:graphicFrameLocks noGrp="1"/>
          </p:cNvGraphicFramePr>
          <p:nvPr>
            <p:extLst>
              <p:ext uri="{D42A27DB-BD31-4B8C-83A1-F6EECF244321}">
                <p14:modId xmlns:p14="http://schemas.microsoft.com/office/powerpoint/2010/main" val="2374130375"/>
              </p:ext>
            </p:extLst>
          </p:nvPr>
        </p:nvGraphicFramePr>
        <p:xfrm>
          <a:off x="2936758" y="433945"/>
          <a:ext cx="4206024" cy="256032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1402008">
                  <a:extLst>
                    <a:ext uri="{9D8B030D-6E8A-4147-A177-3AD203B41FA5}">
                      <a16:colId xmlns:a16="http://schemas.microsoft.com/office/drawing/2014/main" val="3461469247"/>
                    </a:ext>
                  </a:extLst>
                </a:gridCol>
                <a:gridCol w="1402008">
                  <a:extLst>
                    <a:ext uri="{9D8B030D-6E8A-4147-A177-3AD203B41FA5}">
                      <a16:colId xmlns:a16="http://schemas.microsoft.com/office/drawing/2014/main" val="3861417496"/>
                    </a:ext>
                  </a:extLst>
                </a:gridCol>
                <a:gridCol w="1402008">
                  <a:extLst>
                    <a:ext uri="{9D8B030D-6E8A-4147-A177-3AD203B41FA5}">
                      <a16:colId xmlns:a16="http://schemas.microsoft.com/office/drawing/2014/main" val="2006005092"/>
                    </a:ext>
                  </a:extLst>
                </a:gridCol>
              </a:tblGrid>
              <a:tr h="330540">
                <a:tc>
                  <a:txBody>
                    <a:bodyPr/>
                    <a:lstStyle/>
                    <a:p>
                      <a:pPr algn="ctr"/>
                      <a:r>
                        <a:rPr lang="en-US" dirty="0"/>
                        <a:t>Classes</a:t>
                      </a:r>
                    </a:p>
                  </a:txBody>
                  <a:tcPr/>
                </a:tc>
                <a:tc>
                  <a:txBody>
                    <a:bodyPr/>
                    <a:lstStyle/>
                    <a:p>
                      <a:pPr algn="ctr"/>
                      <a:r>
                        <a:rPr lang="en-US" dirty="0"/>
                        <a:t>f</a:t>
                      </a:r>
                    </a:p>
                  </a:txBody>
                  <a:tcPr/>
                </a:tc>
                <a:tc>
                  <a:txBody>
                    <a:bodyPr/>
                    <a:lstStyle/>
                    <a:p>
                      <a:pPr algn="ctr"/>
                      <a:r>
                        <a:rPr lang="en-US" dirty="0"/>
                        <a:t>F (cum. f)</a:t>
                      </a:r>
                    </a:p>
                  </a:txBody>
                  <a:tcPr/>
                </a:tc>
                <a:extLst>
                  <a:ext uri="{0D108BD9-81ED-4DB2-BD59-A6C34878D82A}">
                    <a16:rowId xmlns:a16="http://schemas.microsoft.com/office/drawing/2014/main" val="4050751653"/>
                  </a:ext>
                </a:extLst>
              </a:tr>
              <a:tr h="330540">
                <a:tc>
                  <a:txBody>
                    <a:bodyPr/>
                    <a:lstStyle/>
                    <a:p>
                      <a:pPr algn="ctr"/>
                      <a:r>
                        <a:rPr lang="en-US" dirty="0"/>
                        <a:t>60-63</a:t>
                      </a:r>
                    </a:p>
                  </a:txBody>
                  <a:tcPr/>
                </a:tc>
                <a:tc>
                  <a:txBody>
                    <a:bodyPr/>
                    <a:lstStyle/>
                    <a:p>
                      <a:pPr algn="ctr"/>
                      <a:r>
                        <a:rPr lang="en-US" dirty="0"/>
                        <a:t>5</a:t>
                      </a:r>
                    </a:p>
                  </a:txBody>
                  <a:tcPr/>
                </a:tc>
                <a:tc>
                  <a:txBody>
                    <a:bodyPr/>
                    <a:lstStyle/>
                    <a:p>
                      <a:pPr algn="ctr"/>
                      <a:r>
                        <a:rPr lang="en-US" dirty="0"/>
                        <a:t>5</a:t>
                      </a:r>
                    </a:p>
                  </a:txBody>
                  <a:tcPr/>
                </a:tc>
                <a:extLst>
                  <a:ext uri="{0D108BD9-81ED-4DB2-BD59-A6C34878D82A}">
                    <a16:rowId xmlns:a16="http://schemas.microsoft.com/office/drawing/2014/main" val="1665208389"/>
                  </a:ext>
                </a:extLst>
              </a:tr>
              <a:tr h="330540">
                <a:tc>
                  <a:txBody>
                    <a:bodyPr/>
                    <a:lstStyle/>
                    <a:p>
                      <a:pPr algn="ctr"/>
                      <a:r>
                        <a:rPr lang="en-US" dirty="0"/>
                        <a:t>63-66</a:t>
                      </a:r>
                    </a:p>
                  </a:txBody>
                  <a:tcPr/>
                </a:tc>
                <a:tc>
                  <a:txBody>
                    <a:bodyPr/>
                    <a:lstStyle/>
                    <a:p>
                      <a:pPr algn="ctr"/>
                      <a:r>
                        <a:rPr lang="en-US" dirty="0"/>
                        <a:t>18</a:t>
                      </a:r>
                    </a:p>
                  </a:txBody>
                  <a:tcPr/>
                </a:tc>
                <a:tc>
                  <a:txBody>
                    <a:bodyPr/>
                    <a:lstStyle/>
                    <a:p>
                      <a:pPr algn="ctr"/>
                      <a:r>
                        <a:rPr lang="en-US" dirty="0"/>
                        <a:t>23</a:t>
                      </a:r>
                    </a:p>
                  </a:txBody>
                  <a:tcPr/>
                </a:tc>
                <a:extLst>
                  <a:ext uri="{0D108BD9-81ED-4DB2-BD59-A6C34878D82A}">
                    <a16:rowId xmlns:a16="http://schemas.microsoft.com/office/drawing/2014/main" val="3586318028"/>
                  </a:ext>
                </a:extLst>
              </a:tr>
              <a:tr h="330540">
                <a:tc>
                  <a:txBody>
                    <a:bodyPr/>
                    <a:lstStyle/>
                    <a:p>
                      <a:pPr algn="ctr"/>
                      <a:r>
                        <a:rPr lang="en-US" dirty="0"/>
                        <a:t>66-69</a:t>
                      </a:r>
                    </a:p>
                  </a:txBody>
                  <a:tcPr/>
                </a:tc>
                <a:tc>
                  <a:txBody>
                    <a:bodyPr/>
                    <a:lstStyle/>
                    <a:p>
                      <a:pPr algn="ctr"/>
                      <a:r>
                        <a:rPr lang="en-US" dirty="0"/>
                        <a:t>42</a:t>
                      </a:r>
                    </a:p>
                  </a:txBody>
                  <a:tcPr/>
                </a:tc>
                <a:tc>
                  <a:txBody>
                    <a:bodyPr/>
                    <a:lstStyle/>
                    <a:p>
                      <a:pPr algn="ctr"/>
                      <a:r>
                        <a:rPr lang="en-US" dirty="0"/>
                        <a:t>65</a:t>
                      </a:r>
                    </a:p>
                  </a:txBody>
                  <a:tcPr/>
                </a:tc>
                <a:extLst>
                  <a:ext uri="{0D108BD9-81ED-4DB2-BD59-A6C34878D82A}">
                    <a16:rowId xmlns:a16="http://schemas.microsoft.com/office/drawing/2014/main" val="1816301974"/>
                  </a:ext>
                </a:extLst>
              </a:tr>
              <a:tr h="330540">
                <a:tc>
                  <a:txBody>
                    <a:bodyPr/>
                    <a:lstStyle/>
                    <a:p>
                      <a:pPr algn="ctr"/>
                      <a:r>
                        <a:rPr lang="en-US" dirty="0"/>
                        <a:t>69-72</a:t>
                      </a:r>
                    </a:p>
                  </a:txBody>
                  <a:tcPr/>
                </a:tc>
                <a:tc>
                  <a:txBody>
                    <a:bodyPr/>
                    <a:lstStyle/>
                    <a:p>
                      <a:pPr algn="ctr"/>
                      <a:r>
                        <a:rPr lang="en-US" dirty="0"/>
                        <a:t>27</a:t>
                      </a:r>
                    </a:p>
                  </a:txBody>
                  <a:tcPr/>
                </a:tc>
                <a:tc>
                  <a:txBody>
                    <a:bodyPr/>
                    <a:lstStyle/>
                    <a:p>
                      <a:pPr algn="ctr"/>
                      <a:r>
                        <a:rPr lang="en-US" dirty="0"/>
                        <a:t>92</a:t>
                      </a:r>
                    </a:p>
                  </a:txBody>
                  <a:tcPr/>
                </a:tc>
                <a:extLst>
                  <a:ext uri="{0D108BD9-81ED-4DB2-BD59-A6C34878D82A}">
                    <a16:rowId xmlns:a16="http://schemas.microsoft.com/office/drawing/2014/main" val="2938581928"/>
                  </a:ext>
                </a:extLst>
              </a:tr>
              <a:tr h="330540">
                <a:tc>
                  <a:txBody>
                    <a:bodyPr/>
                    <a:lstStyle/>
                    <a:p>
                      <a:pPr algn="ctr"/>
                      <a:r>
                        <a:rPr lang="en-US" dirty="0"/>
                        <a:t>72-75</a:t>
                      </a:r>
                    </a:p>
                  </a:txBody>
                  <a:tcPr/>
                </a:tc>
                <a:tc>
                  <a:txBody>
                    <a:bodyPr/>
                    <a:lstStyle/>
                    <a:p>
                      <a:pPr algn="ctr"/>
                      <a:r>
                        <a:rPr lang="en-US" dirty="0"/>
                        <a:t>8</a:t>
                      </a:r>
                    </a:p>
                  </a:txBody>
                  <a:tcPr/>
                </a:tc>
                <a:tc>
                  <a:txBody>
                    <a:bodyPr/>
                    <a:lstStyle/>
                    <a:p>
                      <a:pPr algn="ctr"/>
                      <a:r>
                        <a:rPr lang="en-US" dirty="0"/>
                        <a:t>100</a:t>
                      </a:r>
                    </a:p>
                  </a:txBody>
                  <a:tcPr/>
                </a:tc>
                <a:extLst>
                  <a:ext uri="{0D108BD9-81ED-4DB2-BD59-A6C34878D82A}">
                    <a16:rowId xmlns:a16="http://schemas.microsoft.com/office/drawing/2014/main" val="3987898148"/>
                  </a:ext>
                </a:extLst>
              </a:tr>
              <a:tr h="330540">
                <a:tc>
                  <a:txBody>
                    <a:bodyPr/>
                    <a:lstStyle/>
                    <a:p>
                      <a:pPr algn="ctr"/>
                      <a:r>
                        <a:rPr lang="en-US" dirty="0"/>
                        <a:t>total</a:t>
                      </a:r>
                    </a:p>
                  </a:txBody>
                  <a:tcPr/>
                </a:tc>
                <a:tc>
                  <a:txBody>
                    <a:bodyPr/>
                    <a:lstStyle/>
                    <a:p>
                      <a:pPr algn="ctr"/>
                      <a:r>
                        <a:rPr lang="en-US" dirty="0"/>
                        <a:t>100</a:t>
                      </a:r>
                    </a:p>
                  </a:txBody>
                  <a:tcPr/>
                </a:tc>
                <a:tc>
                  <a:txBody>
                    <a:bodyPr/>
                    <a:lstStyle/>
                    <a:p>
                      <a:pPr algn="ctr"/>
                      <a:endParaRPr lang="en-US" dirty="0"/>
                    </a:p>
                  </a:txBody>
                  <a:tcPr/>
                </a:tc>
                <a:extLst>
                  <a:ext uri="{0D108BD9-81ED-4DB2-BD59-A6C34878D82A}">
                    <a16:rowId xmlns:a16="http://schemas.microsoft.com/office/drawing/2014/main" val="2533484420"/>
                  </a:ext>
                </a:extLst>
              </a:tr>
            </a:tbl>
          </a:graphicData>
        </a:graphic>
      </p:graphicFrame>
      <p:sp>
        <p:nvSpPr>
          <p:cNvPr id="8" name="Arrow: Left 7">
            <a:extLst>
              <a:ext uri="{FF2B5EF4-FFF2-40B4-BE49-F238E27FC236}">
                <a16:creationId xmlns:a16="http://schemas.microsoft.com/office/drawing/2014/main" id="{B08728C3-D738-423D-883D-A89043F82BF5}"/>
              </a:ext>
            </a:extLst>
          </p:cNvPr>
          <p:cNvSpPr/>
          <p:nvPr/>
        </p:nvSpPr>
        <p:spPr>
          <a:xfrm>
            <a:off x="7158238" y="1660358"/>
            <a:ext cx="336884" cy="1564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7A8B4-0B7C-462B-82AC-4AB59E14FBBE}"/>
              </a:ext>
            </a:extLst>
          </p:cNvPr>
          <p:cNvSpPr/>
          <p:nvPr/>
        </p:nvSpPr>
        <p:spPr>
          <a:xfrm>
            <a:off x="7510578" y="1382097"/>
            <a:ext cx="1513106" cy="707886"/>
          </a:xfrm>
          <a:prstGeom prst="rect">
            <a:avLst/>
          </a:prstGeom>
        </p:spPr>
        <p:txBody>
          <a:bodyPr wrap="square">
            <a:spAutoFit/>
          </a:bodyPr>
          <a:lstStyle/>
          <a:p>
            <a:r>
              <a:rPr lang="en-US" sz="2000" dirty="0">
                <a:latin typeface="Calibri Light" panose="020F0302020204030204" pitchFamily="34" charset="0"/>
              </a:rPr>
              <a:t>First Quartile Class</a:t>
            </a:r>
            <a:endParaRPr lang="en-US" sz="2000"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A64AE10-5042-48BF-BEDB-CA831E97B38F}"/>
                  </a:ext>
                </a:extLst>
              </p:cNvPr>
              <p:cNvSpPr txBox="1"/>
              <p:nvPr/>
            </p:nvSpPr>
            <p:spPr>
              <a:xfrm>
                <a:off x="745958" y="3429000"/>
                <a:ext cx="2763064"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𝑄</m:t>
                          </m:r>
                        </m:e>
                        <m:sub>
                          <m:r>
                            <a:rPr lang="en-US" sz="2000" i="0">
                              <a:latin typeface="Cambria Math" panose="02040503050406030204" pitchFamily="18" charset="0"/>
                            </a:rPr>
                            <m:t>1</m:t>
                          </m:r>
                        </m:sub>
                      </m:sSub>
                      <m:r>
                        <a:rPr lang="en-US" sz="2000" i="0">
                          <a:latin typeface="Cambria Math" panose="02040503050406030204" pitchFamily="18" charset="0"/>
                        </a:rPr>
                        <m:t>=</m:t>
                      </m:r>
                      <m:r>
                        <a:rPr lang="en-US" sz="2000" b="0" i="1" smtClean="0">
                          <a:latin typeface="Cambria Math" panose="02040503050406030204" pitchFamily="18" charset="0"/>
                        </a:rPr>
                        <m:t>66</m:t>
                      </m:r>
                      <m:r>
                        <a:rPr lang="en-US" sz="2000" i="0">
                          <a:latin typeface="Cambria Math" panose="02040503050406030204" pitchFamily="18" charset="0"/>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b="0" i="1" smtClean="0">
                                  <a:latin typeface="Cambria Math" panose="02040503050406030204" pitchFamily="18" charset="0"/>
                                </a:rPr>
                                <m:t>25</m:t>
                              </m:r>
                              <m:r>
                                <a:rPr lang="en-US" sz="2000" i="0">
                                  <a:latin typeface="Cambria Math" panose="02040503050406030204" pitchFamily="18" charset="0"/>
                                </a:rPr>
                                <m:t>−</m:t>
                              </m:r>
                              <m:r>
                                <a:rPr lang="en-US" sz="2000" i="1" smtClean="0">
                                  <a:latin typeface="Cambria Math" panose="02040503050406030204" pitchFamily="18" charset="0"/>
                                </a:rPr>
                                <m:t>2</m:t>
                              </m:r>
                              <m:r>
                                <a:rPr lang="en-US" sz="2000" b="0" i="1" smtClean="0">
                                  <a:latin typeface="Cambria Math" panose="02040503050406030204" pitchFamily="18" charset="0"/>
                                </a:rPr>
                                <m:t>3</m:t>
                              </m:r>
                            </m:num>
                            <m:den>
                              <m:r>
                                <a:rPr lang="en-US" sz="2000" i="1" smtClean="0">
                                  <a:latin typeface="Cambria Math" panose="02040503050406030204" pitchFamily="18" charset="0"/>
                                </a:rPr>
                                <m:t>4</m:t>
                              </m:r>
                              <m:r>
                                <a:rPr lang="en-US" sz="2000" b="0" i="1" smtClean="0">
                                  <a:latin typeface="Cambria Math" panose="02040503050406030204" pitchFamily="18" charset="0"/>
                                </a:rPr>
                                <m:t>2</m:t>
                              </m:r>
                            </m:den>
                          </m:f>
                        </m:e>
                      </m:d>
                      <m:r>
                        <a:rPr lang="en-US" sz="2000" i="0">
                          <a:latin typeface="Cambria Math" panose="02040503050406030204" pitchFamily="18" charset="0"/>
                        </a:rPr>
                        <m:t>⋅</m:t>
                      </m:r>
                      <m:r>
                        <a:rPr lang="en-US" sz="2000" b="0" i="1" smtClean="0">
                          <a:latin typeface="Cambria Math" panose="02040503050406030204" pitchFamily="18" charset="0"/>
                        </a:rPr>
                        <m:t>3</m:t>
                      </m:r>
                    </m:oMath>
                  </m:oMathPara>
                </a14:m>
                <a:endParaRPr lang="en-US" sz="2000" dirty="0"/>
              </a:p>
            </p:txBody>
          </p:sp>
        </mc:Choice>
        <mc:Fallback xmlns="">
          <p:sp>
            <p:nvSpPr>
              <p:cNvPr id="10" name="TextBox 9">
                <a:extLst>
                  <a:ext uri="{FF2B5EF4-FFF2-40B4-BE49-F238E27FC236}">
                    <a16:creationId xmlns:a16="http://schemas.microsoft.com/office/drawing/2014/main" id="{4A64AE10-5042-48BF-BEDB-CA831E97B38F}"/>
                  </a:ext>
                </a:extLst>
              </p:cNvPr>
              <p:cNvSpPr txBox="1">
                <a:spLocks noRot="1" noChangeAspect="1" noMove="1" noResize="1" noEditPoints="1" noAdjustHandles="1" noChangeArrowheads="1" noChangeShapeType="1" noTextEdit="1"/>
              </p:cNvSpPr>
              <p:nvPr/>
            </p:nvSpPr>
            <p:spPr>
              <a:xfrm>
                <a:off x="745958" y="3429000"/>
                <a:ext cx="2763064" cy="69153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B4E7160-F3F3-42AB-8F67-8D42FEBA131E}"/>
                  </a:ext>
                </a:extLst>
              </p:cNvPr>
              <p:cNvSpPr txBox="1"/>
              <p:nvPr/>
            </p:nvSpPr>
            <p:spPr>
              <a:xfrm>
                <a:off x="745958" y="4247494"/>
                <a:ext cx="143744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a:latin typeface="Cambria Math" panose="02040503050406030204" pitchFamily="18" charset="0"/>
                            </a:rPr>
                            <m:t>𝑄</m:t>
                          </m:r>
                        </m:e>
                        <m:sub>
                          <m:r>
                            <a:rPr lang="en-US" sz="2000" i="0">
                              <a:latin typeface="Cambria Math" panose="02040503050406030204" pitchFamily="18" charset="0"/>
                            </a:rPr>
                            <m:t>1</m:t>
                          </m:r>
                        </m:sub>
                      </m:sSub>
                      <m:r>
                        <a:rPr lang="en-US" sz="2000" i="0">
                          <a:latin typeface="Cambria Math" panose="02040503050406030204" pitchFamily="18" charset="0"/>
                        </a:rPr>
                        <m:t>=</m:t>
                      </m:r>
                      <m:r>
                        <a:rPr lang="en-US" sz="2000" b="0" i="1" smtClean="0">
                          <a:latin typeface="Cambria Math" panose="02040503050406030204" pitchFamily="18" charset="0"/>
                        </a:rPr>
                        <m:t>66.143</m:t>
                      </m:r>
                    </m:oMath>
                  </m:oMathPara>
                </a14:m>
                <a:endParaRPr lang="en-US" sz="2000" dirty="0"/>
              </a:p>
            </p:txBody>
          </p:sp>
        </mc:Choice>
        <mc:Fallback xmlns="">
          <p:sp>
            <p:nvSpPr>
              <p:cNvPr id="11" name="TextBox 10">
                <a:extLst>
                  <a:ext uri="{FF2B5EF4-FFF2-40B4-BE49-F238E27FC236}">
                    <a16:creationId xmlns:a16="http://schemas.microsoft.com/office/drawing/2014/main" id="{6B4E7160-F3F3-42AB-8F67-8D42FEBA131E}"/>
                  </a:ext>
                </a:extLst>
              </p:cNvPr>
              <p:cNvSpPr txBox="1">
                <a:spLocks noRot="1" noChangeAspect="1" noMove="1" noResize="1" noEditPoints="1" noAdjustHandles="1" noChangeArrowheads="1" noChangeShapeType="1" noTextEdit="1"/>
              </p:cNvSpPr>
              <p:nvPr/>
            </p:nvSpPr>
            <p:spPr>
              <a:xfrm>
                <a:off x="745958" y="4247494"/>
                <a:ext cx="1437445" cy="307777"/>
              </a:xfrm>
              <a:prstGeom prst="rect">
                <a:avLst/>
              </a:prstGeom>
              <a:blipFill>
                <a:blip r:embed="rId4"/>
                <a:stretch>
                  <a:fillRect l="-5085" r="-3814" b="-28000"/>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1B13197A-B452-4B3E-846B-B1728E2FD10A}"/>
              </a:ext>
            </a:extLst>
          </p:cNvPr>
          <p:cNvSpPr/>
          <p:nvPr/>
        </p:nvSpPr>
        <p:spPr>
          <a:xfrm>
            <a:off x="2921302" y="39571"/>
            <a:ext cx="1513106" cy="400110"/>
          </a:xfrm>
          <a:prstGeom prst="rect">
            <a:avLst/>
          </a:prstGeom>
        </p:spPr>
        <p:txBody>
          <a:bodyPr wrap="square">
            <a:spAutoFit/>
          </a:bodyPr>
          <a:lstStyle/>
          <a:p>
            <a:r>
              <a:rPr lang="en-US" sz="2000" dirty="0">
                <a:latin typeface="Calibri Light" panose="020F0302020204030204" pitchFamily="34" charset="0"/>
              </a:rPr>
              <a:t>“less than”</a:t>
            </a:r>
            <a:endParaRPr lang="en-US" sz="2000" dirty="0"/>
          </a:p>
        </p:txBody>
      </p:sp>
      <p:sp>
        <p:nvSpPr>
          <p:cNvPr id="13" name="Rectangle 12">
            <a:extLst>
              <a:ext uri="{FF2B5EF4-FFF2-40B4-BE49-F238E27FC236}">
                <a16:creationId xmlns:a16="http://schemas.microsoft.com/office/drawing/2014/main" id="{6C85FD27-A917-4D3A-96DA-F686A0E9CF52}"/>
              </a:ext>
            </a:extLst>
          </p:cNvPr>
          <p:cNvSpPr/>
          <p:nvPr/>
        </p:nvSpPr>
        <p:spPr>
          <a:xfrm>
            <a:off x="437265" y="1097231"/>
            <a:ext cx="1513106" cy="400110"/>
          </a:xfrm>
          <a:prstGeom prst="rect">
            <a:avLst/>
          </a:prstGeom>
        </p:spPr>
        <p:txBody>
          <a:bodyPr wrap="square">
            <a:spAutoFit/>
          </a:bodyPr>
          <a:lstStyle/>
          <a:p>
            <a:r>
              <a:rPr lang="en-US" sz="2000" b="1" dirty="0">
                <a:latin typeface="Calibri Light" panose="020F0302020204030204" pitchFamily="34" charset="0"/>
              </a:rPr>
              <a:t>1- Q</a:t>
            </a:r>
            <a:r>
              <a:rPr lang="en-US" sz="2000" b="1" baseline="-25000" dirty="0">
                <a:latin typeface="Calibri Light" panose="020F0302020204030204" pitchFamily="34" charset="0"/>
              </a:rPr>
              <a:t>1</a:t>
            </a:r>
            <a:r>
              <a:rPr lang="en-US" sz="2000" b="1" dirty="0">
                <a:latin typeface="Calibri Light" panose="020F0302020204030204" pitchFamily="34" charset="0"/>
              </a:rPr>
              <a:t>:</a:t>
            </a:r>
            <a:endParaRPr lang="en-US" sz="2000" b="1" dirty="0"/>
          </a:p>
        </p:txBody>
      </p:sp>
      <p:sp>
        <p:nvSpPr>
          <p:cNvPr id="4" name="Date Placeholder 3">
            <a:extLst>
              <a:ext uri="{FF2B5EF4-FFF2-40B4-BE49-F238E27FC236}">
                <a16:creationId xmlns:a16="http://schemas.microsoft.com/office/drawing/2014/main" id="{86C50ED5-8D12-4CCC-A8E2-2E525CA93E40}"/>
              </a:ext>
            </a:extLst>
          </p:cNvPr>
          <p:cNvSpPr>
            <a:spLocks noGrp="1"/>
          </p:cNvSpPr>
          <p:nvPr>
            <p:ph type="dt" sz="half" idx="10"/>
          </p:nvPr>
        </p:nvSpPr>
        <p:spPr/>
        <p:txBody>
          <a:bodyPr/>
          <a:lstStyle/>
          <a:p>
            <a:fld id="{F009427A-2A3D-4FE6-BBE2-8697FE4992CF}" type="datetime3">
              <a:rPr lang="en-US" smtClean="0"/>
              <a:t>5 April 2021</a:t>
            </a:fld>
            <a:endParaRPr lang="en-US"/>
          </a:p>
        </p:txBody>
      </p:sp>
      <p:sp>
        <p:nvSpPr>
          <p:cNvPr id="5" name="Footer Placeholder 4">
            <a:extLst>
              <a:ext uri="{FF2B5EF4-FFF2-40B4-BE49-F238E27FC236}">
                <a16:creationId xmlns:a16="http://schemas.microsoft.com/office/drawing/2014/main" id="{29EB0DAA-FFF4-4E59-91D7-45D42CFF13B5}"/>
              </a:ext>
            </a:extLst>
          </p:cNvPr>
          <p:cNvSpPr>
            <a:spLocks noGrp="1"/>
          </p:cNvSpPr>
          <p:nvPr>
            <p:ph type="ftr" sz="quarter" idx="11"/>
          </p:nvPr>
        </p:nvSpPr>
        <p:spPr/>
        <p:txBody>
          <a:bodyPr/>
          <a:lstStyle/>
          <a:p>
            <a:r>
              <a:rPr lang="en-US"/>
              <a:t>Statistics - Second semester 2021</a:t>
            </a:r>
          </a:p>
        </p:txBody>
      </p:sp>
      <p:sp>
        <p:nvSpPr>
          <p:cNvPr id="7" name="Slide Number Placeholder 6">
            <a:extLst>
              <a:ext uri="{FF2B5EF4-FFF2-40B4-BE49-F238E27FC236}">
                <a16:creationId xmlns:a16="http://schemas.microsoft.com/office/drawing/2014/main" id="{F7D9F562-45D2-4B94-BD4B-DA9E55AE0EB8}"/>
              </a:ext>
            </a:extLst>
          </p:cNvPr>
          <p:cNvSpPr>
            <a:spLocks noGrp="1"/>
          </p:cNvSpPr>
          <p:nvPr>
            <p:ph type="sldNum" sz="quarter" idx="12"/>
          </p:nvPr>
        </p:nvSpPr>
        <p:spPr/>
        <p:txBody>
          <a:bodyPr/>
          <a:lstStyle/>
          <a:p>
            <a:fld id="{96701808-27CB-4C39-9873-A40EE24BB302}" type="slidenum">
              <a:rPr lang="en-US" smtClean="0"/>
              <a:t>8</a:t>
            </a:fld>
            <a:endParaRPr lang="en-US"/>
          </a:p>
        </p:txBody>
      </p:sp>
    </p:spTree>
    <p:extLst>
      <p:ext uri="{BB962C8B-B14F-4D97-AF65-F5344CB8AC3E}">
        <p14:creationId xmlns:p14="http://schemas.microsoft.com/office/powerpoint/2010/main" val="3271342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E987FC8E-0478-4AE4-8809-F2465E20CC8D}"/>
                  </a:ext>
                </a:extLst>
              </p:cNvPr>
              <p:cNvSpPr txBox="1"/>
              <p:nvPr/>
            </p:nvSpPr>
            <p:spPr>
              <a:xfrm>
                <a:off x="437265" y="2345987"/>
                <a:ext cx="1628651"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6</m:t>
                          </m:r>
                        </m:num>
                        <m:den>
                          <m:r>
                            <a:rPr lang="en-US" sz="2000" b="0" i="0" smtClean="0">
                              <a:latin typeface="Cambria Math" panose="02040503050406030204" pitchFamily="18" charset="0"/>
                            </a:rPr>
                            <m:t>10</m:t>
                          </m:r>
                        </m:den>
                      </m:f>
                      <m:r>
                        <a:rPr lang="en-US" sz="2000" b="0" i="0" smtClean="0">
                          <a:latin typeface="Cambria Math" panose="02040503050406030204" pitchFamily="18" charset="0"/>
                        </a:rPr>
                        <m:t>∗100</m:t>
                      </m:r>
                      <m:r>
                        <a:rPr lang="en-US" sz="2000" i="0">
                          <a:latin typeface="Cambria Math" panose="02040503050406030204" pitchFamily="18" charset="0"/>
                        </a:rPr>
                        <m:t>=</m:t>
                      </m:r>
                      <m:r>
                        <a:rPr lang="en-US" sz="2000" b="0" i="0" smtClean="0">
                          <a:latin typeface="Cambria Math" panose="02040503050406030204" pitchFamily="18" charset="0"/>
                        </a:rPr>
                        <m:t>60</m:t>
                      </m:r>
                    </m:oMath>
                  </m:oMathPara>
                </a14:m>
                <a:endParaRPr lang="en-US" sz="2000" dirty="0"/>
              </a:p>
            </p:txBody>
          </p:sp>
        </mc:Choice>
        <mc:Fallback xmlns="">
          <p:sp>
            <p:nvSpPr>
              <p:cNvPr id="2" name="TextBox 1">
                <a:extLst>
                  <a:ext uri="{FF2B5EF4-FFF2-40B4-BE49-F238E27FC236}">
                    <a16:creationId xmlns:a16="http://schemas.microsoft.com/office/drawing/2014/main" id="{E987FC8E-0478-4AE4-8809-F2465E20CC8D}"/>
                  </a:ext>
                </a:extLst>
              </p:cNvPr>
              <p:cNvSpPr txBox="1">
                <a:spLocks noRot="1" noChangeAspect="1" noMove="1" noResize="1" noEditPoints="1" noAdjustHandles="1" noChangeArrowheads="1" noChangeShapeType="1" noTextEdit="1"/>
              </p:cNvSpPr>
              <p:nvPr/>
            </p:nvSpPr>
            <p:spPr>
              <a:xfrm>
                <a:off x="437265" y="2345987"/>
                <a:ext cx="1628651" cy="578235"/>
              </a:xfrm>
              <a:prstGeom prst="rect">
                <a:avLst/>
              </a:prstGeom>
              <a:blipFill>
                <a:blip r:embed="rId2"/>
                <a:stretch>
                  <a:fillRect/>
                </a:stretch>
              </a:blipFill>
            </p:spPr>
            <p:txBody>
              <a:bodyPr/>
              <a:lstStyle/>
              <a:p>
                <a:r>
                  <a:rPr lang="en-US">
                    <a:noFill/>
                  </a:rPr>
                  <a:t> </a:t>
                </a:r>
              </a:p>
            </p:txBody>
          </p:sp>
        </mc:Fallback>
      </mc:AlternateContent>
      <p:sp>
        <p:nvSpPr>
          <p:cNvPr id="3" name="Rectangle 2">
            <a:extLst>
              <a:ext uri="{FF2B5EF4-FFF2-40B4-BE49-F238E27FC236}">
                <a16:creationId xmlns:a16="http://schemas.microsoft.com/office/drawing/2014/main" id="{69BF0B6C-71E4-4382-92F5-A31CB0EB2278}"/>
              </a:ext>
            </a:extLst>
          </p:cNvPr>
          <p:cNvSpPr/>
          <p:nvPr/>
        </p:nvSpPr>
        <p:spPr>
          <a:xfrm>
            <a:off x="576977" y="438032"/>
            <a:ext cx="1245359" cy="400110"/>
          </a:xfrm>
          <a:prstGeom prst="rect">
            <a:avLst/>
          </a:prstGeom>
        </p:spPr>
        <p:txBody>
          <a:bodyPr wrap="square">
            <a:spAutoFit/>
          </a:bodyPr>
          <a:lstStyle/>
          <a:p>
            <a:r>
              <a:rPr lang="en-US" sz="2000" dirty="0">
                <a:latin typeface="Calibri Light" panose="020F0302020204030204" pitchFamily="34" charset="0"/>
              </a:rPr>
              <a:t>Solution:</a:t>
            </a:r>
            <a:endParaRPr lang="en-US" sz="2000" dirty="0"/>
          </a:p>
        </p:txBody>
      </p:sp>
      <p:graphicFrame>
        <p:nvGraphicFramePr>
          <p:cNvPr id="6" name="Table 6">
            <a:extLst>
              <a:ext uri="{FF2B5EF4-FFF2-40B4-BE49-F238E27FC236}">
                <a16:creationId xmlns:a16="http://schemas.microsoft.com/office/drawing/2014/main" id="{415F451E-E757-484D-AA9F-F9149E714477}"/>
              </a:ext>
            </a:extLst>
          </p:cNvPr>
          <p:cNvGraphicFramePr>
            <a:graphicFrameLocks noGrp="1"/>
          </p:cNvGraphicFramePr>
          <p:nvPr>
            <p:extLst>
              <p:ext uri="{D42A27DB-BD31-4B8C-83A1-F6EECF244321}">
                <p14:modId xmlns:p14="http://schemas.microsoft.com/office/powerpoint/2010/main" val="1089132400"/>
              </p:ext>
            </p:extLst>
          </p:nvPr>
        </p:nvGraphicFramePr>
        <p:xfrm>
          <a:off x="2936758" y="433945"/>
          <a:ext cx="4206024" cy="2560320"/>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1402008">
                  <a:extLst>
                    <a:ext uri="{9D8B030D-6E8A-4147-A177-3AD203B41FA5}">
                      <a16:colId xmlns:a16="http://schemas.microsoft.com/office/drawing/2014/main" val="3461469247"/>
                    </a:ext>
                  </a:extLst>
                </a:gridCol>
                <a:gridCol w="1402008">
                  <a:extLst>
                    <a:ext uri="{9D8B030D-6E8A-4147-A177-3AD203B41FA5}">
                      <a16:colId xmlns:a16="http://schemas.microsoft.com/office/drawing/2014/main" val="3861417496"/>
                    </a:ext>
                  </a:extLst>
                </a:gridCol>
                <a:gridCol w="1402008">
                  <a:extLst>
                    <a:ext uri="{9D8B030D-6E8A-4147-A177-3AD203B41FA5}">
                      <a16:colId xmlns:a16="http://schemas.microsoft.com/office/drawing/2014/main" val="2006005092"/>
                    </a:ext>
                  </a:extLst>
                </a:gridCol>
              </a:tblGrid>
              <a:tr h="330540">
                <a:tc>
                  <a:txBody>
                    <a:bodyPr/>
                    <a:lstStyle/>
                    <a:p>
                      <a:pPr algn="ctr"/>
                      <a:r>
                        <a:rPr lang="en-US" dirty="0"/>
                        <a:t>Classes</a:t>
                      </a:r>
                    </a:p>
                  </a:txBody>
                  <a:tcPr/>
                </a:tc>
                <a:tc>
                  <a:txBody>
                    <a:bodyPr/>
                    <a:lstStyle/>
                    <a:p>
                      <a:pPr algn="ctr"/>
                      <a:r>
                        <a:rPr lang="en-US" dirty="0"/>
                        <a:t>f</a:t>
                      </a:r>
                    </a:p>
                  </a:txBody>
                  <a:tcPr/>
                </a:tc>
                <a:tc>
                  <a:txBody>
                    <a:bodyPr/>
                    <a:lstStyle/>
                    <a:p>
                      <a:pPr algn="ctr"/>
                      <a:r>
                        <a:rPr lang="en-US" dirty="0"/>
                        <a:t>F (cum. f)</a:t>
                      </a:r>
                    </a:p>
                  </a:txBody>
                  <a:tcPr/>
                </a:tc>
                <a:extLst>
                  <a:ext uri="{0D108BD9-81ED-4DB2-BD59-A6C34878D82A}">
                    <a16:rowId xmlns:a16="http://schemas.microsoft.com/office/drawing/2014/main" val="4050751653"/>
                  </a:ext>
                </a:extLst>
              </a:tr>
              <a:tr h="330540">
                <a:tc>
                  <a:txBody>
                    <a:bodyPr/>
                    <a:lstStyle/>
                    <a:p>
                      <a:pPr algn="ctr"/>
                      <a:r>
                        <a:rPr lang="en-US" dirty="0"/>
                        <a:t>60-63</a:t>
                      </a:r>
                    </a:p>
                  </a:txBody>
                  <a:tcPr/>
                </a:tc>
                <a:tc>
                  <a:txBody>
                    <a:bodyPr/>
                    <a:lstStyle/>
                    <a:p>
                      <a:pPr algn="ctr"/>
                      <a:r>
                        <a:rPr lang="en-US" dirty="0"/>
                        <a:t>5</a:t>
                      </a:r>
                    </a:p>
                  </a:txBody>
                  <a:tcPr/>
                </a:tc>
                <a:tc>
                  <a:txBody>
                    <a:bodyPr/>
                    <a:lstStyle/>
                    <a:p>
                      <a:pPr algn="ctr"/>
                      <a:r>
                        <a:rPr lang="en-US" dirty="0"/>
                        <a:t>5</a:t>
                      </a:r>
                    </a:p>
                  </a:txBody>
                  <a:tcPr/>
                </a:tc>
                <a:extLst>
                  <a:ext uri="{0D108BD9-81ED-4DB2-BD59-A6C34878D82A}">
                    <a16:rowId xmlns:a16="http://schemas.microsoft.com/office/drawing/2014/main" val="1665208389"/>
                  </a:ext>
                </a:extLst>
              </a:tr>
              <a:tr h="330540">
                <a:tc>
                  <a:txBody>
                    <a:bodyPr/>
                    <a:lstStyle/>
                    <a:p>
                      <a:pPr algn="ctr"/>
                      <a:r>
                        <a:rPr lang="en-US" dirty="0"/>
                        <a:t>63-66</a:t>
                      </a:r>
                    </a:p>
                  </a:txBody>
                  <a:tcPr/>
                </a:tc>
                <a:tc>
                  <a:txBody>
                    <a:bodyPr/>
                    <a:lstStyle/>
                    <a:p>
                      <a:pPr algn="ctr"/>
                      <a:r>
                        <a:rPr lang="en-US" dirty="0"/>
                        <a:t>18</a:t>
                      </a:r>
                    </a:p>
                  </a:txBody>
                  <a:tcPr/>
                </a:tc>
                <a:tc>
                  <a:txBody>
                    <a:bodyPr/>
                    <a:lstStyle/>
                    <a:p>
                      <a:pPr algn="ctr"/>
                      <a:r>
                        <a:rPr lang="en-US" dirty="0"/>
                        <a:t>23</a:t>
                      </a:r>
                    </a:p>
                  </a:txBody>
                  <a:tcPr/>
                </a:tc>
                <a:extLst>
                  <a:ext uri="{0D108BD9-81ED-4DB2-BD59-A6C34878D82A}">
                    <a16:rowId xmlns:a16="http://schemas.microsoft.com/office/drawing/2014/main" val="3586318028"/>
                  </a:ext>
                </a:extLst>
              </a:tr>
              <a:tr h="330540">
                <a:tc>
                  <a:txBody>
                    <a:bodyPr/>
                    <a:lstStyle/>
                    <a:p>
                      <a:pPr algn="ctr"/>
                      <a:r>
                        <a:rPr lang="en-US" dirty="0"/>
                        <a:t>66-69</a:t>
                      </a:r>
                    </a:p>
                  </a:txBody>
                  <a:tcPr/>
                </a:tc>
                <a:tc>
                  <a:txBody>
                    <a:bodyPr/>
                    <a:lstStyle/>
                    <a:p>
                      <a:pPr algn="ctr"/>
                      <a:r>
                        <a:rPr lang="en-US" dirty="0"/>
                        <a:t>42</a:t>
                      </a:r>
                    </a:p>
                  </a:txBody>
                  <a:tcPr/>
                </a:tc>
                <a:tc>
                  <a:txBody>
                    <a:bodyPr/>
                    <a:lstStyle/>
                    <a:p>
                      <a:pPr algn="ctr"/>
                      <a:r>
                        <a:rPr lang="en-US" dirty="0"/>
                        <a:t>65</a:t>
                      </a:r>
                    </a:p>
                  </a:txBody>
                  <a:tcPr/>
                </a:tc>
                <a:extLst>
                  <a:ext uri="{0D108BD9-81ED-4DB2-BD59-A6C34878D82A}">
                    <a16:rowId xmlns:a16="http://schemas.microsoft.com/office/drawing/2014/main" val="1816301974"/>
                  </a:ext>
                </a:extLst>
              </a:tr>
              <a:tr h="330540">
                <a:tc>
                  <a:txBody>
                    <a:bodyPr/>
                    <a:lstStyle/>
                    <a:p>
                      <a:pPr algn="ctr"/>
                      <a:r>
                        <a:rPr lang="en-US" dirty="0"/>
                        <a:t>69-72</a:t>
                      </a:r>
                    </a:p>
                  </a:txBody>
                  <a:tcPr/>
                </a:tc>
                <a:tc>
                  <a:txBody>
                    <a:bodyPr/>
                    <a:lstStyle/>
                    <a:p>
                      <a:pPr algn="ctr"/>
                      <a:r>
                        <a:rPr lang="en-US" dirty="0"/>
                        <a:t>27</a:t>
                      </a:r>
                    </a:p>
                  </a:txBody>
                  <a:tcPr/>
                </a:tc>
                <a:tc>
                  <a:txBody>
                    <a:bodyPr/>
                    <a:lstStyle/>
                    <a:p>
                      <a:pPr algn="ctr"/>
                      <a:r>
                        <a:rPr lang="en-US" dirty="0"/>
                        <a:t>92</a:t>
                      </a:r>
                    </a:p>
                  </a:txBody>
                  <a:tcPr/>
                </a:tc>
                <a:extLst>
                  <a:ext uri="{0D108BD9-81ED-4DB2-BD59-A6C34878D82A}">
                    <a16:rowId xmlns:a16="http://schemas.microsoft.com/office/drawing/2014/main" val="2938581928"/>
                  </a:ext>
                </a:extLst>
              </a:tr>
              <a:tr h="330540">
                <a:tc>
                  <a:txBody>
                    <a:bodyPr/>
                    <a:lstStyle/>
                    <a:p>
                      <a:pPr algn="ctr"/>
                      <a:r>
                        <a:rPr lang="en-US" dirty="0"/>
                        <a:t>72-75</a:t>
                      </a:r>
                    </a:p>
                  </a:txBody>
                  <a:tcPr/>
                </a:tc>
                <a:tc>
                  <a:txBody>
                    <a:bodyPr/>
                    <a:lstStyle/>
                    <a:p>
                      <a:pPr algn="ctr"/>
                      <a:r>
                        <a:rPr lang="en-US" dirty="0"/>
                        <a:t>8</a:t>
                      </a:r>
                    </a:p>
                  </a:txBody>
                  <a:tcPr/>
                </a:tc>
                <a:tc>
                  <a:txBody>
                    <a:bodyPr/>
                    <a:lstStyle/>
                    <a:p>
                      <a:pPr algn="ctr"/>
                      <a:r>
                        <a:rPr lang="en-US" dirty="0"/>
                        <a:t>100</a:t>
                      </a:r>
                    </a:p>
                  </a:txBody>
                  <a:tcPr/>
                </a:tc>
                <a:extLst>
                  <a:ext uri="{0D108BD9-81ED-4DB2-BD59-A6C34878D82A}">
                    <a16:rowId xmlns:a16="http://schemas.microsoft.com/office/drawing/2014/main" val="3987898148"/>
                  </a:ext>
                </a:extLst>
              </a:tr>
              <a:tr h="330540">
                <a:tc>
                  <a:txBody>
                    <a:bodyPr/>
                    <a:lstStyle/>
                    <a:p>
                      <a:pPr algn="ctr"/>
                      <a:r>
                        <a:rPr lang="en-US" dirty="0"/>
                        <a:t>total</a:t>
                      </a:r>
                    </a:p>
                  </a:txBody>
                  <a:tcPr/>
                </a:tc>
                <a:tc>
                  <a:txBody>
                    <a:bodyPr/>
                    <a:lstStyle/>
                    <a:p>
                      <a:pPr algn="ctr"/>
                      <a:r>
                        <a:rPr lang="en-US" dirty="0"/>
                        <a:t>100</a:t>
                      </a:r>
                    </a:p>
                  </a:txBody>
                  <a:tcPr/>
                </a:tc>
                <a:tc>
                  <a:txBody>
                    <a:bodyPr/>
                    <a:lstStyle/>
                    <a:p>
                      <a:pPr algn="ctr"/>
                      <a:endParaRPr lang="en-US" dirty="0"/>
                    </a:p>
                  </a:txBody>
                  <a:tcPr/>
                </a:tc>
                <a:extLst>
                  <a:ext uri="{0D108BD9-81ED-4DB2-BD59-A6C34878D82A}">
                    <a16:rowId xmlns:a16="http://schemas.microsoft.com/office/drawing/2014/main" val="2533484420"/>
                  </a:ext>
                </a:extLst>
              </a:tr>
            </a:tbl>
          </a:graphicData>
        </a:graphic>
      </p:graphicFrame>
      <p:sp>
        <p:nvSpPr>
          <p:cNvPr id="8" name="Arrow: Left 7">
            <a:extLst>
              <a:ext uri="{FF2B5EF4-FFF2-40B4-BE49-F238E27FC236}">
                <a16:creationId xmlns:a16="http://schemas.microsoft.com/office/drawing/2014/main" id="{B08728C3-D738-423D-883D-A89043F82BF5}"/>
              </a:ext>
            </a:extLst>
          </p:cNvPr>
          <p:cNvSpPr/>
          <p:nvPr/>
        </p:nvSpPr>
        <p:spPr>
          <a:xfrm>
            <a:off x="7158238" y="1660358"/>
            <a:ext cx="336884" cy="15641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7A8B4-0B7C-462B-82AC-4AB59E14FBBE}"/>
              </a:ext>
            </a:extLst>
          </p:cNvPr>
          <p:cNvSpPr/>
          <p:nvPr/>
        </p:nvSpPr>
        <p:spPr>
          <a:xfrm>
            <a:off x="7510578" y="1382097"/>
            <a:ext cx="1513106" cy="707886"/>
          </a:xfrm>
          <a:prstGeom prst="rect">
            <a:avLst/>
          </a:prstGeom>
        </p:spPr>
        <p:txBody>
          <a:bodyPr wrap="square">
            <a:spAutoFit/>
          </a:bodyPr>
          <a:lstStyle/>
          <a:p>
            <a:r>
              <a:rPr lang="en-US" sz="2000" dirty="0">
                <a:latin typeface="Calibri Light" panose="020F0302020204030204" pitchFamily="34" charset="0"/>
              </a:rPr>
              <a:t>6</a:t>
            </a:r>
            <a:r>
              <a:rPr lang="en-US" sz="2000" baseline="30000" dirty="0">
                <a:latin typeface="Calibri Light" panose="020F0302020204030204" pitchFamily="34" charset="0"/>
              </a:rPr>
              <a:t>th</a:t>
            </a:r>
            <a:r>
              <a:rPr lang="en-US" sz="2000" dirty="0">
                <a:latin typeface="Calibri Light" panose="020F0302020204030204" pitchFamily="34" charset="0"/>
              </a:rPr>
              <a:t> decile Class</a:t>
            </a:r>
            <a:endParaRPr lang="en-US" sz="2000"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A64AE10-5042-48BF-BEDB-CA831E97B38F}"/>
                  </a:ext>
                </a:extLst>
              </p:cNvPr>
              <p:cNvSpPr txBox="1"/>
              <p:nvPr/>
            </p:nvSpPr>
            <p:spPr>
              <a:xfrm>
                <a:off x="745958" y="3429000"/>
                <a:ext cx="3412537"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2000" b="1" dirty="0" smtClean="0">
                          <a:latin typeface="Calibri Light" panose="020F0302020204030204" pitchFamily="34" charset="0"/>
                        </a:rPr>
                        <m:t>6</m:t>
                      </m:r>
                      <m:r>
                        <m:rPr>
                          <m:nor/>
                        </m:rPr>
                        <a:rPr lang="en-US" sz="2000" b="1" baseline="30000" dirty="0" smtClean="0">
                          <a:latin typeface="Calibri Light" panose="020F0302020204030204" pitchFamily="34" charset="0"/>
                        </a:rPr>
                        <m:t>th</m:t>
                      </m:r>
                      <m:r>
                        <m:rPr>
                          <m:nor/>
                        </m:rPr>
                        <a:rPr lang="en-US" sz="2000" b="1" dirty="0" smtClean="0">
                          <a:latin typeface="Calibri Light" panose="020F0302020204030204" pitchFamily="34" charset="0"/>
                        </a:rPr>
                        <m:t> </m:t>
                      </m:r>
                      <m:r>
                        <m:rPr>
                          <m:nor/>
                        </m:rPr>
                        <a:rPr lang="en-US" sz="2000" b="1" dirty="0" smtClean="0">
                          <a:latin typeface="Calibri Light" panose="020F0302020204030204" pitchFamily="34" charset="0"/>
                        </a:rPr>
                        <m:t>decile</m:t>
                      </m:r>
                      <m:r>
                        <a:rPr lang="en-US" sz="2000" i="0">
                          <a:latin typeface="Cambria Math" panose="02040503050406030204" pitchFamily="18" charset="0"/>
                        </a:rPr>
                        <m:t>=</m:t>
                      </m:r>
                      <m:r>
                        <a:rPr lang="en-US" sz="2000" b="0" i="1" smtClean="0">
                          <a:latin typeface="Cambria Math" panose="02040503050406030204" pitchFamily="18" charset="0"/>
                        </a:rPr>
                        <m:t>66</m:t>
                      </m:r>
                      <m:r>
                        <a:rPr lang="en-US" sz="2000" i="0">
                          <a:latin typeface="Cambria Math" panose="02040503050406030204" pitchFamily="18" charset="0"/>
                        </a:rPr>
                        <m:t>+</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b="0" i="1" smtClean="0">
                                  <a:latin typeface="Cambria Math" panose="02040503050406030204" pitchFamily="18" charset="0"/>
                                </a:rPr>
                                <m:t>60</m:t>
                              </m:r>
                              <m:r>
                                <a:rPr lang="en-US" sz="2000" i="0">
                                  <a:latin typeface="Cambria Math" panose="02040503050406030204" pitchFamily="18" charset="0"/>
                                </a:rPr>
                                <m:t>−</m:t>
                              </m:r>
                              <m:r>
                                <a:rPr lang="en-US" sz="2000" i="1" smtClean="0">
                                  <a:latin typeface="Cambria Math" panose="02040503050406030204" pitchFamily="18" charset="0"/>
                                </a:rPr>
                                <m:t>2</m:t>
                              </m:r>
                              <m:r>
                                <a:rPr lang="en-US" sz="2000" b="0" i="1" smtClean="0">
                                  <a:latin typeface="Cambria Math" panose="02040503050406030204" pitchFamily="18" charset="0"/>
                                </a:rPr>
                                <m:t>3</m:t>
                              </m:r>
                            </m:num>
                            <m:den>
                              <m:r>
                                <a:rPr lang="en-US" sz="2000" i="1" smtClean="0">
                                  <a:latin typeface="Cambria Math" panose="02040503050406030204" pitchFamily="18" charset="0"/>
                                </a:rPr>
                                <m:t>4</m:t>
                              </m:r>
                              <m:r>
                                <a:rPr lang="en-US" sz="2000" b="0" i="1" smtClean="0">
                                  <a:latin typeface="Cambria Math" panose="02040503050406030204" pitchFamily="18" charset="0"/>
                                </a:rPr>
                                <m:t>2</m:t>
                              </m:r>
                            </m:den>
                          </m:f>
                        </m:e>
                      </m:d>
                      <m:r>
                        <a:rPr lang="en-US" sz="2000" i="0">
                          <a:latin typeface="Cambria Math" panose="02040503050406030204" pitchFamily="18" charset="0"/>
                        </a:rPr>
                        <m:t>⋅</m:t>
                      </m:r>
                      <m:r>
                        <a:rPr lang="en-US" sz="2000" b="0" i="1" smtClean="0">
                          <a:latin typeface="Cambria Math" panose="02040503050406030204" pitchFamily="18" charset="0"/>
                        </a:rPr>
                        <m:t>3</m:t>
                      </m:r>
                    </m:oMath>
                  </m:oMathPara>
                </a14:m>
                <a:endParaRPr lang="en-US" sz="2000" dirty="0"/>
              </a:p>
            </p:txBody>
          </p:sp>
        </mc:Choice>
        <mc:Fallback xmlns="">
          <p:sp>
            <p:nvSpPr>
              <p:cNvPr id="10" name="TextBox 9">
                <a:extLst>
                  <a:ext uri="{FF2B5EF4-FFF2-40B4-BE49-F238E27FC236}">
                    <a16:creationId xmlns:a16="http://schemas.microsoft.com/office/drawing/2014/main" id="{4A64AE10-5042-48BF-BEDB-CA831E97B38F}"/>
                  </a:ext>
                </a:extLst>
              </p:cNvPr>
              <p:cNvSpPr txBox="1">
                <a:spLocks noRot="1" noChangeAspect="1" noMove="1" noResize="1" noEditPoints="1" noAdjustHandles="1" noChangeArrowheads="1" noChangeShapeType="1" noTextEdit="1"/>
              </p:cNvSpPr>
              <p:nvPr/>
            </p:nvSpPr>
            <p:spPr>
              <a:xfrm>
                <a:off x="745958" y="3429000"/>
                <a:ext cx="3412537" cy="69153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B4E7160-F3F3-42AB-8F67-8D42FEBA131E}"/>
                  </a:ext>
                </a:extLst>
              </p:cNvPr>
              <p:cNvSpPr txBox="1"/>
              <p:nvPr/>
            </p:nvSpPr>
            <p:spPr>
              <a:xfrm>
                <a:off x="745958" y="4247494"/>
                <a:ext cx="208691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2000" b="1" dirty="0" smtClean="0">
                          <a:latin typeface="Calibri Light" panose="020F0302020204030204" pitchFamily="34" charset="0"/>
                        </a:rPr>
                        <m:t>6</m:t>
                      </m:r>
                      <m:r>
                        <m:rPr>
                          <m:nor/>
                        </m:rPr>
                        <a:rPr lang="en-US" sz="2000" b="1" baseline="30000" dirty="0" smtClean="0">
                          <a:latin typeface="Calibri Light" panose="020F0302020204030204" pitchFamily="34" charset="0"/>
                        </a:rPr>
                        <m:t>th</m:t>
                      </m:r>
                      <m:r>
                        <m:rPr>
                          <m:nor/>
                        </m:rPr>
                        <a:rPr lang="en-US" sz="2000" b="1" dirty="0" smtClean="0">
                          <a:latin typeface="Calibri Light" panose="020F0302020204030204" pitchFamily="34" charset="0"/>
                        </a:rPr>
                        <m:t> </m:t>
                      </m:r>
                      <m:r>
                        <m:rPr>
                          <m:nor/>
                        </m:rPr>
                        <a:rPr lang="en-US" sz="2000" b="1" dirty="0" smtClean="0">
                          <a:latin typeface="Calibri Light" panose="020F0302020204030204" pitchFamily="34" charset="0"/>
                        </a:rPr>
                        <m:t>decile</m:t>
                      </m:r>
                      <m:r>
                        <a:rPr lang="en-US" sz="2000" i="0">
                          <a:latin typeface="Cambria Math" panose="02040503050406030204" pitchFamily="18" charset="0"/>
                        </a:rPr>
                        <m:t>=</m:t>
                      </m:r>
                      <m:r>
                        <a:rPr lang="en-US" sz="2000" b="0" i="1" smtClean="0">
                          <a:latin typeface="Cambria Math" panose="02040503050406030204" pitchFamily="18" charset="0"/>
                        </a:rPr>
                        <m:t>68.643</m:t>
                      </m:r>
                    </m:oMath>
                  </m:oMathPara>
                </a14:m>
                <a:endParaRPr lang="en-US" sz="2000" dirty="0"/>
              </a:p>
            </p:txBody>
          </p:sp>
        </mc:Choice>
        <mc:Fallback xmlns="">
          <p:sp>
            <p:nvSpPr>
              <p:cNvPr id="11" name="TextBox 10">
                <a:extLst>
                  <a:ext uri="{FF2B5EF4-FFF2-40B4-BE49-F238E27FC236}">
                    <a16:creationId xmlns:a16="http://schemas.microsoft.com/office/drawing/2014/main" id="{6B4E7160-F3F3-42AB-8F67-8D42FEBA131E}"/>
                  </a:ext>
                </a:extLst>
              </p:cNvPr>
              <p:cNvSpPr txBox="1">
                <a:spLocks noRot="1" noChangeAspect="1" noMove="1" noResize="1" noEditPoints="1" noAdjustHandles="1" noChangeArrowheads="1" noChangeShapeType="1" noTextEdit="1"/>
              </p:cNvSpPr>
              <p:nvPr/>
            </p:nvSpPr>
            <p:spPr>
              <a:xfrm>
                <a:off x="745958" y="4247494"/>
                <a:ext cx="2086918" cy="307777"/>
              </a:xfrm>
              <a:prstGeom prst="rect">
                <a:avLst/>
              </a:prstGeom>
              <a:blipFill>
                <a:blip r:embed="rId4"/>
                <a:stretch>
                  <a:fillRect l="-2332" r="-2332" b="-10000"/>
                </a:stretch>
              </a:blipFill>
            </p:spPr>
            <p:txBody>
              <a:bodyPr/>
              <a:lstStyle/>
              <a:p>
                <a:r>
                  <a:rPr lang="en-US">
                    <a:noFill/>
                  </a:rPr>
                  <a:t> </a:t>
                </a:r>
              </a:p>
            </p:txBody>
          </p:sp>
        </mc:Fallback>
      </mc:AlternateContent>
      <p:sp>
        <p:nvSpPr>
          <p:cNvPr id="12" name="Rectangle 11">
            <a:extLst>
              <a:ext uri="{FF2B5EF4-FFF2-40B4-BE49-F238E27FC236}">
                <a16:creationId xmlns:a16="http://schemas.microsoft.com/office/drawing/2014/main" id="{1B13197A-B452-4B3E-846B-B1728E2FD10A}"/>
              </a:ext>
            </a:extLst>
          </p:cNvPr>
          <p:cNvSpPr/>
          <p:nvPr/>
        </p:nvSpPr>
        <p:spPr>
          <a:xfrm>
            <a:off x="2921302" y="39571"/>
            <a:ext cx="1513106" cy="400110"/>
          </a:xfrm>
          <a:prstGeom prst="rect">
            <a:avLst/>
          </a:prstGeom>
        </p:spPr>
        <p:txBody>
          <a:bodyPr wrap="square">
            <a:spAutoFit/>
          </a:bodyPr>
          <a:lstStyle/>
          <a:p>
            <a:r>
              <a:rPr lang="en-US" sz="2000" dirty="0">
                <a:latin typeface="Calibri Light" panose="020F0302020204030204" pitchFamily="34" charset="0"/>
              </a:rPr>
              <a:t>“less than”</a:t>
            </a:r>
            <a:endParaRPr lang="en-US" sz="2000" dirty="0"/>
          </a:p>
        </p:txBody>
      </p:sp>
      <p:sp>
        <p:nvSpPr>
          <p:cNvPr id="13" name="Rectangle 12">
            <a:extLst>
              <a:ext uri="{FF2B5EF4-FFF2-40B4-BE49-F238E27FC236}">
                <a16:creationId xmlns:a16="http://schemas.microsoft.com/office/drawing/2014/main" id="{6C85FD27-A917-4D3A-96DA-F686A0E9CF52}"/>
              </a:ext>
            </a:extLst>
          </p:cNvPr>
          <p:cNvSpPr/>
          <p:nvPr/>
        </p:nvSpPr>
        <p:spPr>
          <a:xfrm>
            <a:off x="437265" y="1097231"/>
            <a:ext cx="1513106" cy="400110"/>
          </a:xfrm>
          <a:prstGeom prst="rect">
            <a:avLst/>
          </a:prstGeom>
        </p:spPr>
        <p:txBody>
          <a:bodyPr wrap="square">
            <a:spAutoFit/>
          </a:bodyPr>
          <a:lstStyle/>
          <a:p>
            <a:r>
              <a:rPr lang="en-US" sz="2000" b="1" dirty="0">
                <a:latin typeface="Calibri Light" panose="020F0302020204030204" pitchFamily="34" charset="0"/>
              </a:rPr>
              <a:t>2- 6</a:t>
            </a:r>
            <a:r>
              <a:rPr lang="en-US" sz="2000" b="1" baseline="30000" dirty="0">
                <a:latin typeface="Calibri Light" panose="020F0302020204030204" pitchFamily="34" charset="0"/>
              </a:rPr>
              <a:t>th</a:t>
            </a:r>
            <a:r>
              <a:rPr lang="en-US" sz="2000" b="1" dirty="0">
                <a:latin typeface="Calibri Light" panose="020F0302020204030204" pitchFamily="34" charset="0"/>
              </a:rPr>
              <a:t> decile:</a:t>
            </a:r>
            <a:endParaRPr lang="en-US" sz="2000" b="1" dirty="0"/>
          </a:p>
        </p:txBody>
      </p:sp>
      <p:sp>
        <p:nvSpPr>
          <p:cNvPr id="4" name="Date Placeholder 3">
            <a:extLst>
              <a:ext uri="{FF2B5EF4-FFF2-40B4-BE49-F238E27FC236}">
                <a16:creationId xmlns:a16="http://schemas.microsoft.com/office/drawing/2014/main" id="{59F33B14-0C25-4A9B-905A-4C4DA3ED778F}"/>
              </a:ext>
            </a:extLst>
          </p:cNvPr>
          <p:cNvSpPr>
            <a:spLocks noGrp="1"/>
          </p:cNvSpPr>
          <p:nvPr>
            <p:ph type="dt" sz="half" idx="10"/>
          </p:nvPr>
        </p:nvSpPr>
        <p:spPr/>
        <p:txBody>
          <a:bodyPr/>
          <a:lstStyle/>
          <a:p>
            <a:fld id="{FDB30352-7916-487A-8EE0-172CE01F17C1}" type="datetime3">
              <a:rPr lang="en-US" smtClean="0"/>
              <a:t>5 April 2021</a:t>
            </a:fld>
            <a:endParaRPr lang="en-US"/>
          </a:p>
        </p:txBody>
      </p:sp>
      <p:sp>
        <p:nvSpPr>
          <p:cNvPr id="5" name="Footer Placeholder 4">
            <a:extLst>
              <a:ext uri="{FF2B5EF4-FFF2-40B4-BE49-F238E27FC236}">
                <a16:creationId xmlns:a16="http://schemas.microsoft.com/office/drawing/2014/main" id="{EA2C3E37-0D62-4AAD-BA53-B9F13474E760}"/>
              </a:ext>
            </a:extLst>
          </p:cNvPr>
          <p:cNvSpPr>
            <a:spLocks noGrp="1"/>
          </p:cNvSpPr>
          <p:nvPr>
            <p:ph type="ftr" sz="quarter" idx="11"/>
          </p:nvPr>
        </p:nvSpPr>
        <p:spPr/>
        <p:txBody>
          <a:bodyPr/>
          <a:lstStyle/>
          <a:p>
            <a:r>
              <a:rPr lang="en-US"/>
              <a:t>Statistics - Second semester 2021</a:t>
            </a:r>
          </a:p>
        </p:txBody>
      </p:sp>
      <p:sp>
        <p:nvSpPr>
          <p:cNvPr id="7" name="Slide Number Placeholder 6">
            <a:extLst>
              <a:ext uri="{FF2B5EF4-FFF2-40B4-BE49-F238E27FC236}">
                <a16:creationId xmlns:a16="http://schemas.microsoft.com/office/drawing/2014/main" id="{93D4D2E2-76AD-44BC-AFB7-06E56FABE5DE}"/>
              </a:ext>
            </a:extLst>
          </p:cNvPr>
          <p:cNvSpPr>
            <a:spLocks noGrp="1"/>
          </p:cNvSpPr>
          <p:nvPr>
            <p:ph type="sldNum" sz="quarter" idx="12"/>
          </p:nvPr>
        </p:nvSpPr>
        <p:spPr/>
        <p:txBody>
          <a:bodyPr/>
          <a:lstStyle/>
          <a:p>
            <a:fld id="{96701808-27CB-4C39-9873-A40EE24BB302}" type="slidenum">
              <a:rPr lang="en-US" smtClean="0"/>
              <a:t>9</a:t>
            </a:fld>
            <a:endParaRPr lang="en-US"/>
          </a:p>
        </p:txBody>
      </p:sp>
    </p:spTree>
    <p:extLst>
      <p:ext uri="{BB962C8B-B14F-4D97-AF65-F5344CB8AC3E}">
        <p14:creationId xmlns:p14="http://schemas.microsoft.com/office/powerpoint/2010/main" val="2191316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2885</TotalTime>
  <Words>1602</Words>
  <Application>Microsoft Office PowerPoint</Application>
  <PresentationFormat>On-screen Show (4:3)</PresentationFormat>
  <Paragraphs>290</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Calibri Light</vt:lpstr>
      <vt:lpstr>Cambria Math</vt:lpstr>
      <vt:lpstr>GreekC</vt:lpstr>
      <vt:lpstr>Lato</vt:lpstr>
      <vt:lpstr>Times New Roman</vt:lpstr>
      <vt:lpstr>Times-Bold</vt:lpstr>
      <vt:lpstr>Office Theme</vt:lpstr>
      <vt:lpstr>4- Dispersion and Variances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Pack 30 DVDs</dc:creator>
  <cp:lastModifiedBy>Dr. Zrar</cp:lastModifiedBy>
  <cp:revision>69</cp:revision>
  <cp:lastPrinted>2019-11-10T19:58:11Z</cp:lastPrinted>
  <dcterms:created xsi:type="dcterms:W3CDTF">2019-11-05T17:49:37Z</dcterms:created>
  <dcterms:modified xsi:type="dcterms:W3CDTF">2021-04-05T09:06:36Z</dcterms:modified>
</cp:coreProperties>
</file>