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25"/>
  </p:notes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7" r:id="rId17"/>
    <p:sldId id="268" r:id="rId18"/>
    <p:sldId id="304" r:id="rId19"/>
    <p:sldId id="305" r:id="rId20"/>
    <p:sldId id="306" r:id="rId21"/>
    <p:sldId id="297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945" autoAdjust="0"/>
    <p:restoredTop sz="94505" autoAdjust="0"/>
  </p:normalViewPr>
  <p:slideViewPr>
    <p:cSldViewPr>
      <p:cViewPr varScale="1">
        <p:scale>
          <a:sx n="68" d="100"/>
          <a:sy n="68" d="100"/>
        </p:scale>
        <p:origin x="18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xVal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40</c:v>
                </c:pt>
                <c:pt idx="1">
                  <c:v>50</c:v>
                </c:pt>
                <c:pt idx="2">
                  <c:v>60</c:v>
                </c:pt>
                <c:pt idx="3">
                  <c:v>70</c:v>
                </c:pt>
                <c:pt idx="4">
                  <c:v>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460-4115-A8B2-E6E3F41A2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691456"/>
        <c:axId val="152692992"/>
      </c:scatterChart>
      <c:valAx>
        <c:axId val="152691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2692992"/>
        <c:crosses val="autoZero"/>
        <c:crossBetween val="midCat"/>
      </c:valAx>
      <c:valAx>
        <c:axId val="152692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691456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2">
        <a:alpha val="10000"/>
      </a:schemeClr>
    </a:solidFill>
    <a:ln w="15875">
      <a:solidFill>
        <a:schemeClr val="accent2">
          <a:lumMod val="50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85EEB-B4E6-4FB9-BD18-CF676B20AC1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1CF0F-FCA1-4F73-88B3-ECC618E2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7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1CF0F-FCA1-4F73-88B3-ECC618E2EF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23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1CF0F-FCA1-4F73-88B3-ECC618E2EF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19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1CF0F-FCA1-4F73-88B3-ECC618E2EF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24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1CF0F-FCA1-4F73-88B3-ECC618E2EF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55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1CF0F-FCA1-4F73-88B3-ECC618E2EFF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28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1CF0F-FCA1-4F73-88B3-ECC618E2EFF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24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1CF0F-FCA1-4F73-88B3-ECC618E2EF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28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1CF0F-FCA1-4F73-88B3-ECC618E2EF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87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1CF0F-FCA1-4F73-88B3-ECC618E2EF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63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1CF0F-FCA1-4F73-88B3-ECC618E2EF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91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1CF0F-FCA1-4F73-88B3-ECC618E2EF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50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1CF0F-FCA1-4F73-88B3-ECC618E2EF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27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1CF0F-FCA1-4F73-88B3-ECC618E2EF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64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1CF0F-FCA1-4F73-88B3-ECC618E2EF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5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3FBED-328A-4B99-A0B1-BCD42E17F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C19B12-D3EC-4040-AD0E-4FEC260C3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1F2A6-CBEA-462A-AD16-456627BB8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714D-40FB-4924-BE32-D00ECA3ED0A9}" type="datetime3">
              <a:rPr lang="en-US" smtClean="0"/>
              <a:t>24 January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3E027-8119-467C-9A4B-F7A53D84D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Statistics - Spring Semester 2023-2024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52429-58A5-4F20-92D2-C6867675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628B-299D-451E-A378-9322A1DA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5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E4588-1600-482C-8711-A5406586F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C56BD3-03F8-471F-9856-A60D3A1F7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9166C-7889-4F41-BC2F-2D4D0A5B2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1A6A-A33C-4B7D-815B-40B2DBACA4DE}" type="datetime3">
              <a:rPr lang="en-US" smtClean="0"/>
              <a:t>24 January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F7F86-CF86-48DC-8E7C-273766E8D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Statistics - Spring Semester 2023-2024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1E177-4716-4755-9390-0DF6FA1B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628B-299D-451E-A378-9322A1DA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3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0C9D3C-20F0-4EE8-824D-73903BD704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B12829-C66B-49AD-877B-2B4FCFE34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D0C3F-532E-4FAA-9498-361B90911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64A9-4D1B-4095-9A1A-1B2463827A3D}" type="datetime3">
              <a:rPr lang="en-US" smtClean="0"/>
              <a:t>24 January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91E8F-EF5E-449B-A628-D45A8E098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Statistics - Spring Semester 2023-2024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0E17F-4351-4890-9E4E-072E7628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628B-299D-451E-A378-9322A1DA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2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5427-07ED-4EF5-B923-AF6264A66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BE17F-DB03-4E5C-ACC8-9C3D6ED50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D7439-A9B5-46B7-AABA-0CEDDB78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9E7C-FC3A-491F-B191-99DD5B9E62DE}" type="datetime3">
              <a:rPr lang="en-US" smtClean="0"/>
              <a:t>24 January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83356-71BD-41C4-A043-18695BA71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Statistics - Spring Semester 2023-2024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25F1E-70A6-4AB3-82B4-766DF751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628B-299D-451E-A378-9322A1DA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4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AE7A8-B82A-4C2F-8807-32F61729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3D9A0-B1F6-42E6-BCC8-EAADBED93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891F2-A510-4F76-9BD9-2FF3E2989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5A74-3AB9-4396-BAC7-25B0EFDD1F7F}" type="datetime3">
              <a:rPr lang="en-US" smtClean="0"/>
              <a:t>24 January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DD0C4-4F6C-45CA-868B-861498B11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Statistics - Spring Semester 2023-2024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D113F-8151-4CC1-B6F3-D8D4E8F86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628B-299D-451E-A378-9322A1DA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8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6248E-F245-43C4-A630-585C829C7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35E31-926B-4849-BD33-3A579D5BB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F7EB2-7010-4EAA-ACA1-4FC5A6467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4FCB-7399-4C41-9EA4-3849135C3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CC67-9E0D-4268-8C48-0FFE885336FD}" type="datetime3">
              <a:rPr lang="en-US" smtClean="0"/>
              <a:t>24 January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54C0F-B101-41B9-ACB7-385EA226B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Statistics - Spring Semester 2023-2024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64B50-18E0-4AF8-94C6-668674160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628B-299D-451E-A378-9322A1DA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14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1FB76-FBE5-448D-AD48-3B4E94B40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E22D3-0AB4-43A5-9E02-AD43203E3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DEFA2A-676F-4F04-A1E4-BE7FA3BEC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E52FC2-8C15-43C3-BE6D-91B583B8C7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44E8F6-79DF-4938-AE2A-3BC7E416B7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2EB5AF-42A9-4D1E-8718-8E99A3A2C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979A-BF8F-4B7B-A6FA-909DA25574BE}" type="datetime3">
              <a:rPr lang="en-US" smtClean="0"/>
              <a:t>24 January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3D5270-06D8-4D8D-B3A0-E010F22A7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Statistics - Spring Semester 2023-2024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E5CF22-839A-4940-B3BE-A236EB76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628B-299D-451E-A378-9322A1DA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2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747F-A98B-4A41-8B17-ABBE15892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4D69A-DB54-4FC5-A3BC-36EB3A488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FECD-EC60-4315-9F3E-95DFA8CE8A67}" type="datetime3">
              <a:rPr lang="en-US" smtClean="0"/>
              <a:t>24 January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988126-786A-4FCD-980E-0F0A2BDEB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Statistics - Spring Semester 2023-2024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B1167-036C-469D-92F6-8B022062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628B-299D-451E-A378-9322A1DA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8A685D-8BBE-4563-A668-0FE91E828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AB40-CE25-429E-B739-7340C63616D4}" type="datetime3">
              <a:rPr lang="en-US" smtClean="0"/>
              <a:t>24 January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AE1632-BDFC-4394-B3B5-811660272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Statistics - Spring Semester 2023-2024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6A5CB-85BA-4795-9D1F-2CB73C8A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628B-299D-451E-A378-9322A1DA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9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8025-BE11-49E2-BB7F-451E4FB6F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A9E3-63B0-4679-9BC2-CE4935C06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F8E57-B795-494D-BA7D-028694262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32184-09C5-436C-BEEC-1AD11989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5D55-D459-4BA3-B734-6C8CF8AC18A6}" type="datetime3">
              <a:rPr lang="en-US" smtClean="0"/>
              <a:t>24 January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89C14-CF5C-46B7-8039-84DAE0CD9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Statistics - Spring Semester 2023-2024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853B0-E1DA-4786-B4BA-688D1F62E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628B-299D-451E-A378-9322A1DA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0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9CDF5-72D3-4C5F-8BD0-7ACC92D8B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9E3305-7E45-4A48-A920-F4AD45D8DB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30758-C711-4EE3-B4AF-EEF55B633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CD443-7E15-431C-92B4-0743BEA2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DB36-AF93-43E7-B2CF-CE8058BBD22D}" type="datetime3">
              <a:rPr lang="en-US" smtClean="0"/>
              <a:t>24 January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0A86A-6FA7-4493-BE18-3E5D9D9FB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Statistics - Spring Semester 2023-2024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33E6C-52DC-48B3-B6F9-6B44ED46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628B-299D-451E-A378-9322A1DA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3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168F-91B5-431A-A5A4-687CE6E00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5471B-F243-44D2-A3A1-E16CBD0CA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8C0FD-1770-47B3-920A-C7F3BFFF5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68CDE-03F0-4C16-AB73-E22C0F4C7F93}" type="datetime3">
              <a:rPr lang="en-US" smtClean="0"/>
              <a:t>24 January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67C71-8DC1-4E21-B390-84DF25FC1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Statistics - Spring Semester 2023-2024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8297A-79B5-4FAE-88BB-E9665C074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9628B-299D-451E-A378-9322A1DA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7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2.emf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64709"/>
            <a:ext cx="6858000" cy="2209800"/>
          </a:xfrm>
          <a:ln w="28575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en-US" sz="5400" b="1" dirty="0"/>
              <a:t>Chapter 9</a:t>
            </a:r>
            <a:br>
              <a:rPr lang="en-US" sz="5400" b="1" dirty="0"/>
            </a:br>
            <a:r>
              <a:rPr lang="en-US" sz="5400" b="1" dirty="0"/>
              <a:t>Correlation and Regression</a:t>
            </a:r>
            <a:br>
              <a:rPr lang="en-US" sz="5400" b="1" dirty="0"/>
            </a:br>
            <a:r>
              <a:rPr lang="en-US" sz="5400" b="1" dirty="0"/>
              <a:t>Simple Linear Regression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BF206-A1F4-4453-A056-11A3999C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D172-39D3-4BF6-BF5E-CE473F7546FC}" type="datetime3">
              <a:rPr lang="en-US" smtClean="0"/>
              <a:t>24 January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47671-8C32-4079-A19F-46FEB2241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Statistics - Spring Semester 2023-2024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FE105E44-B3F9-49BD-8601-6D6852D6F7EC}"/>
              </a:ext>
            </a:extLst>
          </p:cNvPr>
          <p:cNvSpPr txBox="1">
            <a:spLocks/>
          </p:cNvSpPr>
          <p:nvPr/>
        </p:nvSpPr>
        <p:spPr>
          <a:xfrm>
            <a:off x="3665464" y="4488391"/>
            <a:ext cx="1973336" cy="389467"/>
          </a:xfrm>
          <a:prstGeom prst="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 w="28575">
            <a:solidFill>
              <a:srgbClr val="002060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FA47F64-B88A-4DB2-B5A1-02407A1467DA}" type="datetime3">
              <a:rPr lang="en-US" sz="1800" b="1" smtClean="0"/>
              <a:pPr algn="ctr"/>
              <a:t>24 January 2024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024744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257800"/>
          </a:xfrm>
        </p:spPr>
        <p:txBody>
          <a:bodyPr>
            <a:noAutofit/>
          </a:bodyPr>
          <a:lstStyle/>
          <a:p>
            <a:r>
              <a:rPr lang="en-US" sz="2200" dirty="0"/>
              <a:t>If X and Y have a linear relationship, and you would like to plot the line, what would it look like? </a:t>
            </a:r>
          </a:p>
          <a:p>
            <a:pPr marL="651510" lvl="1" indent="-285750"/>
            <a:r>
              <a:rPr lang="en-US" sz="2200" dirty="0"/>
              <a:t>Take a moment and try it. Note that the data points fall on a straight line.</a:t>
            </a:r>
          </a:p>
          <a:p>
            <a:pPr marL="651510" lvl="1" indent="-285750"/>
            <a:r>
              <a:rPr lang="en-US" sz="2200" dirty="0"/>
              <a:t>Now, add another point:  If X=6, then Y= ?  </a:t>
            </a:r>
          </a:p>
          <a:p>
            <a:r>
              <a:rPr lang="en-US" sz="2200" dirty="0"/>
              <a:t>We see that as X changes by 1, Y changes by 10.  That is, the slope, called b</a:t>
            </a:r>
            <a:r>
              <a:rPr lang="en-US" sz="2200" baseline="-25000" dirty="0"/>
              <a:t>1</a:t>
            </a:r>
            <a:r>
              <a:rPr lang="en-US" sz="2200" dirty="0"/>
              <a:t> is equal to 10. </a:t>
            </a:r>
          </a:p>
          <a:p>
            <a:pPr lvl="1"/>
            <a:r>
              <a:rPr lang="en-US" sz="2200" dirty="0"/>
              <a:t>b</a:t>
            </a:r>
            <a:r>
              <a:rPr lang="en-US" sz="2200" baseline="-25000" dirty="0"/>
              <a:t>1</a:t>
            </a:r>
            <a:r>
              <a:rPr lang="en-US" sz="2200" dirty="0"/>
              <a:t> = ∆</a:t>
            </a:r>
            <a:r>
              <a:rPr lang="en-US" sz="2200" i="1" dirty="0"/>
              <a:t>Y / </a:t>
            </a:r>
            <a:r>
              <a:rPr lang="en-US" sz="2200" dirty="0"/>
              <a:t>∆</a:t>
            </a:r>
            <a:r>
              <a:rPr lang="en-US" sz="2200" i="1" dirty="0"/>
              <a:t>X</a:t>
            </a:r>
            <a:r>
              <a:rPr lang="en-US" sz="2200" dirty="0"/>
              <a:t>  = 10.</a:t>
            </a:r>
          </a:p>
          <a:p>
            <a:r>
              <a:rPr lang="en-US" sz="2200" dirty="0"/>
              <a:t>The Y-intercept, or the value of Y when X=0, called b</a:t>
            </a:r>
            <a:r>
              <a:rPr lang="en-US" sz="2200" baseline="-25000" dirty="0"/>
              <a:t>0</a:t>
            </a:r>
            <a:r>
              <a:rPr lang="en-US" sz="2200" dirty="0"/>
              <a:t> is equal to 30. </a:t>
            </a:r>
          </a:p>
          <a:p>
            <a:pPr lvl="1"/>
            <a:r>
              <a:rPr lang="en-US" sz="2200" dirty="0"/>
              <a:t>When X = 0, then Y= 30.  Someone who studies 0 hours for the quiz, should expect a grade of 30.  </a:t>
            </a:r>
          </a:p>
          <a:p>
            <a:pPr lvl="1"/>
            <a:r>
              <a:rPr lang="en-US" sz="2200" dirty="0"/>
              <a:t>Then, every additional hour studied adds 10 points to the score on the quiz.</a:t>
            </a:r>
          </a:p>
          <a:p>
            <a:r>
              <a:rPr lang="en-US" sz="2200" dirty="0"/>
              <a:t>The equation for the plot of this data is:    Ŷ = 30 + 10X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Statistics - Spring Semester 2023-2024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60BF66-7304-4F72-9F8D-D3D24EEB2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2A91D-D8DF-425D-B610-E8BE97459249}" type="datetime3">
              <a:rPr lang="en-US" smtClean="0"/>
              <a:t>24 January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96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1889" y="1313655"/>
            <a:ext cx="7886700" cy="4351338"/>
          </a:xfrm>
        </p:spPr>
        <p:txBody>
          <a:bodyPr>
            <a:normAutofit/>
          </a:bodyPr>
          <a:lstStyle/>
          <a:p>
            <a:r>
              <a:rPr lang="en-US" sz="2200" dirty="0"/>
              <a:t>If you plot the above X and Y, you will find that all the points are on a straight line.  This, of course, means that we have a perfect relationship between X and Y and all the points are on the line.</a:t>
            </a:r>
          </a:p>
          <a:p>
            <a:r>
              <a:rPr lang="en-US" sz="2200" dirty="0"/>
              <a:t>From studying correlation you know that for this data r=+1 and R</a:t>
            </a:r>
            <a:r>
              <a:rPr lang="en-US" sz="2200" baseline="30000" dirty="0"/>
              <a:t>2</a:t>
            </a:r>
            <a:r>
              <a:rPr lang="en-US" sz="2200" dirty="0"/>
              <a:t>=100%. </a:t>
            </a:r>
          </a:p>
          <a:p>
            <a:pPr marL="109728" indent="0">
              <a:buNone/>
            </a:pPr>
            <a:endParaRPr lang="en-US" sz="2200" dirty="0"/>
          </a:p>
          <a:p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Statistics - Spring Semester 2023-2024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759539"/>
              </p:ext>
            </p:extLst>
          </p:nvPr>
        </p:nvGraphicFramePr>
        <p:xfrm>
          <a:off x="3028950" y="3048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CABF0FE-FC14-411C-896D-C8D14D7EC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0EFD-5027-435E-8FA4-98304803EDB3}" type="datetime3">
              <a:rPr lang="en-US" smtClean="0"/>
              <a:t>24 January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73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700" y="0"/>
            <a:ext cx="7886700" cy="701674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Simple Linear Regression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838198"/>
            <a:ext cx="8610600" cy="5883278"/>
          </a:xfrm>
        </p:spPr>
        <p:txBody>
          <a:bodyPr>
            <a:noAutofit/>
          </a:bodyPr>
          <a:lstStyle/>
          <a:p>
            <a:r>
              <a:rPr lang="en-US" sz="2200" dirty="0"/>
              <a:t>In general, the simple linear regression equation is:</a:t>
            </a:r>
          </a:p>
          <a:p>
            <a:pPr marL="109728" indent="0">
              <a:buNone/>
            </a:pPr>
            <a:r>
              <a:rPr lang="en-US" sz="2200" dirty="0"/>
              <a:t>		</a:t>
            </a:r>
            <a:r>
              <a:rPr lang="en-US" sz="2200" dirty="0" err="1"/>
              <a:t>Ŷ</a:t>
            </a:r>
            <a:r>
              <a:rPr lang="en-US" sz="2200" baseline="-25000" dirty="0" err="1"/>
              <a:t>i</a:t>
            </a:r>
            <a:r>
              <a:rPr lang="en-US" sz="2200" dirty="0"/>
              <a:t> = b</a:t>
            </a:r>
            <a:r>
              <a:rPr lang="en-US" sz="2200" baseline="-25000" dirty="0"/>
              <a:t>0</a:t>
            </a:r>
            <a:r>
              <a:rPr lang="en-US" sz="2200" dirty="0"/>
              <a:t> + b</a:t>
            </a:r>
            <a:r>
              <a:rPr lang="en-US" sz="2200" baseline="-25000" dirty="0"/>
              <a:t>1</a:t>
            </a:r>
            <a:r>
              <a:rPr lang="en-US" sz="2200" dirty="0"/>
              <a:t>X</a:t>
            </a:r>
            <a:r>
              <a:rPr lang="en-US" sz="2200" baseline="-25000" dirty="0"/>
              <a:t>i</a:t>
            </a:r>
          </a:p>
          <a:p>
            <a:pPr marL="109728" indent="0">
              <a:buNone/>
            </a:pPr>
            <a:endParaRPr lang="en-US" sz="1400" dirty="0"/>
          </a:p>
          <a:p>
            <a:r>
              <a:rPr lang="en-US" sz="2200" dirty="0"/>
              <a:t>Why do we need regression in addition to correlation?</a:t>
            </a:r>
          </a:p>
          <a:p>
            <a:pPr lvl="1"/>
            <a:r>
              <a:rPr lang="en-US" sz="2200" dirty="0"/>
              <a:t>To predict a Y for a new value of X</a:t>
            </a:r>
          </a:p>
          <a:p>
            <a:pPr lvl="1"/>
            <a:r>
              <a:rPr lang="en-US" sz="2200" dirty="0"/>
              <a:t>To answer questions regarding the slope. For example,</a:t>
            </a:r>
          </a:p>
          <a:p>
            <a:pPr lvl="2"/>
            <a:r>
              <a:rPr lang="en-US" sz="2200" dirty="0"/>
              <a:t>With additional shelf space (X), what effect will there be on sales (Y)? </a:t>
            </a:r>
          </a:p>
          <a:p>
            <a:pPr lvl="2"/>
            <a:r>
              <a:rPr lang="en-US" sz="2200" dirty="0"/>
              <a:t>If we raise prices by a particular amount or percentage, will it cause sales to drop? </a:t>
            </a:r>
          </a:p>
          <a:p>
            <a:pPr lvl="2"/>
            <a:r>
              <a:rPr lang="en-US" sz="2200" dirty="0"/>
              <a:t>It makes the scatter plot a better display (graph) of the data if we can plot a line through it.  It presents much more information on the diagram.</a:t>
            </a:r>
          </a:p>
          <a:p>
            <a:pPr marL="109728" indent="0">
              <a:buNone/>
            </a:pPr>
            <a:r>
              <a:rPr lang="en-US" sz="1050" dirty="0"/>
              <a:t> </a:t>
            </a:r>
            <a:r>
              <a:rPr lang="en-US" sz="800" dirty="0"/>
              <a:t>.</a:t>
            </a:r>
            <a:endParaRPr lang="en-US" sz="1050" dirty="0"/>
          </a:p>
          <a:p>
            <a:r>
              <a:rPr lang="en-US" sz="2200" dirty="0"/>
              <a:t>In correlation, on the other hand, we just want to know if two variables are </a:t>
            </a:r>
            <a:r>
              <a:rPr lang="en-US" sz="2200" b="1" i="1" dirty="0"/>
              <a:t>related</a:t>
            </a:r>
            <a:r>
              <a:rPr lang="en-US" sz="2200" dirty="0"/>
              <a:t>. This is used a lot in social science research.</a:t>
            </a:r>
          </a:p>
          <a:p>
            <a:pPr marL="109728" indent="0">
              <a:buNone/>
            </a:pPr>
            <a:endParaRPr lang="en-US" sz="2200" dirty="0"/>
          </a:p>
          <a:p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Statistics - Spring Semester 2023-2024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4B5C89-EDF9-4013-953E-00C946DA2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6B55-41AF-4535-81D8-27765821BBD5}" type="datetime3">
              <a:rPr lang="en-US" smtClean="0"/>
              <a:t>24 January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78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953000"/>
          </a:xfrm>
        </p:spPr>
        <p:txBody>
          <a:bodyPr>
            <a:noAutofit/>
          </a:bodyPr>
          <a:lstStyle/>
          <a:p>
            <a:r>
              <a:rPr lang="en-US" sz="2200" dirty="0"/>
              <a:t>The regression equation </a:t>
            </a:r>
            <a:r>
              <a:rPr lang="en-US" sz="2200" dirty="0" err="1"/>
              <a:t>Ŷ</a:t>
            </a:r>
            <a:r>
              <a:rPr lang="en-US" sz="2200" baseline="-25000" dirty="0" err="1"/>
              <a:t>i</a:t>
            </a:r>
            <a:r>
              <a:rPr lang="en-US" sz="2200" dirty="0"/>
              <a:t> = b</a:t>
            </a:r>
            <a:r>
              <a:rPr lang="en-US" sz="2200" baseline="-25000" dirty="0"/>
              <a:t>0</a:t>
            </a:r>
            <a:r>
              <a:rPr lang="en-US" sz="2200" dirty="0"/>
              <a:t> + b</a:t>
            </a:r>
            <a:r>
              <a:rPr lang="en-US" sz="2200" baseline="-25000" dirty="0"/>
              <a:t>1</a:t>
            </a:r>
            <a:r>
              <a:rPr lang="en-US" sz="2200" dirty="0"/>
              <a:t>X</a:t>
            </a:r>
            <a:r>
              <a:rPr lang="en-US" sz="2200" baseline="-25000" dirty="0"/>
              <a:t>i</a:t>
            </a:r>
            <a:r>
              <a:rPr lang="en-US" sz="2200" dirty="0"/>
              <a:t> is a </a:t>
            </a:r>
            <a:r>
              <a:rPr lang="en-US" sz="2200" i="1" dirty="0"/>
              <a:t>sample</a:t>
            </a:r>
            <a:r>
              <a:rPr lang="en-US" sz="2200" dirty="0"/>
              <a:t> </a:t>
            </a:r>
            <a:r>
              <a:rPr lang="en-US" sz="2200" i="1" dirty="0"/>
              <a:t>estimator</a:t>
            </a:r>
            <a:r>
              <a:rPr lang="en-US" sz="2200" dirty="0"/>
              <a:t> of the true </a:t>
            </a:r>
            <a:r>
              <a:rPr lang="en-US" sz="2200" i="1" dirty="0"/>
              <a:t>population</a:t>
            </a:r>
            <a:r>
              <a:rPr lang="en-US" sz="2200" dirty="0"/>
              <a:t> regression equation, which we could build were we to take a census:</a:t>
            </a:r>
          </a:p>
          <a:p>
            <a:pPr marL="109728" indent="0">
              <a:buNone/>
            </a:pPr>
            <a:endParaRPr lang="en-US" sz="2200" dirty="0"/>
          </a:p>
          <a:p>
            <a:r>
              <a:rPr lang="en-US" sz="2200" dirty="0"/>
              <a:t>Y</a:t>
            </a:r>
            <a:r>
              <a:rPr lang="en-US" sz="2200" baseline="-25000" dirty="0"/>
              <a:t>i</a:t>
            </a:r>
            <a:r>
              <a:rPr lang="en-US" sz="2200" dirty="0"/>
              <a:t> = β</a:t>
            </a:r>
            <a:r>
              <a:rPr lang="en-US" sz="2200" baseline="-25000" dirty="0"/>
              <a:t>0</a:t>
            </a:r>
            <a:r>
              <a:rPr lang="en-US" sz="2200" dirty="0"/>
              <a:t> +  β</a:t>
            </a:r>
            <a:r>
              <a:rPr lang="en-US" sz="2200" baseline="-25000" dirty="0"/>
              <a:t>1</a:t>
            </a:r>
            <a:r>
              <a:rPr lang="en-US" sz="2200" dirty="0"/>
              <a:t>X</a:t>
            </a:r>
            <a:r>
              <a:rPr lang="en-US" sz="2200" baseline="-25000" dirty="0"/>
              <a:t>i</a:t>
            </a:r>
            <a:r>
              <a:rPr lang="en-US" sz="2200" dirty="0"/>
              <a:t> + </a:t>
            </a:r>
            <a:r>
              <a:rPr lang="en-US" sz="2200" dirty="0" err="1"/>
              <a:t>ε</a:t>
            </a:r>
            <a:r>
              <a:rPr lang="en-US" sz="2200" baseline="-25000" dirty="0" err="1"/>
              <a:t>i</a:t>
            </a:r>
            <a:r>
              <a:rPr lang="en-US" sz="2200" dirty="0"/>
              <a:t>  </a:t>
            </a:r>
          </a:p>
          <a:p>
            <a:pPr marL="109728" indent="0" hangingPunct="0">
              <a:buNone/>
            </a:pPr>
            <a:r>
              <a:rPr lang="en-US" sz="2200" dirty="0"/>
              <a:t>			where,</a:t>
            </a:r>
          </a:p>
          <a:p>
            <a:pPr marL="109728" indent="0" hangingPunct="0">
              <a:buNone/>
            </a:pPr>
            <a:r>
              <a:rPr lang="en-US" sz="2200" dirty="0"/>
              <a:t>			β</a:t>
            </a:r>
            <a:r>
              <a:rPr lang="en-US" sz="2200" baseline="-25000" dirty="0"/>
              <a:t>0</a:t>
            </a:r>
            <a:r>
              <a:rPr lang="en-US" sz="2200" dirty="0"/>
              <a:t> = true Y intercept for the population</a:t>
            </a:r>
          </a:p>
          <a:p>
            <a:pPr marL="109728" indent="0" hangingPunct="0">
              <a:buNone/>
            </a:pPr>
            <a:r>
              <a:rPr lang="en-US" sz="2200" dirty="0"/>
              <a:t>			β</a:t>
            </a:r>
            <a:r>
              <a:rPr lang="en-US" sz="2200" baseline="-25000" dirty="0"/>
              <a:t>1</a:t>
            </a:r>
            <a:r>
              <a:rPr lang="en-US" sz="2200" dirty="0"/>
              <a:t> = true slope for the population</a:t>
            </a:r>
          </a:p>
          <a:p>
            <a:pPr marL="109728" indent="0" hangingPunct="0">
              <a:buNone/>
            </a:pPr>
            <a:r>
              <a:rPr lang="en-US" sz="2200" dirty="0"/>
              <a:t>			</a:t>
            </a:r>
            <a:r>
              <a:rPr lang="en-US" sz="2200" dirty="0" err="1"/>
              <a:t>ε</a:t>
            </a:r>
            <a:r>
              <a:rPr lang="en-US" sz="2200" baseline="-25000" dirty="0" err="1"/>
              <a:t>i</a:t>
            </a:r>
            <a:r>
              <a:rPr lang="en-US" sz="2200" dirty="0"/>
              <a:t> = random error in Y for observation </a:t>
            </a:r>
            <a:r>
              <a:rPr lang="en-US" sz="2200" dirty="0" err="1"/>
              <a:t>i</a:t>
            </a:r>
            <a:endParaRPr lang="en-US" sz="2200" dirty="0"/>
          </a:p>
          <a:p>
            <a:pPr marL="109728" indent="0">
              <a:buNone/>
            </a:pPr>
            <a:endParaRPr lang="en-US" sz="2200" dirty="0"/>
          </a:p>
          <a:p>
            <a:r>
              <a:rPr lang="en-US" sz="2200" dirty="0"/>
              <a:t>In regression analysis, we hypothesize that there is a true regression line for the population. The b</a:t>
            </a:r>
            <a:r>
              <a:rPr lang="en-US" sz="2200" baseline="-25000" dirty="0"/>
              <a:t>0</a:t>
            </a:r>
            <a:r>
              <a:rPr lang="en-US" sz="2200" dirty="0"/>
              <a:t> and b</a:t>
            </a:r>
            <a:r>
              <a:rPr lang="en-US" sz="2200" baseline="-25000" dirty="0"/>
              <a:t>1</a:t>
            </a:r>
            <a:r>
              <a:rPr lang="en-US" sz="2200" dirty="0"/>
              <a:t> coefficients are estimates of the true population coefficients, β</a:t>
            </a:r>
            <a:r>
              <a:rPr lang="en-US" sz="2200" baseline="-25000" dirty="0"/>
              <a:t>0</a:t>
            </a:r>
            <a:r>
              <a:rPr lang="en-US" sz="2200" dirty="0"/>
              <a:t> and β</a:t>
            </a:r>
            <a:r>
              <a:rPr lang="en-US" sz="2200" baseline="-25000" dirty="0"/>
              <a:t>1</a:t>
            </a:r>
            <a:r>
              <a:rPr lang="en-US" sz="22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Statistics - Spring Semester 2023-2024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589FD4-46AD-46DA-A6B5-E7488589B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9D32-EDE1-489D-8E50-33ED80EB8B20}" type="datetime3">
              <a:rPr lang="en-US" smtClean="0"/>
              <a:t>24 January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13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8576" y="3133913"/>
            <a:ext cx="8741019" cy="3222438"/>
          </a:xfrm>
        </p:spPr>
        <p:txBody>
          <a:bodyPr>
            <a:noAutofit/>
          </a:bodyPr>
          <a:lstStyle/>
          <a:p>
            <a:pPr marL="109728" indent="0">
              <a:buNone/>
            </a:pP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/>
              <a:t>The deviations of the individual observations (the points) from the regression line, (Y</a:t>
            </a:r>
            <a:r>
              <a:rPr lang="en-US" sz="2200" baseline="-25000" dirty="0"/>
              <a:t>i</a:t>
            </a:r>
            <a:r>
              <a:rPr lang="en-US" sz="2200" dirty="0"/>
              <a:t> - </a:t>
            </a:r>
            <a:r>
              <a:rPr lang="en-US" sz="2200" dirty="0" err="1"/>
              <a:t>Ŷ</a:t>
            </a:r>
            <a:r>
              <a:rPr lang="en-US" sz="2200" baseline="-25000" dirty="0" err="1"/>
              <a:t>i</a:t>
            </a:r>
            <a:r>
              <a:rPr lang="en-US" sz="2200" dirty="0"/>
              <a:t>), the </a:t>
            </a:r>
            <a:r>
              <a:rPr lang="en-US" sz="2200" i="1" dirty="0"/>
              <a:t>residuals</a:t>
            </a:r>
            <a:r>
              <a:rPr lang="en-US" sz="2200" dirty="0"/>
              <a:t>, are denoted by </a:t>
            </a:r>
            <a:r>
              <a:rPr lang="en-US" sz="2200" dirty="0" err="1"/>
              <a:t>e</a:t>
            </a:r>
            <a:r>
              <a:rPr lang="en-US" sz="2200" baseline="-25000" dirty="0" err="1"/>
              <a:t>i</a:t>
            </a:r>
            <a:r>
              <a:rPr lang="en-US" sz="2200" dirty="0"/>
              <a:t> where </a:t>
            </a:r>
            <a:r>
              <a:rPr lang="en-US" sz="2200" dirty="0" err="1"/>
              <a:t>e</a:t>
            </a:r>
            <a:r>
              <a:rPr lang="en-US" sz="2200" baseline="-25000" dirty="0" err="1"/>
              <a:t>i</a:t>
            </a:r>
            <a:r>
              <a:rPr lang="en-US" sz="2200" dirty="0"/>
              <a:t> = (Y</a:t>
            </a:r>
            <a:r>
              <a:rPr lang="en-US" sz="2200" baseline="-25000" dirty="0"/>
              <a:t>i</a:t>
            </a:r>
            <a:r>
              <a:rPr lang="en-US" sz="2200" dirty="0"/>
              <a:t> - </a:t>
            </a:r>
            <a:r>
              <a:rPr lang="en-US" sz="2200" dirty="0" err="1"/>
              <a:t>Ŷ</a:t>
            </a:r>
            <a:r>
              <a:rPr lang="en-US" sz="2200" baseline="-25000" dirty="0" err="1"/>
              <a:t>i</a:t>
            </a:r>
            <a:r>
              <a:rPr lang="en-US" sz="2200" dirty="0"/>
              <a:t>).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Some deviations are positive (for the points above the line); some are negative (for the points below the line). If a point is on the line, its deviation = 0.  Note that the </a:t>
            </a:r>
            <a:r>
              <a:rPr lang="en-US" sz="2200" dirty="0" err="1"/>
              <a:t>Σe</a:t>
            </a:r>
            <a:r>
              <a:rPr lang="en-US" sz="2200" baseline="-25000" dirty="0" err="1"/>
              <a:t>i</a:t>
            </a:r>
            <a:r>
              <a:rPr lang="en-US" sz="2200" dirty="0"/>
              <a:t>  = 0.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Statistics - Spring Semester 2023-2024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0" y="329076"/>
            <a:ext cx="3422342" cy="26203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DAEEA99-0503-4EE9-901D-245FE345F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5E0F-13DE-4581-84C8-E19DA48D22B2}" type="datetime3">
              <a:rPr lang="en-US" smtClean="0"/>
              <a:t>24 January 2024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41CC55-3F7E-4046-B1B6-27CFA2555D4D}"/>
              </a:ext>
            </a:extLst>
          </p:cNvPr>
          <p:cNvSpPr txBox="1"/>
          <p:nvPr/>
        </p:nvSpPr>
        <p:spPr>
          <a:xfrm>
            <a:off x="0" y="1111500"/>
            <a:ext cx="5141950" cy="1055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en-US" sz="2200" dirty="0"/>
              <a:t>	</a:t>
            </a:r>
            <a:r>
              <a:rPr lang="el-GR" sz="2200" dirty="0"/>
              <a:t>Ŷ</a:t>
            </a:r>
            <a:r>
              <a:rPr lang="en-US" sz="2200" baseline="-25000" dirty="0" err="1"/>
              <a:t>i</a:t>
            </a:r>
            <a:r>
              <a:rPr lang="en-US" sz="2200" baseline="-25000" dirty="0"/>
              <a:t> </a:t>
            </a:r>
            <a:r>
              <a:rPr lang="en-US" sz="2200" dirty="0"/>
              <a:t> is a point on the regression line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2200" dirty="0"/>
              <a:t>	   Y</a:t>
            </a:r>
            <a:r>
              <a:rPr lang="en-US" sz="2200" baseline="-25000" dirty="0"/>
              <a:t>i</a:t>
            </a:r>
            <a:r>
              <a:rPr lang="en-US" sz="2200" dirty="0"/>
              <a:t> is an individual data value </a:t>
            </a:r>
          </a:p>
        </p:txBody>
      </p:sp>
    </p:spTree>
    <p:extLst>
      <p:ext uri="{BB962C8B-B14F-4D97-AF65-F5344CB8AC3E}">
        <p14:creationId xmlns:p14="http://schemas.microsoft.com/office/powerpoint/2010/main" val="1838940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0"/>
            <a:ext cx="8610600" cy="3706532"/>
          </a:xfrm>
        </p:spPr>
        <p:txBody>
          <a:bodyPr>
            <a:noAutofit/>
          </a:bodyPr>
          <a:lstStyle/>
          <a:p>
            <a:r>
              <a:rPr lang="en-US" sz="2200" dirty="0"/>
              <a:t>Mathematically, the regression line minimizes the sum of the squared errors (SSE):</a:t>
            </a:r>
          </a:p>
          <a:p>
            <a:pPr marL="109728" indent="0">
              <a:buNone/>
            </a:pPr>
            <a:r>
              <a:rPr lang="en-US" sz="2200" dirty="0"/>
              <a:t> 	Σe</a:t>
            </a:r>
            <a:r>
              <a:rPr lang="en-US" sz="2200" baseline="-25000" dirty="0"/>
              <a:t>i</a:t>
            </a:r>
            <a:r>
              <a:rPr lang="en-US" sz="2200" baseline="30000" dirty="0"/>
              <a:t>2</a:t>
            </a:r>
            <a:r>
              <a:rPr lang="en-US" sz="2200" dirty="0"/>
              <a:t>  = Σ(Y</a:t>
            </a:r>
            <a:r>
              <a:rPr lang="en-US" sz="2200" baseline="-25000" dirty="0"/>
              <a:t>i</a:t>
            </a:r>
            <a:r>
              <a:rPr lang="en-US" sz="2200" dirty="0"/>
              <a:t> - </a:t>
            </a:r>
            <a:r>
              <a:rPr lang="en-US" sz="2200" dirty="0" err="1"/>
              <a:t>Ŷ</a:t>
            </a:r>
            <a:r>
              <a:rPr lang="en-US" sz="2200" baseline="-25000" dirty="0" err="1"/>
              <a:t>i</a:t>
            </a:r>
            <a:r>
              <a:rPr lang="en-US" sz="2200" dirty="0"/>
              <a:t>)</a:t>
            </a:r>
            <a:r>
              <a:rPr lang="en-US" sz="2200" baseline="30000" dirty="0"/>
              <a:t>2</a:t>
            </a:r>
            <a:r>
              <a:rPr lang="en-US" sz="2200" dirty="0"/>
              <a:t>  = Σ[Y</a:t>
            </a:r>
            <a:r>
              <a:rPr lang="en-US" sz="2200" baseline="-25000" dirty="0"/>
              <a:t>i</a:t>
            </a:r>
            <a:r>
              <a:rPr lang="en-US" sz="2200" dirty="0"/>
              <a:t> – (b</a:t>
            </a:r>
            <a:r>
              <a:rPr lang="en-US" sz="2200" baseline="-25000" dirty="0"/>
              <a:t>0</a:t>
            </a:r>
            <a:r>
              <a:rPr lang="en-US" sz="2200" dirty="0"/>
              <a:t> + b</a:t>
            </a:r>
            <a:r>
              <a:rPr lang="en-US" sz="2200" baseline="-25000" dirty="0"/>
              <a:t>1</a:t>
            </a:r>
            <a:r>
              <a:rPr lang="en-US" sz="2200" dirty="0"/>
              <a:t>X</a:t>
            </a:r>
            <a:r>
              <a:rPr lang="en-US" sz="2200" baseline="-25000" dirty="0"/>
              <a:t>i</a:t>
            </a:r>
            <a:r>
              <a:rPr lang="en-US" sz="2200" dirty="0"/>
              <a:t>)]</a:t>
            </a:r>
            <a:r>
              <a:rPr lang="en-US" sz="2200" baseline="30000" dirty="0"/>
              <a:t>2</a:t>
            </a:r>
          </a:p>
          <a:p>
            <a:endParaRPr lang="en-US" sz="200" dirty="0"/>
          </a:p>
          <a:p>
            <a:pPr lvl="1"/>
            <a:r>
              <a:rPr lang="en-US" sz="2200" dirty="0"/>
              <a:t>Regression is called a “least squares” method.</a:t>
            </a:r>
          </a:p>
          <a:p>
            <a:pPr lvl="1"/>
            <a:r>
              <a:rPr lang="en-US" sz="2200" dirty="0"/>
              <a:t>Taking partial derivatives, we get the “normal equations” that are used to solve for b</a:t>
            </a:r>
            <a:r>
              <a:rPr lang="en-US" sz="2200" baseline="-25000" dirty="0"/>
              <a:t>0</a:t>
            </a:r>
            <a:r>
              <a:rPr lang="en-US" sz="2200" dirty="0"/>
              <a:t> and b</a:t>
            </a:r>
            <a:r>
              <a:rPr lang="en-US" sz="2200" baseline="-25000" dirty="0"/>
              <a:t>1</a:t>
            </a:r>
            <a:r>
              <a:rPr lang="en-US" sz="2200" dirty="0"/>
              <a:t>.</a:t>
            </a:r>
          </a:p>
          <a:p>
            <a:pPr lvl="1"/>
            <a:r>
              <a:rPr lang="en-US" sz="2200" dirty="0"/>
              <a:t>In regression, the levels of X are considered to be fixed.  Y is the random variable. </a:t>
            </a:r>
          </a:p>
          <a:p>
            <a:pPr lvl="1"/>
            <a:r>
              <a:rPr lang="en-US" sz="2200" dirty="0"/>
              <a:t>This is why the regression line is called the </a:t>
            </a:r>
            <a:r>
              <a:rPr lang="en-US" sz="2200" i="1" dirty="0"/>
              <a:t>least squares </a:t>
            </a:r>
            <a:r>
              <a:rPr lang="en-US" sz="2200" dirty="0"/>
              <a:t>line. It is the line that minimizes the sum of squared residuals (SSE). </a:t>
            </a:r>
          </a:p>
          <a:p>
            <a:pPr lvl="1"/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Statistics - Spring Semester 2023-2024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00658A-E766-44A5-A6FF-5C3DC0772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5598-530B-40B6-977E-0733591A7712}" type="datetime3">
              <a:rPr lang="en-US" smtClean="0"/>
              <a:t>24 January 2024</a:t>
            </a:fld>
            <a:endParaRPr lang="en-US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B7D9CA7-F3D2-405F-A9E5-6BCAB10CCE55}"/>
              </a:ext>
            </a:extLst>
          </p:cNvPr>
          <p:cNvSpPr txBox="1">
            <a:spLocks/>
          </p:cNvSpPr>
          <p:nvPr/>
        </p:nvSpPr>
        <p:spPr>
          <a:xfrm>
            <a:off x="74735" y="4114800"/>
            <a:ext cx="4768948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In the example below, we see that most of the points are either above the line or below the line. Only about 5 points are actually on the line or touching it.</a:t>
            </a:r>
          </a:p>
          <a:p>
            <a:endParaRPr lang="en-US" sz="22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13408F9-B345-46C1-92DB-E6591BAC0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22537" r="32608" b="10210"/>
          <a:stretch/>
        </p:blipFill>
        <p:spPr bwMode="auto">
          <a:xfrm>
            <a:off x="4955811" y="3480046"/>
            <a:ext cx="3852909" cy="292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83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62317"/>
            <a:ext cx="7886700" cy="701674"/>
          </a:xfrm>
        </p:spPr>
        <p:txBody>
          <a:bodyPr>
            <a:normAutofit/>
          </a:bodyPr>
          <a:lstStyle/>
          <a:p>
            <a:pPr algn="ctr"/>
            <a:r>
              <a:rPr lang="en-US" sz="2400" b="1" u="sng" dirty="0"/>
              <a:t>Steps in Regression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Statistics - Spring Semester 2023-2024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80" b="17732"/>
          <a:stretch/>
        </p:blipFill>
        <p:spPr bwMode="auto">
          <a:xfrm>
            <a:off x="382171" y="809630"/>
            <a:ext cx="8271405" cy="513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16BAA-5E0F-4D22-AAF9-4781D1CFB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1CA5-784B-4D9E-A512-51CD07508C9B}" type="datetime3">
              <a:rPr lang="en-US" smtClean="0"/>
              <a:t>24 January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99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Statistics - Spring Semester 2023-2024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1" y="136524"/>
            <a:ext cx="8738338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4D6AA3-3E09-461C-86B5-5046556F2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8BCEE-9E33-45E9-80FA-80E35B1FFCD3}" type="datetime3">
              <a:rPr lang="en-US" smtClean="0"/>
              <a:t>24 January 2024</a:t>
            </a:fld>
            <a:endParaRPr lang="en-US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CB640D1C-7857-4D67-B9BE-D95F81A82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9" b="82432"/>
          <a:stretch/>
        </p:blipFill>
        <p:spPr bwMode="auto">
          <a:xfrm>
            <a:off x="202831" y="5796780"/>
            <a:ext cx="850442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971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45C0A-0D20-40E6-6EE0-7803BE63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EBCA-8295-42FE-A717-B23856BC8FA1}" type="datetime3">
              <a:rPr lang="en-US" smtClean="0"/>
              <a:t>24 January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A1AF0-04AB-FA05-C8DB-EEAFEECA2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Statistics - Spring Semester 2023-2024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3601309-C500-E3D0-0274-13A9D6E2A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18779"/>
            <a:ext cx="7193401" cy="2035745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Example:  </a:t>
            </a:r>
            <a:r>
              <a:rPr lang="en-US" sz="2200" dirty="0"/>
              <a:t>The shear resistance of soil, </a:t>
            </a:r>
            <a:r>
              <a:rPr lang="en-US" sz="2200" b="1" dirty="0"/>
              <a:t>y</a:t>
            </a:r>
            <a:r>
              <a:rPr lang="en-US" sz="2200" dirty="0"/>
              <a:t> (</a:t>
            </a:r>
            <a:r>
              <a:rPr lang="en-US" sz="2200" dirty="0" err="1"/>
              <a:t>kN</a:t>
            </a:r>
            <a:r>
              <a:rPr lang="en-US" sz="2200" dirty="0"/>
              <a:t>/m</a:t>
            </a:r>
            <a:r>
              <a:rPr lang="en-US" sz="2200" baseline="30000" dirty="0"/>
              <a:t>2</a:t>
            </a:r>
            <a:r>
              <a:rPr lang="en-US" sz="2200" dirty="0"/>
              <a:t>), is determined by measurements as a function of the normal stress, </a:t>
            </a:r>
            <a:r>
              <a:rPr lang="en-US" sz="2200" b="1" dirty="0"/>
              <a:t>x</a:t>
            </a:r>
            <a:r>
              <a:rPr lang="en-US" sz="2200" dirty="0"/>
              <a:t> (</a:t>
            </a:r>
            <a:r>
              <a:rPr lang="en-US" sz="2200" dirty="0" err="1"/>
              <a:t>kN</a:t>
            </a:r>
            <a:r>
              <a:rPr lang="en-US" sz="2200" dirty="0"/>
              <a:t>/m</a:t>
            </a:r>
            <a:r>
              <a:rPr lang="en-US" sz="2200" baseline="30000" dirty="0"/>
              <a:t>2</a:t>
            </a:r>
            <a:r>
              <a:rPr lang="en-US" sz="2200" dirty="0"/>
              <a:t>). The data are as shown below: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1- Find the simple linear regression model.</a:t>
            </a:r>
            <a:br>
              <a:rPr lang="en-US" sz="2200" dirty="0"/>
            </a:br>
            <a:r>
              <a:rPr lang="en-US" sz="2200" dirty="0"/>
              <a:t>2- State the strength and the nature of the relation between x and y.</a:t>
            </a:r>
            <a:endParaRPr lang="en-US" sz="24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E1EE9A-650A-66E5-EDE9-677439F2FA36}"/>
              </a:ext>
            </a:extLst>
          </p:cNvPr>
          <p:cNvGraphicFramePr>
            <a:graphicFrameLocks noGrp="1"/>
          </p:cNvGraphicFramePr>
          <p:nvPr/>
        </p:nvGraphicFramePr>
        <p:xfrm>
          <a:off x="7658100" y="174055"/>
          <a:ext cx="1333500" cy="312229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109591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282314045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GB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chemeClr val="bg1"/>
                          </a:solidFill>
                          <a:effectLst/>
                        </a:rPr>
                        <a:t>y</a:t>
                      </a:r>
                      <a:endParaRPr lang="en-GB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72692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GB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solidFill>
                            <a:schemeClr val="bg1"/>
                          </a:solidFill>
                          <a:effectLst/>
                        </a:rPr>
                        <a:t>14.1</a:t>
                      </a:r>
                      <a:endParaRPr lang="en-GB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24152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GB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15.6</a:t>
                      </a:r>
                      <a:endParaRPr lang="en-GB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9278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GB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16.9</a:t>
                      </a:r>
                      <a:endParaRPr lang="en-GB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3207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GB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17.7</a:t>
                      </a:r>
                      <a:endParaRPr lang="en-GB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00279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n-GB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18.3</a:t>
                      </a:r>
                      <a:endParaRPr lang="en-GB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41637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n-GB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20.0</a:t>
                      </a:r>
                      <a:endParaRPr lang="en-GB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6288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n-GB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21.0</a:t>
                      </a:r>
                      <a:endParaRPr lang="en-GB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44102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en-GB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21.7</a:t>
                      </a:r>
                      <a:endParaRPr lang="en-GB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83112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en-GB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22.6</a:t>
                      </a:r>
                      <a:endParaRPr lang="en-GB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45755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en-GB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24.0</a:t>
                      </a:r>
                      <a:endParaRPr lang="en-GB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430394"/>
                  </a:ext>
                </a:extLst>
              </a:tr>
            </a:tbl>
          </a:graphicData>
        </a:graphic>
      </p:graphicFrame>
      <p:sp>
        <p:nvSpPr>
          <p:cNvPr id="11" name="Title 2">
            <a:extLst>
              <a:ext uri="{FF2B5EF4-FFF2-40B4-BE49-F238E27FC236}">
                <a16:creationId xmlns:a16="http://schemas.microsoft.com/office/drawing/2014/main" id="{5DDC761D-31F0-AC80-2168-5C0602C0BC2B}"/>
              </a:ext>
            </a:extLst>
          </p:cNvPr>
          <p:cNvSpPr txBox="1">
            <a:spLocks/>
          </p:cNvSpPr>
          <p:nvPr/>
        </p:nvSpPr>
        <p:spPr>
          <a:xfrm>
            <a:off x="152400" y="1750681"/>
            <a:ext cx="6858000" cy="1196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Solution: </a:t>
            </a:r>
            <a:r>
              <a:rPr lang="en-US" sz="2400" dirty="0"/>
              <a:t>step-1</a:t>
            </a:r>
          </a:p>
          <a:p>
            <a:r>
              <a:rPr lang="en-US" sz="2400" dirty="0"/>
              <a:t>n=10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88A90AF-22E6-08F9-1371-ED1B6C277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943100"/>
              </p:ext>
            </p:extLst>
          </p:nvPr>
        </p:nvGraphicFramePr>
        <p:xfrm>
          <a:off x="2803903" y="2362200"/>
          <a:ext cx="4457701" cy="3775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2332">
                  <a:extLst>
                    <a:ext uri="{9D8B030D-6E8A-4147-A177-3AD203B41FA5}">
                      <a16:colId xmlns:a16="http://schemas.microsoft.com/office/drawing/2014/main" val="1444480550"/>
                    </a:ext>
                  </a:extLst>
                </a:gridCol>
                <a:gridCol w="672332">
                  <a:extLst>
                    <a:ext uri="{9D8B030D-6E8A-4147-A177-3AD203B41FA5}">
                      <a16:colId xmlns:a16="http://schemas.microsoft.com/office/drawing/2014/main" val="2490202384"/>
                    </a:ext>
                  </a:extLst>
                </a:gridCol>
                <a:gridCol w="798394">
                  <a:extLst>
                    <a:ext uri="{9D8B030D-6E8A-4147-A177-3AD203B41FA5}">
                      <a16:colId xmlns:a16="http://schemas.microsoft.com/office/drawing/2014/main" val="3340267110"/>
                    </a:ext>
                  </a:extLst>
                </a:gridCol>
                <a:gridCol w="829910">
                  <a:extLst>
                    <a:ext uri="{9D8B030D-6E8A-4147-A177-3AD203B41FA5}">
                      <a16:colId xmlns:a16="http://schemas.microsoft.com/office/drawing/2014/main" val="1218027395"/>
                    </a:ext>
                  </a:extLst>
                </a:gridCol>
                <a:gridCol w="672332">
                  <a:extLst>
                    <a:ext uri="{9D8B030D-6E8A-4147-A177-3AD203B41FA5}">
                      <a16:colId xmlns:a16="http://schemas.microsoft.com/office/drawing/2014/main" val="2133845753"/>
                    </a:ext>
                  </a:extLst>
                </a:gridCol>
                <a:gridCol w="812401">
                  <a:extLst>
                    <a:ext uri="{9D8B030D-6E8A-4147-A177-3AD203B41FA5}">
                      <a16:colId xmlns:a16="http://schemas.microsoft.com/office/drawing/2014/main" val="1721871105"/>
                    </a:ext>
                  </a:extLst>
                </a:gridCol>
              </a:tblGrid>
              <a:tr h="335825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x.y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en-GB" sz="1800" u="none" strike="noStrike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GB" sz="1800" u="none" strike="noStrike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572434"/>
                  </a:ext>
                </a:extLst>
              </a:tr>
              <a:tr h="3127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14.1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141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198.81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833878"/>
                  </a:ext>
                </a:extLst>
              </a:tr>
              <a:tr h="3127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15.6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171.6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121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243.36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686396"/>
                  </a:ext>
                </a:extLst>
              </a:tr>
              <a:tr h="3127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16.9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202.8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144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285.61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484016"/>
                  </a:ext>
                </a:extLst>
              </a:tr>
              <a:tr h="3127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17.7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230.1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169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313.29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609311"/>
                  </a:ext>
                </a:extLst>
              </a:tr>
              <a:tr h="3127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18.3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256.2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196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334.89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81377"/>
                  </a:ext>
                </a:extLst>
              </a:tr>
              <a:tr h="3127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20.0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225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400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71684"/>
                  </a:ext>
                </a:extLst>
              </a:tr>
              <a:tr h="3127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21.0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336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256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441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619830"/>
                  </a:ext>
                </a:extLst>
              </a:tr>
              <a:tr h="3127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21.7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368.9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289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470.89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572930"/>
                  </a:ext>
                </a:extLst>
              </a:tr>
              <a:tr h="3127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22.6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406.8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324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510.76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989040"/>
                  </a:ext>
                </a:extLst>
              </a:tr>
              <a:tr h="3127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24.0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456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361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576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538718"/>
                  </a:ext>
                </a:extLst>
              </a:tr>
              <a:tr h="3127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sum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145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191.9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2869.4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2185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3774.61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57403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2">
                <a:extLst>
                  <a:ext uri="{FF2B5EF4-FFF2-40B4-BE49-F238E27FC236}">
                    <a16:creationId xmlns:a16="http://schemas.microsoft.com/office/drawing/2014/main" id="{839BA2C5-2B1B-FC3C-FA48-0FE503BCB9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394611" y="2718738"/>
                <a:ext cx="2651503" cy="93756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=145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itle 2">
                <a:extLst>
                  <a:ext uri="{FF2B5EF4-FFF2-40B4-BE49-F238E27FC236}">
                    <a16:creationId xmlns:a16="http://schemas.microsoft.com/office/drawing/2014/main" id="{839BA2C5-2B1B-FC3C-FA48-0FE503BCB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4611" y="2718738"/>
                <a:ext cx="2651503" cy="9375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le 2">
                <a:extLst>
                  <a:ext uri="{FF2B5EF4-FFF2-40B4-BE49-F238E27FC236}">
                    <a16:creationId xmlns:a16="http://schemas.microsoft.com/office/drawing/2014/main" id="{A12C69B2-91F4-CDDE-661D-55D8371D54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318411" y="3379685"/>
                <a:ext cx="2651503" cy="93756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=191.9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itle 2">
                <a:extLst>
                  <a:ext uri="{FF2B5EF4-FFF2-40B4-BE49-F238E27FC236}">
                    <a16:creationId xmlns:a16="http://schemas.microsoft.com/office/drawing/2014/main" id="{A12C69B2-91F4-CDDE-661D-55D8371D5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8411" y="3379685"/>
                <a:ext cx="2651503" cy="9375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2">
                <a:extLst>
                  <a:ext uri="{FF2B5EF4-FFF2-40B4-BE49-F238E27FC236}">
                    <a16:creationId xmlns:a16="http://schemas.microsoft.com/office/drawing/2014/main" id="{08D09884-BE0C-F501-ABA9-ACAB76EA8F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83006" y="4048351"/>
                <a:ext cx="2651503" cy="93756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=2869.4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itle 2">
                <a:extLst>
                  <a:ext uri="{FF2B5EF4-FFF2-40B4-BE49-F238E27FC236}">
                    <a16:creationId xmlns:a16="http://schemas.microsoft.com/office/drawing/2014/main" id="{08D09884-BE0C-F501-ABA9-ACAB76EA8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006" y="4048351"/>
                <a:ext cx="2651503" cy="9375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2">
                <a:extLst>
                  <a:ext uri="{FF2B5EF4-FFF2-40B4-BE49-F238E27FC236}">
                    <a16:creationId xmlns:a16="http://schemas.microsoft.com/office/drawing/2014/main" id="{756F32CD-E079-F296-6EA8-2F1E835F7B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334210" y="4717017"/>
                <a:ext cx="2651503" cy="93756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=2185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itle 2">
                <a:extLst>
                  <a:ext uri="{FF2B5EF4-FFF2-40B4-BE49-F238E27FC236}">
                    <a16:creationId xmlns:a16="http://schemas.microsoft.com/office/drawing/2014/main" id="{756F32CD-E079-F296-6EA8-2F1E835F7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4210" y="4717017"/>
                <a:ext cx="2651503" cy="9375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2">
                <a:extLst>
                  <a:ext uri="{FF2B5EF4-FFF2-40B4-BE49-F238E27FC236}">
                    <a16:creationId xmlns:a16="http://schemas.microsoft.com/office/drawing/2014/main" id="{21DE98EE-3E68-6B4F-E3C3-1664137789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3586" y="5418789"/>
                <a:ext cx="2651503" cy="93756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=3774.61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itle 2">
                <a:extLst>
                  <a:ext uri="{FF2B5EF4-FFF2-40B4-BE49-F238E27FC236}">
                    <a16:creationId xmlns:a16="http://schemas.microsoft.com/office/drawing/2014/main" id="{21DE98EE-3E68-6B4F-E3C3-166413778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3586" y="5418789"/>
                <a:ext cx="2651503" cy="9375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549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45C0A-0D20-40E6-6EE0-7803BE63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E60A-DAA1-48A6-AB97-3A2998F1A9C8}" type="datetime3">
              <a:rPr lang="en-US" smtClean="0"/>
              <a:t>24 January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A1AF0-04AB-FA05-C8DB-EEAFEECA2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Statistics - Spring Semester 2023-2024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5503A5-2B82-24BF-4666-FF740382A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42" r="23280" b="17732"/>
          <a:stretch/>
        </p:blipFill>
        <p:spPr bwMode="auto">
          <a:xfrm>
            <a:off x="214091" y="130837"/>
            <a:ext cx="827140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9126C0-78DB-A0E7-783F-40F5328C1069}"/>
                  </a:ext>
                </a:extLst>
              </p:cNvPr>
              <p:cNvSpPr txBox="1"/>
              <p:nvPr/>
            </p:nvSpPr>
            <p:spPr>
              <a:xfrm>
                <a:off x="1066800" y="2667000"/>
                <a:ext cx="6276847" cy="6538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2869.4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−(145)(191.9)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2185</m:t>
                                      </m:r>
                                    </m:e>
                                  </m:d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(145)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3774.61</m:t>
                                      </m:r>
                                    </m:e>
                                  </m:d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(191.9)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=0.9966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9126C0-78DB-A0E7-783F-40F5328C1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667000"/>
                <a:ext cx="6276847" cy="6538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2">
            <a:extLst>
              <a:ext uri="{FF2B5EF4-FFF2-40B4-BE49-F238E27FC236}">
                <a16:creationId xmlns:a16="http://schemas.microsoft.com/office/drawing/2014/main" id="{5700242E-FA72-EB0C-C7F0-1D6DF8D9F047}"/>
              </a:ext>
            </a:extLst>
          </p:cNvPr>
          <p:cNvSpPr txBox="1">
            <a:spLocks/>
          </p:cNvSpPr>
          <p:nvPr/>
        </p:nvSpPr>
        <p:spPr>
          <a:xfrm>
            <a:off x="214091" y="3537168"/>
            <a:ext cx="6858000" cy="501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</a:rPr>
              <a:t>Therefore the relation is strong and direct.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9F0E035-EAF2-159B-25FE-F05339805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98"/>
          <a:stretch/>
        </p:blipFill>
        <p:spPr bwMode="auto">
          <a:xfrm>
            <a:off x="214091" y="4136363"/>
            <a:ext cx="8585938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BF873A-F2A3-6D9E-DCEA-59ADB13AB4FC}"/>
              </a:ext>
            </a:extLst>
          </p:cNvPr>
          <p:cNvSpPr txBox="1"/>
          <p:nvPr/>
        </p:nvSpPr>
        <p:spPr>
          <a:xfrm>
            <a:off x="1656213" y="4931348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</a:t>
            </a:r>
            <a:r>
              <a:rPr lang="en-GB" sz="2000" baseline="30000" dirty="0"/>
              <a:t>2</a:t>
            </a:r>
            <a:r>
              <a:rPr lang="en-GB" sz="2000" dirty="0"/>
              <a:t> = 0.9966</a:t>
            </a:r>
            <a:r>
              <a:rPr lang="en-GB" sz="2000" baseline="30000" dirty="0"/>
              <a:t>2</a:t>
            </a:r>
            <a:r>
              <a:rPr lang="en-GB" sz="2000" dirty="0"/>
              <a:t> = 0.993</a:t>
            </a:r>
          </a:p>
        </p:txBody>
      </p:sp>
    </p:spTree>
    <p:extLst>
      <p:ext uri="{BB962C8B-B14F-4D97-AF65-F5344CB8AC3E}">
        <p14:creationId xmlns:p14="http://schemas.microsoft.com/office/powerpoint/2010/main" val="2400321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2CB1B-AFD1-4C12-BFB6-A87FD1224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75A9-2329-46EF-A0C0-3FD0E04159ED}" type="datetime3">
              <a:rPr lang="en-US" smtClean="0"/>
              <a:t>24 January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43C79-E551-4014-AFFB-FE7ECFA28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Statistics - Spring Semester 2023-2024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770F68-08DC-4C92-8417-483262DB03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23320" r="25000" b="47036"/>
          <a:stretch/>
        </p:blipFill>
        <p:spPr>
          <a:xfrm>
            <a:off x="285749" y="228600"/>
            <a:ext cx="768095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22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45C0A-0D20-40E6-6EE0-7803BE63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A8E9-0CDF-418C-B4B8-252B73547957}" type="datetime3">
              <a:rPr lang="en-US" smtClean="0"/>
              <a:t>24 January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A1AF0-04AB-FA05-C8DB-EEAFEECA2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Statistics - Spring Semester 2023-2024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059CD2-0D54-80D9-C2F6-9CCFBD2F8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2" b="51770"/>
          <a:stretch/>
        </p:blipFill>
        <p:spPr bwMode="auto">
          <a:xfrm>
            <a:off x="202831" y="136524"/>
            <a:ext cx="87383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826B63-A3BC-AEBA-1527-D899C55CA24D}"/>
                  </a:ext>
                </a:extLst>
              </p:cNvPr>
              <p:cNvSpPr txBox="1"/>
              <p:nvPr/>
            </p:nvSpPr>
            <p:spPr>
              <a:xfrm>
                <a:off x="914613" y="1371600"/>
                <a:ext cx="2360583" cy="584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868.5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825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=1.0527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826B63-A3BC-AEBA-1527-D899C55CA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613" y="1371600"/>
                <a:ext cx="2360583" cy="5845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>
            <a:extLst>
              <a:ext uri="{FF2B5EF4-FFF2-40B4-BE49-F238E27FC236}">
                <a16:creationId xmlns:a16="http://schemas.microsoft.com/office/drawing/2014/main" id="{4DD418AC-B3D3-D1EB-FC38-55B2EE3F4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98" b="9304"/>
          <a:stretch/>
        </p:blipFill>
        <p:spPr bwMode="auto">
          <a:xfrm>
            <a:off x="230127" y="2124395"/>
            <a:ext cx="87383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DD71AA-89FA-84EE-E5BD-938BFBFB2B1D}"/>
                  </a:ext>
                </a:extLst>
              </p:cNvPr>
              <p:cNvSpPr txBox="1"/>
              <p:nvPr/>
            </p:nvSpPr>
            <p:spPr>
              <a:xfrm>
                <a:off x="641160" y="3054671"/>
                <a:ext cx="4504245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GB" sz="20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191.9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−1.0527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145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=3.9258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DD71AA-89FA-84EE-E5BD-938BFBFB2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60" y="3054671"/>
                <a:ext cx="4504245" cy="6915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">
            <a:extLst>
              <a:ext uri="{FF2B5EF4-FFF2-40B4-BE49-F238E27FC236}">
                <a16:creationId xmlns:a16="http://schemas.microsoft.com/office/drawing/2014/main" id="{776D55F5-ACBB-143E-5C79-8CAF96525D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9" b="82432"/>
          <a:stretch/>
        </p:blipFill>
        <p:spPr bwMode="auto">
          <a:xfrm>
            <a:off x="191458" y="3914483"/>
            <a:ext cx="850442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C674FB-0AB6-FCB6-2470-840B2BEF9C22}"/>
                  </a:ext>
                </a:extLst>
              </p:cNvPr>
              <p:cNvSpPr txBox="1"/>
              <p:nvPr/>
            </p:nvSpPr>
            <p:spPr>
              <a:xfrm>
                <a:off x="1486875" y="4935261"/>
                <a:ext cx="31781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GB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=3.9258+1.0527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C674FB-0AB6-FCB6-2470-840B2BEF9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875" y="4935261"/>
                <a:ext cx="3178114" cy="369332"/>
              </a:xfrm>
              <a:prstGeom prst="rect">
                <a:avLst/>
              </a:prstGeom>
              <a:blipFill>
                <a:blip r:embed="rId6"/>
                <a:stretch>
                  <a:fillRect l="-1919" t="-5000" r="-576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421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36524"/>
            <a:ext cx="7886700" cy="701674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Example:  Hours Studied &amp; Grades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578" y="947260"/>
            <a:ext cx="8771021" cy="1186340"/>
          </a:xfrm>
        </p:spPr>
        <p:txBody>
          <a:bodyPr>
            <a:normAutofit/>
          </a:bodyPr>
          <a:lstStyle/>
          <a:p>
            <a:pPr marL="109728" indent="0" hangingPunct="0">
              <a:buNone/>
            </a:pPr>
            <a:r>
              <a:rPr lang="en-US" sz="2200" dirty="0"/>
              <a:t>Let’s examine the relationship between hours studied and grade on a quiz. n=7 pairs of data.  Highest grade on quiz is a 15.  </a:t>
            </a:r>
          </a:p>
          <a:p>
            <a:pPr marL="109728" indent="0" hangingPunct="0">
              <a:buNone/>
            </a:pPr>
            <a:r>
              <a:rPr lang="en-US" sz="2200" dirty="0"/>
              <a:t>X ≡ hours studied; Y ≡ grade on quiz.</a:t>
            </a:r>
          </a:p>
          <a:p>
            <a:endParaRPr lang="en-US" sz="2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Statistics - Spring Semester 2023-2024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327395"/>
              </p:ext>
            </p:extLst>
          </p:nvPr>
        </p:nvGraphicFramePr>
        <p:xfrm>
          <a:off x="1905000" y="2483344"/>
          <a:ext cx="5791200" cy="2773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</a:t>
                      </a:r>
                      <a:r>
                        <a:rPr lang="en-US" sz="2000" baseline="-25000" dirty="0">
                          <a:effectLst/>
                        </a:rPr>
                        <a:t>i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X</a:t>
                      </a:r>
                      <a:r>
                        <a:rPr lang="en-US" sz="2000" baseline="-25000" dirty="0" err="1">
                          <a:effectLst/>
                        </a:rPr>
                        <a:t>i</a:t>
                      </a:r>
                      <a:r>
                        <a:rPr lang="en-US" sz="2000" dirty="0" err="1">
                          <a:effectLst/>
                        </a:rPr>
                        <a:t>Y</a:t>
                      </a:r>
                      <a:r>
                        <a:rPr lang="en-US" sz="2000" baseline="-25000" dirty="0" err="1">
                          <a:effectLst/>
                        </a:rPr>
                        <a:t>i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</a:t>
                      </a:r>
                      <a:r>
                        <a:rPr lang="en-US" sz="2000" baseline="-25000" dirty="0">
                          <a:effectLst/>
                        </a:rPr>
                        <a:t>i</a:t>
                      </a:r>
                      <a:r>
                        <a:rPr lang="en-US" sz="2000" baseline="300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</a:t>
                      </a:r>
                      <a:r>
                        <a:rPr lang="en-US" sz="2000" baseline="-25000" dirty="0">
                          <a:effectLst/>
                        </a:rPr>
                        <a:t>i</a:t>
                      </a:r>
                      <a:r>
                        <a:rPr lang="en-US" sz="2000" baseline="300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27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55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121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72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36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144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98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49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196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ΣX= 28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ΣY= 69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ΣXY= 313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ΣX</a:t>
                      </a:r>
                      <a:r>
                        <a:rPr lang="en-US" sz="2000" baseline="30000" dirty="0">
                          <a:effectLst/>
                        </a:rPr>
                        <a:t>2</a:t>
                      </a:r>
                      <a:r>
                        <a:rPr lang="en-US" sz="2000" dirty="0">
                          <a:effectLst/>
                        </a:rPr>
                        <a:t>= 140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ΣY</a:t>
                      </a:r>
                      <a:r>
                        <a:rPr lang="en-US" sz="2000" baseline="30000" dirty="0">
                          <a:effectLst/>
                        </a:rPr>
                        <a:t>2</a:t>
                      </a:r>
                      <a:r>
                        <a:rPr lang="en-US" sz="2000" dirty="0">
                          <a:effectLst/>
                        </a:rPr>
                        <a:t>= 731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FEAF73F-7387-43AE-97FB-5047C609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3109-9D77-4A35-8986-DA8941B68850}" type="datetime3">
              <a:rPr lang="en-US" smtClean="0"/>
              <a:t>24 January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96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73062"/>
            <a:ext cx="7886700" cy="5189538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200" dirty="0"/>
              <a:t>∑X = 28</a:t>
            </a:r>
          </a:p>
          <a:p>
            <a:pPr marL="109728" indent="0">
              <a:buNone/>
            </a:pPr>
            <a:r>
              <a:rPr lang="en-US" sz="2200" dirty="0"/>
              <a:t>∑Y = 69</a:t>
            </a:r>
          </a:p>
          <a:p>
            <a:pPr marL="109728" indent="0">
              <a:buNone/>
            </a:pPr>
            <a:r>
              <a:rPr lang="en-US" sz="2200" dirty="0"/>
              <a:t>∑XY = 313</a:t>
            </a:r>
          </a:p>
          <a:p>
            <a:pPr marL="109728" indent="0">
              <a:buNone/>
            </a:pPr>
            <a:r>
              <a:rPr lang="en-US" sz="2200" dirty="0"/>
              <a:t>∑X</a:t>
            </a:r>
            <a:r>
              <a:rPr lang="en-US" sz="2200" baseline="30000" dirty="0"/>
              <a:t>2 </a:t>
            </a:r>
            <a:r>
              <a:rPr lang="en-US" sz="2200" dirty="0"/>
              <a:t>= 140</a:t>
            </a:r>
            <a:endParaRPr lang="en-US" sz="2200" baseline="30000" dirty="0"/>
          </a:p>
          <a:p>
            <a:pPr marL="109728" indent="0">
              <a:buNone/>
            </a:pPr>
            <a:r>
              <a:rPr lang="en-US" sz="2200" dirty="0"/>
              <a:t>∑Y</a:t>
            </a:r>
            <a:r>
              <a:rPr lang="en-US" sz="2200" baseline="30000" dirty="0"/>
              <a:t>2 </a:t>
            </a:r>
            <a:r>
              <a:rPr lang="en-US" sz="2200" dirty="0"/>
              <a:t>= 731</a:t>
            </a:r>
          </a:p>
          <a:p>
            <a:pPr marL="109728" indent="0">
              <a:buNone/>
            </a:pPr>
            <a:endParaRPr lang="en-US" sz="2200" baseline="30000" dirty="0"/>
          </a:p>
          <a:p>
            <a:pPr marL="109728" indent="0">
              <a:buNone/>
            </a:pPr>
            <a:r>
              <a:rPr lang="en-US" sz="2200" dirty="0"/>
              <a:t>Calculate the correlation coefficient, r:</a:t>
            </a:r>
          </a:p>
          <a:p>
            <a:pPr marL="109728" indent="0">
              <a:buNone/>
            </a:pPr>
            <a:endParaRPr lang="en-US" sz="2200" baseline="30000" dirty="0"/>
          </a:p>
          <a:p>
            <a:pPr marL="109728" indent="0">
              <a:buNone/>
            </a:pPr>
            <a:endParaRPr lang="en-US" sz="2200" baseline="30000" dirty="0"/>
          </a:p>
          <a:p>
            <a:pPr marL="109728" indent="0">
              <a:buNone/>
            </a:pPr>
            <a:endParaRPr lang="en-US" sz="2200" baseline="30000" dirty="0"/>
          </a:p>
          <a:p>
            <a:pPr marL="109728" indent="0">
              <a:buNone/>
            </a:pPr>
            <a:endParaRPr lang="en-US" sz="2200" baseline="30000" dirty="0"/>
          </a:p>
          <a:p>
            <a:pPr marL="109728" indent="0">
              <a:buNone/>
            </a:pPr>
            <a:endParaRPr lang="en-US" sz="2200" baseline="30000" dirty="0"/>
          </a:p>
          <a:p>
            <a:pPr marL="109728" indent="0">
              <a:buNone/>
            </a:pPr>
            <a:endParaRPr lang="en-US" sz="2200" baseline="30000" dirty="0"/>
          </a:p>
          <a:p>
            <a:pPr marL="109728" indent="0">
              <a:buNone/>
            </a:pPr>
            <a:endParaRPr lang="en-US" sz="2200" baseline="30000" dirty="0"/>
          </a:p>
          <a:p>
            <a:pPr marL="109728" indent="0">
              <a:buNone/>
            </a:pPr>
            <a:endParaRPr lang="en-US" sz="2200" baseline="30000" dirty="0"/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Statistics - Spring Semester 2023-2024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229116"/>
              </p:ext>
            </p:extLst>
          </p:nvPr>
        </p:nvGraphicFramePr>
        <p:xfrm>
          <a:off x="612608" y="3429000"/>
          <a:ext cx="74078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52600" imgH="469800" progId="Equation.3">
                  <p:embed/>
                </p:oleObj>
              </mc:Choice>
              <mc:Fallback>
                <p:oleObj name="Equation" r:id="rId3" imgW="415260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2608" y="3429000"/>
                        <a:ext cx="7407875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547FC33-BBFC-48EC-A306-7E5184ADF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A253-3C01-4E96-A445-0DE903C80A62}" type="datetime3">
              <a:rPr lang="en-US" smtClean="0"/>
              <a:t>24 January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75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81000"/>
            <a:ext cx="7886700" cy="4495800"/>
          </a:xfrm>
        </p:spPr>
        <p:txBody>
          <a:bodyPr>
            <a:normAutofit/>
          </a:bodyPr>
          <a:lstStyle/>
          <a:p>
            <a:pPr marL="109728" indent="0" hangingPunct="0">
              <a:buNone/>
            </a:pPr>
            <a:r>
              <a:rPr lang="en-US" sz="2200" dirty="0"/>
              <a:t>Calculate the coefficient of determination, R</a:t>
            </a:r>
            <a:r>
              <a:rPr lang="en-US" sz="2200" baseline="30000" dirty="0"/>
              <a:t>2</a:t>
            </a:r>
            <a:r>
              <a:rPr lang="en-US" sz="2200" dirty="0"/>
              <a:t>: </a:t>
            </a:r>
          </a:p>
          <a:p>
            <a:pPr marL="109728" indent="0" hangingPunct="0">
              <a:buNone/>
            </a:pPr>
            <a:r>
              <a:rPr lang="en-US" sz="2200" dirty="0"/>
              <a:t>	R</a:t>
            </a:r>
            <a:r>
              <a:rPr lang="en-US" sz="2200" baseline="30000" dirty="0"/>
              <a:t>2</a:t>
            </a:r>
            <a:r>
              <a:rPr lang="en-US" sz="2200" dirty="0"/>
              <a:t> = (0.98)</a:t>
            </a:r>
            <a:r>
              <a:rPr lang="en-US" sz="2200" baseline="30000" dirty="0"/>
              <a:t>2</a:t>
            </a:r>
            <a:r>
              <a:rPr lang="en-US" sz="2200" dirty="0"/>
              <a:t> = .9604</a:t>
            </a:r>
          </a:p>
          <a:p>
            <a:pPr marL="109728" indent="0" hangingPunct="0">
              <a:buNone/>
            </a:pPr>
            <a:endParaRPr lang="en-US" sz="2200" dirty="0"/>
          </a:p>
          <a:p>
            <a:pPr marL="109728" indent="0" hangingPunct="0">
              <a:buNone/>
            </a:pPr>
            <a:r>
              <a:rPr lang="en-US" sz="2200" dirty="0"/>
              <a:t>Calculate the </a:t>
            </a:r>
            <a:r>
              <a:rPr lang="en-US" sz="2200" i="1" dirty="0"/>
              <a:t>regression coefficient</a:t>
            </a:r>
            <a:r>
              <a:rPr lang="en-US" sz="2200" dirty="0"/>
              <a:t> b</a:t>
            </a:r>
            <a:r>
              <a:rPr lang="en-US" sz="2200" baseline="-25000" dirty="0"/>
              <a:t>1</a:t>
            </a:r>
            <a:r>
              <a:rPr lang="en-US" sz="2200" dirty="0"/>
              <a:t> (the slope):  </a:t>
            </a:r>
          </a:p>
          <a:p>
            <a:pPr marL="109728" indent="0" hangingPunct="0">
              <a:buNone/>
            </a:pPr>
            <a:endParaRPr lang="en-US" sz="2200" dirty="0"/>
          </a:p>
          <a:p>
            <a:pPr marL="109728" indent="0" hangingPunct="0">
              <a:buNone/>
            </a:pPr>
            <a:endParaRPr lang="en-US" sz="2200" dirty="0"/>
          </a:p>
          <a:p>
            <a:pPr marL="109728" indent="0" hangingPunct="0">
              <a:buNone/>
            </a:pPr>
            <a:endParaRPr lang="en-US" sz="2200" dirty="0"/>
          </a:p>
          <a:p>
            <a:pPr marL="109728" indent="0" hangingPunct="0">
              <a:buNone/>
            </a:pPr>
            <a:r>
              <a:rPr lang="en-US" sz="2200" dirty="0"/>
              <a:t>Calculate the regression coefficient b</a:t>
            </a:r>
            <a:r>
              <a:rPr lang="en-US" sz="2200" baseline="-25000" dirty="0"/>
              <a:t>0</a:t>
            </a:r>
            <a:r>
              <a:rPr lang="en-US" sz="2200" dirty="0"/>
              <a:t> (the Y-intercept, or constant):  </a:t>
            </a:r>
          </a:p>
          <a:p>
            <a:pPr hangingPunct="0"/>
            <a:endParaRPr lang="en-US" sz="2200" dirty="0"/>
          </a:p>
          <a:p>
            <a:pPr marL="0" indent="0" hangingPunct="0">
              <a:buNone/>
            </a:pPr>
            <a:r>
              <a:rPr lang="en-US" sz="2200" dirty="0"/>
              <a:t>   </a:t>
            </a:r>
            <a:r>
              <a:rPr lang="en-US" sz="2200" dirty="0" err="1"/>
              <a:t>b</a:t>
            </a:r>
            <a:r>
              <a:rPr lang="en-US" sz="2200" baseline="-25000" dirty="0" err="1"/>
              <a:t>o</a:t>
            </a:r>
            <a:r>
              <a:rPr lang="en-US" sz="2200" dirty="0"/>
              <a:t>=(69/7)-1.32(28/7)=4.58</a:t>
            </a:r>
            <a:endParaRPr lang="en-US" sz="2200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Statistics - Spring Semester 2023-2024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462773"/>
              </p:ext>
            </p:extLst>
          </p:nvPr>
        </p:nvGraphicFramePr>
        <p:xfrm>
          <a:off x="1295400" y="2166013"/>
          <a:ext cx="387927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33360" imgH="419040" progId="Equation.3">
                  <p:embed/>
                </p:oleObj>
              </mc:Choice>
              <mc:Fallback>
                <p:oleObj name="Equation" r:id="rId3" imgW="21333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2166013"/>
                        <a:ext cx="3879272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2ED1270-BE32-43F1-AE50-1DD3FF16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2F7C-4248-4B64-ACFD-FDB9DE8DA8BA}" type="datetime3">
              <a:rPr lang="en-US" smtClean="0"/>
              <a:t>24 January 2024</a:t>
            </a:fld>
            <a:endParaRPr lang="en-US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DD817915-1F98-4FE3-9F53-25AD878711E4}"/>
              </a:ext>
            </a:extLst>
          </p:cNvPr>
          <p:cNvSpPr txBox="1">
            <a:spLocks/>
          </p:cNvSpPr>
          <p:nvPr/>
        </p:nvSpPr>
        <p:spPr>
          <a:xfrm>
            <a:off x="381000" y="4964906"/>
            <a:ext cx="7886700" cy="651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/>
              <a:t>The regression equation:</a:t>
            </a:r>
          </a:p>
          <a:p>
            <a:pPr marL="0" indent="0" hangingPunct="0">
              <a:buFont typeface="Arial" panose="020B0604020202020204" pitchFamily="34" charset="0"/>
              <a:buNone/>
            </a:pPr>
            <a:endParaRPr lang="en-US" sz="2200"/>
          </a:p>
          <a:p>
            <a:pPr hangingPunct="0"/>
            <a:endParaRPr lang="en-US" sz="2200"/>
          </a:p>
          <a:p>
            <a:pPr hangingPunct="0"/>
            <a:endParaRPr lang="en-US" sz="2200" dirty="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4D6700B-777F-4A2B-90FD-335FBA5686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296442"/>
              </p:ext>
            </p:extLst>
          </p:nvPr>
        </p:nvGraphicFramePr>
        <p:xfrm>
          <a:off x="2828338" y="5437981"/>
          <a:ext cx="237363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30040" imgH="253800" progId="Equation.3">
                  <p:embed/>
                </p:oleObj>
              </mc:Choice>
              <mc:Fallback>
                <p:oleObj name="Equation" r:id="rId5" imgW="1130040" imgH="2538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8338" y="5437981"/>
                        <a:ext cx="237363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9171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2CB1B-AFD1-4C12-BFB6-A87FD1224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B29B-83C7-404D-AAA6-A739EB519777}" type="datetime3">
              <a:rPr lang="en-US" smtClean="0"/>
              <a:t>24 January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43C79-E551-4014-AFFB-FE7ECFA28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Statistics - Spring Semester 2023-2024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B6ACF1-56A9-43CC-A54F-99D0EF6673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0" t="26284" r="23333" b="7016"/>
          <a:stretch/>
        </p:blipFill>
        <p:spPr>
          <a:xfrm>
            <a:off x="628650" y="228600"/>
            <a:ext cx="7696200" cy="586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2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2CB1B-AFD1-4C12-BFB6-A87FD1224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E84F-A66B-4DC7-BAD2-7E6066683AFE}" type="datetime3">
              <a:rPr lang="en-US" smtClean="0"/>
              <a:t>24 January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43C79-E551-4014-AFFB-FE7ECFA28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Statistics - Spring Semester 2023-2024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A8C856-F8B7-4B08-9397-1282BF95B4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4" t="20355" r="24167" b="5535"/>
          <a:stretch/>
        </p:blipFill>
        <p:spPr>
          <a:xfrm>
            <a:off x="495716" y="136524"/>
            <a:ext cx="8019634" cy="607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2CB1B-AFD1-4C12-BFB6-A87FD1224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62FF-2166-4AED-99C5-9178F48D1D60}" type="datetime3">
              <a:rPr lang="en-US" smtClean="0"/>
              <a:t>24 January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43C79-E551-4014-AFFB-FE7ECFA28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Statistics - Spring Semester 2023-2024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EE3A49-E722-4F55-B761-757B797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3" t="21838" r="25000" b="7016"/>
          <a:stretch/>
        </p:blipFill>
        <p:spPr>
          <a:xfrm>
            <a:off x="628650" y="167231"/>
            <a:ext cx="7924800" cy="585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51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2CB1B-AFD1-4C12-BFB6-A87FD1224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E477-0547-4729-8063-253342A10D74}" type="datetime3">
              <a:rPr lang="en-US" smtClean="0"/>
              <a:t>24 January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43C79-E551-4014-AFFB-FE7ECFA28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Statistics - Spring Semester 2023-2024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2AD992-3393-44CC-AC7B-8A990743B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3" t="24803" r="25833" b="9980"/>
          <a:stretch/>
        </p:blipFill>
        <p:spPr>
          <a:xfrm>
            <a:off x="381000" y="304800"/>
            <a:ext cx="8423564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08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2CB1B-AFD1-4C12-BFB6-A87FD1224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D2FC-B83F-41AB-93EC-2D92BCEE7E8C}" type="datetime3">
              <a:rPr lang="en-US" smtClean="0"/>
              <a:t>24 January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43C79-E551-4014-AFFB-FE7ECFA28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Statistics - Spring Semester 2023-2024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793948-685A-4F37-B1D7-49C805A683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7" t="20356" r="24166" b="8499"/>
          <a:stretch/>
        </p:blipFill>
        <p:spPr>
          <a:xfrm>
            <a:off x="351417" y="136524"/>
            <a:ext cx="8441165" cy="62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88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36525"/>
            <a:ext cx="7886700" cy="701676"/>
          </a:xfrm>
        </p:spPr>
        <p:txBody>
          <a:bodyPr/>
          <a:lstStyle/>
          <a:p>
            <a:r>
              <a:rPr lang="en-US" b="1" u="sng" dirty="0"/>
              <a:t>Regression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21607"/>
            <a:ext cx="85344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Using regression analysis, we can derive an equation by which the </a:t>
            </a:r>
            <a:r>
              <a:rPr lang="en-US" sz="2600" i="1" dirty="0"/>
              <a:t>dependent  variable </a:t>
            </a:r>
            <a:r>
              <a:rPr lang="en-US" sz="2600" dirty="0"/>
              <a:t>(Y) is expressed (and estimated) in terms of its relationship with the </a:t>
            </a:r>
            <a:r>
              <a:rPr lang="en-US" sz="2600" i="1" dirty="0"/>
              <a:t>independent variable </a:t>
            </a:r>
            <a:r>
              <a:rPr lang="en-US" sz="2600" dirty="0"/>
              <a:t>(X).</a:t>
            </a:r>
            <a:br>
              <a:rPr lang="en-US" dirty="0"/>
            </a:br>
            <a:endParaRPr lang="en-US" dirty="0"/>
          </a:p>
          <a:p>
            <a:pPr marL="708660" lvl="1" indent="-342900"/>
            <a:r>
              <a:rPr lang="en-US" sz="2400" dirty="0"/>
              <a:t>In </a:t>
            </a:r>
            <a:r>
              <a:rPr lang="en-US" sz="2400" b="1" i="1" dirty="0"/>
              <a:t>simple </a:t>
            </a:r>
            <a:r>
              <a:rPr lang="en-US" sz="2400" dirty="0"/>
              <a:t>regression, there is only one independent variable (X) and one dependent variable (Y).  The dependent variable is the outcome we are trying to predict.</a:t>
            </a:r>
          </a:p>
          <a:p>
            <a:pPr marL="36576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In </a:t>
            </a:r>
            <a:r>
              <a:rPr lang="en-US" sz="2400" b="1" i="1" dirty="0"/>
              <a:t>multiple </a:t>
            </a:r>
            <a:r>
              <a:rPr lang="en-US" sz="2400" dirty="0"/>
              <a:t>regression, there are several independent variables (X1, X2, … ), and still only one dependent variable, Y.  We are trying to use the X variables to predict the Y variable.</a:t>
            </a:r>
          </a:p>
          <a:p>
            <a:pPr marL="393192" lvl="1" indent="0">
              <a:buNone/>
            </a:pPr>
            <a:endParaRPr lang="en-US" dirty="0"/>
          </a:p>
          <a:p>
            <a:pPr algn="just"/>
            <a:r>
              <a:rPr lang="en-US" sz="2600" dirty="0"/>
              <a:t>We will be studying Simple Linear Regression, in which we investigate whether X and Y have a linear relationship.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Statistics - Spring Semester 2023-2024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B4C88A-B21E-4DAD-99ED-F3BBD4944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4CDC-845A-4046-87A1-73580D295E18}" type="datetime3">
              <a:rPr lang="en-US" smtClean="0"/>
              <a:t>24 January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591" y="194201"/>
            <a:ext cx="7886700" cy="625474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A Simple Regression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056483"/>
            <a:ext cx="8610600" cy="1381917"/>
          </a:xfrm>
        </p:spPr>
        <p:txBody>
          <a:bodyPr>
            <a:normAutofit/>
          </a:bodyPr>
          <a:lstStyle/>
          <a:p>
            <a:r>
              <a:rPr lang="en-US" sz="2200" dirty="0"/>
              <a:t>A researcher wishes to determine the relationship between X and Y. It is important to know which is the dependent variable, the one you are trying to predict.  Presumably, hours studied affects grades on a quiz, not the other way around.  The data: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Statistics - Spring Semester 2023-2024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86" b="15626"/>
          <a:stretch/>
        </p:blipFill>
        <p:spPr bwMode="auto">
          <a:xfrm>
            <a:off x="2476500" y="3206478"/>
            <a:ext cx="4267200" cy="2306767"/>
          </a:xfrm>
          <a:prstGeom prst="rect">
            <a:avLst/>
          </a:prstGeom>
          <a:solidFill>
            <a:schemeClr val="accent2">
              <a:lumMod val="75000"/>
              <a:alpha val="18000"/>
            </a:schemeClr>
          </a:solidFill>
          <a:ln w="22225">
            <a:solidFill>
              <a:schemeClr val="accent2">
                <a:lumMod val="50000"/>
              </a:schemeClr>
            </a:solidFill>
          </a:ln>
          <a:effectLst/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076FFB8-0FDE-406C-97FC-2D4BC51C0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B837D-E68B-4280-AC7E-AF9A070E14E5}" type="datetime3">
              <a:rPr lang="en-US" smtClean="0"/>
              <a:t>24 January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3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1476</Words>
  <Application>Microsoft Office PowerPoint</Application>
  <PresentationFormat>On-screen Show (4:3)</PresentationFormat>
  <Paragraphs>306</Paragraphs>
  <Slides>23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Chapter 9 Correlation and Regression Simple Linear Regression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Regression</vt:lpstr>
      <vt:lpstr>A Simple Regression Example</vt:lpstr>
      <vt:lpstr>PowerPoint Presentation</vt:lpstr>
      <vt:lpstr>PowerPoint Presentation</vt:lpstr>
      <vt:lpstr>Simple Linear Regression</vt:lpstr>
      <vt:lpstr>PowerPoint Presentation</vt:lpstr>
      <vt:lpstr>PowerPoint Presentation</vt:lpstr>
      <vt:lpstr>PowerPoint Presentation</vt:lpstr>
      <vt:lpstr>Steps in Regression</vt:lpstr>
      <vt:lpstr>PowerPoint Presentation</vt:lpstr>
      <vt:lpstr>Example:  The shear resistance of soil, y (kN/m2), is determined by measurements as a function of the normal stress, x (kN/m2). The data are as shown below:  1- Find the simple linear regression model. 2- State the strength and the nature of the relation between x and y.</vt:lpstr>
      <vt:lpstr>PowerPoint Presentation</vt:lpstr>
      <vt:lpstr>PowerPoint Presentation</vt:lpstr>
      <vt:lpstr>Example:  Hours Studied &amp; Grades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2012-12-30T03:00:14Z</dcterms:created>
  <dcterms:modified xsi:type="dcterms:W3CDTF">2024-01-24T20:27:27Z</dcterms:modified>
</cp:coreProperties>
</file>