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7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27CEA3F-FBE6-4564-A418-206807ACC72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7CEA3F-FBE6-4564-A418-206807ACC72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7CEA3F-FBE6-4564-A418-206807ACC72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7CEA3F-FBE6-4564-A418-206807ACC72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7CEA3F-FBE6-4564-A418-206807ACC72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7CEA3F-FBE6-4564-A418-206807ACC72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27CEA3F-FBE6-4564-A418-206807ACC72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27CEA3F-FBE6-4564-A418-206807ACC72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27CEA3F-FBE6-4564-A418-206807ACC72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7CEA3F-FBE6-4564-A418-206807ACC72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54A494-92BD-497E-9BF9-216A6E7E2334}" type="datetimeFigureOut">
              <a:rPr lang="ar-IQ" smtClean="0"/>
              <a:pPr/>
              <a:t>22/11/1442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27CEA3F-FBE6-4564-A418-206807ACC72E}"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54A494-92BD-497E-9BF9-216A6E7E2334}" type="datetimeFigureOut">
              <a:rPr lang="ar-IQ" smtClean="0"/>
              <a:pPr/>
              <a:t>22/11/1442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7CEA3F-FBE6-4564-A418-206807ACC72E}"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48880"/>
            <a:ext cx="9144000" cy="4509120"/>
          </a:xfrm>
        </p:spPr>
        <p:txBody>
          <a:bodyPr>
            <a:normAutofit/>
          </a:bodyPr>
          <a:lstStyle/>
          <a:p>
            <a:pPr algn="ctr"/>
            <a:r>
              <a:rPr lang="ar-IQ" sz="6600" dirty="0" smtClean="0">
                <a:solidFill>
                  <a:schemeClr val="tx1">
                    <a:lumMod val="95000"/>
                    <a:lumOff val="5000"/>
                  </a:schemeClr>
                </a:solidFill>
                <a:effectLst/>
                <a:cs typeface="Ali-A-Sharif" pitchFamily="2" charset="-78"/>
              </a:rPr>
              <a:t>[المناقشة العلمية]</a:t>
            </a:r>
            <a:br>
              <a:rPr lang="ar-IQ" sz="6600" dirty="0" smtClean="0">
                <a:solidFill>
                  <a:schemeClr val="tx1">
                    <a:lumMod val="95000"/>
                    <a:lumOff val="5000"/>
                  </a:schemeClr>
                </a:solidFill>
                <a:effectLst/>
                <a:cs typeface="Ali-A-Sharif" pitchFamily="2" charset="-78"/>
              </a:rPr>
            </a:br>
            <a:r>
              <a:rPr lang="ar-IQ" sz="4800" dirty="0" smtClean="0">
                <a:solidFill>
                  <a:schemeClr val="tx1">
                    <a:lumMod val="95000"/>
                    <a:lumOff val="5000"/>
                  </a:schemeClr>
                </a:solidFill>
                <a:effectLst/>
                <a:cs typeface="Ali-A-Sharif" pitchFamily="2" charset="-78"/>
              </a:rPr>
              <a:t/>
            </a:r>
            <a:br>
              <a:rPr lang="ar-IQ" sz="4800" dirty="0" smtClean="0">
                <a:solidFill>
                  <a:schemeClr val="tx1">
                    <a:lumMod val="95000"/>
                    <a:lumOff val="5000"/>
                  </a:schemeClr>
                </a:solidFill>
                <a:effectLst/>
                <a:cs typeface="Ali-A-Sharif" pitchFamily="2" charset="-78"/>
              </a:rPr>
            </a:br>
            <a:r>
              <a:rPr lang="ar-IQ" sz="6600" dirty="0" smtClean="0">
                <a:solidFill>
                  <a:schemeClr val="tx1">
                    <a:lumMod val="95000"/>
                    <a:lumOff val="5000"/>
                  </a:schemeClr>
                </a:solidFill>
                <a:effectLst/>
                <a:cs typeface="Ali-A-Sharif" pitchFamily="2" charset="-78"/>
              </a:rPr>
              <a:t>مدرس المادة:</a:t>
            </a:r>
            <a:br>
              <a:rPr lang="ar-IQ" sz="6600" dirty="0" smtClean="0">
                <a:solidFill>
                  <a:schemeClr val="tx1">
                    <a:lumMod val="95000"/>
                    <a:lumOff val="5000"/>
                  </a:schemeClr>
                </a:solidFill>
                <a:effectLst/>
                <a:cs typeface="Ali-A-Sharif" pitchFamily="2" charset="-78"/>
              </a:rPr>
            </a:br>
            <a:r>
              <a:rPr lang="ar-SA" sz="6600" dirty="0" smtClean="0">
                <a:solidFill>
                  <a:schemeClr val="tx1">
                    <a:lumMod val="95000"/>
                    <a:lumOff val="5000"/>
                  </a:schemeClr>
                </a:solidFill>
                <a:cs typeface="Ali-A-Sharif" pitchFamily="2" charset="-78"/>
              </a:rPr>
              <a:t>أ.م.د</a:t>
            </a:r>
            <a:r>
              <a:rPr lang="ar-SA" sz="6600" dirty="0" smtClean="0">
                <a:solidFill>
                  <a:schemeClr val="tx1">
                    <a:lumMod val="95000"/>
                    <a:lumOff val="5000"/>
                  </a:schemeClr>
                </a:solidFill>
                <a:effectLst/>
                <a:cs typeface="Ali-A-Sharif" pitchFamily="2" charset="-78"/>
              </a:rPr>
              <a:t>:</a:t>
            </a:r>
            <a:r>
              <a:rPr lang="ar-IQ" sz="6600" dirty="0" smtClean="0">
                <a:solidFill>
                  <a:schemeClr val="tx1">
                    <a:lumMod val="95000"/>
                    <a:lumOff val="5000"/>
                  </a:schemeClr>
                </a:solidFill>
                <a:effectLst/>
                <a:cs typeface="Ali-A-Sharif" pitchFamily="2" charset="-78"/>
              </a:rPr>
              <a:t> </a:t>
            </a:r>
            <a:r>
              <a:rPr lang="ar-IQ" sz="6600" dirty="0" smtClean="0">
                <a:solidFill>
                  <a:schemeClr val="tx1">
                    <a:lumMod val="95000"/>
                    <a:lumOff val="5000"/>
                  </a:schemeClr>
                </a:solidFill>
                <a:effectLst/>
                <a:cs typeface="Ali-A-Sharif" pitchFamily="2" charset="-78"/>
              </a:rPr>
              <a:t>زياد اسماعيل</a:t>
            </a:r>
            <a:endParaRPr lang="ar-IQ" sz="6600" dirty="0">
              <a:solidFill>
                <a:schemeClr val="tx1">
                  <a:lumMod val="95000"/>
                  <a:lumOff val="5000"/>
                </a:schemeClr>
              </a:solidFill>
              <a:effectLst/>
              <a:cs typeface="Ali-A-Sharif" pitchFamily="2" charset="-78"/>
            </a:endParaRPr>
          </a:p>
        </p:txBody>
      </p:sp>
      <p:pic>
        <p:nvPicPr>
          <p:cNvPr id="3" name="Picture 2" descr="Salahaddin_University_-_Logo (1).png"/>
          <p:cNvPicPr>
            <a:picLocks noChangeAspect="1"/>
          </p:cNvPicPr>
          <p:nvPr/>
        </p:nvPicPr>
        <p:blipFill>
          <a:blip r:embed="rId2" cstate="print"/>
          <a:stretch>
            <a:fillRect/>
          </a:stretch>
        </p:blipFill>
        <p:spPr>
          <a:xfrm>
            <a:off x="3131840" y="0"/>
            <a:ext cx="2837489" cy="2808312"/>
          </a:xfrm>
          <a:prstGeom prst="rect">
            <a:avLst/>
          </a:prstGeom>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r"/>
            <a:r>
              <a:rPr lang="ar-IQ" sz="5400" b="1" dirty="0">
                <a:solidFill>
                  <a:schemeClr val="tx1"/>
                </a:solidFill>
                <a:effectLst/>
                <a:cs typeface="Ali-A-Sharif" pitchFamily="2" charset="-78"/>
              </a:rPr>
              <a:t>طريقة المناظرة</a:t>
            </a:r>
            <a:r>
              <a:rPr lang="ar-IQ" sz="5400" b="1" dirty="0" smtClean="0">
                <a:solidFill>
                  <a:schemeClr val="tx1"/>
                </a:solidFill>
                <a:effectLst/>
                <a:cs typeface="Ali-A-Sharif" pitchFamily="2" charset="-78"/>
              </a:rPr>
              <a:t>:</a:t>
            </a:r>
            <a:br>
              <a:rPr lang="ar-IQ" sz="5400" b="1" dirty="0" smtClean="0">
                <a:solidFill>
                  <a:schemeClr val="tx1"/>
                </a:solidFill>
                <a:effectLst/>
                <a:cs typeface="Ali-A-Sharif" pitchFamily="2" charset="-78"/>
              </a:rPr>
            </a:br>
            <a:r>
              <a:rPr lang="ar-IQ" sz="800" b="1" dirty="0" smtClean="0">
                <a:solidFill>
                  <a:schemeClr val="tx1"/>
                </a:solidFill>
                <a:effectLst/>
                <a:cs typeface="Ali-A-Sharif" pitchFamily="2" charset="-78"/>
              </a:rPr>
              <a:t> </a:t>
            </a:r>
            <a:r>
              <a:rPr lang="en-US" sz="4400" dirty="0">
                <a:solidFill>
                  <a:schemeClr val="tx1"/>
                </a:solidFill>
                <a:effectLst/>
                <a:cs typeface="Ali-A-Sharif" pitchFamily="2" charset="-78"/>
              </a:rPr>
              <a:t/>
            </a:r>
            <a:br>
              <a:rPr lang="en-US" sz="4400" dirty="0">
                <a:solidFill>
                  <a:schemeClr val="tx1"/>
                </a:solidFill>
                <a:effectLst/>
                <a:cs typeface="Ali-A-Sharif" pitchFamily="2" charset="-78"/>
              </a:rPr>
            </a:br>
            <a:r>
              <a:rPr lang="ar-IQ" sz="4400" dirty="0">
                <a:solidFill>
                  <a:schemeClr val="tx1"/>
                </a:solidFill>
                <a:effectLst/>
                <a:cs typeface="Ali-A-Sharif" pitchFamily="2" charset="-78"/>
              </a:rPr>
              <a:t>تشبه المناظرة الندوة من حيث عدد الأعضاء وطريقة تنظيمها ... إلا أن أعضاء المناظرة ينقسمون عادة إلى قسمين, يتبنى كل قسم منهما وجهة نظر مخالفة أو معارضة لوجهة نظر القسم الآخر حول الموضوع معين.</a:t>
            </a:r>
            <a:r>
              <a:rPr lang="en-US" sz="4400" dirty="0">
                <a:solidFill>
                  <a:schemeClr val="tx1"/>
                </a:solidFill>
                <a:effectLst/>
                <a:cs typeface="Ali-A-Sharif" pitchFamily="2" charset="-78"/>
              </a:rPr>
              <a:t/>
            </a:r>
            <a:br>
              <a:rPr lang="en-US" sz="4400" dirty="0">
                <a:solidFill>
                  <a:schemeClr val="tx1"/>
                </a:solidFill>
                <a:effectLst/>
                <a:cs typeface="Ali-A-Sharif" pitchFamily="2" charset="-78"/>
              </a:rPr>
            </a:br>
            <a:r>
              <a:rPr lang="ar-IQ" sz="4400" dirty="0">
                <a:solidFill>
                  <a:schemeClr val="tx1"/>
                </a:solidFill>
                <a:effectLst/>
                <a:cs typeface="Ali-A-Sharif" pitchFamily="2" charset="-78"/>
              </a:rPr>
              <a:t>وهي كالندوة, قد يقوم بالمناقشة فيها أشخاص متخصصون, يدعوهم المعلم إلى فصله, وتدور المناظرة أمام المتعلمين, أو تتكون المناظرة من بعض متعلمي الفصل أنفسهم. </a:t>
            </a:r>
            <a:r>
              <a:rPr lang="en-US" sz="4400" dirty="0">
                <a:solidFill>
                  <a:schemeClr val="tx1"/>
                </a:solidFill>
                <a:effectLst/>
                <a:cs typeface="Ali-A-Sharif" pitchFamily="2" charset="-78"/>
              </a:rPr>
              <a:t/>
            </a:r>
            <a:br>
              <a:rPr lang="en-US" sz="4400" dirty="0">
                <a:solidFill>
                  <a:schemeClr val="tx1"/>
                </a:solidFill>
                <a:effectLst/>
                <a:cs typeface="Ali-A-Sharif" pitchFamily="2" charset="-78"/>
              </a:rPr>
            </a:br>
            <a:endParaRPr lang="ar-IQ" sz="4400" dirty="0">
              <a:solidFill>
                <a:schemeClr val="tx1"/>
              </a:solidFill>
              <a:effectLst/>
              <a:cs typeface="Ali-A-Sharif" pitchFamily="2" charset="-78"/>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r"/>
            <a:r>
              <a:rPr lang="ar-IQ" sz="1600" dirty="0" smtClean="0">
                <a:solidFill>
                  <a:schemeClr val="tx1"/>
                </a:solidFill>
                <a:effectLst/>
                <a:cs typeface="Ali-A-Sharif" pitchFamily="2" charset="-78"/>
              </a:rPr>
              <a:t/>
            </a:r>
            <a:br>
              <a:rPr lang="ar-IQ" sz="1600" dirty="0" smtClean="0">
                <a:solidFill>
                  <a:schemeClr val="tx1"/>
                </a:solidFill>
                <a:effectLst/>
                <a:cs typeface="Ali-A-Sharif" pitchFamily="2" charset="-78"/>
              </a:rPr>
            </a:br>
            <a:r>
              <a:rPr lang="ar-IQ" sz="1600" dirty="0" smtClean="0">
                <a:solidFill>
                  <a:schemeClr val="tx1"/>
                </a:solidFill>
                <a:effectLst/>
                <a:cs typeface="Ali-A-Sharif" pitchFamily="2" charset="-78"/>
              </a:rPr>
              <a:t/>
            </a:r>
            <a:br>
              <a:rPr lang="ar-IQ" sz="1600" dirty="0" smtClean="0">
                <a:solidFill>
                  <a:schemeClr val="tx1"/>
                </a:solidFill>
                <a:effectLst/>
                <a:cs typeface="Ali-A-Sharif" pitchFamily="2" charset="-78"/>
              </a:rPr>
            </a:br>
            <a:r>
              <a:rPr lang="ar-IQ" sz="1600" dirty="0" smtClean="0">
                <a:solidFill>
                  <a:schemeClr val="tx1"/>
                </a:solidFill>
                <a:effectLst/>
                <a:cs typeface="Ali-A-Sharif" pitchFamily="2" charset="-78"/>
              </a:rPr>
              <a:t/>
            </a:r>
            <a:br>
              <a:rPr lang="ar-IQ" sz="1600" dirty="0" smtClean="0">
                <a:solidFill>
                  <a:schemeClr val="tx1"/>
                </a:solidFill>
                <a:effectLst/>
                <a:cs typeface="Ali-A-Sharif" pitchFamily="2" charset="-78"/>
              </a:rPr>
            </a:br>
            <a:r>
              <a:rPr lang="ar-IQ" sz="2700" dirty="0" smtClean="0">
                <a:solidFill>
                  <a:schemeClr val="tx1"/>
                </a:solidFill>
                <a:effectLst/>
                <a:cs typeface="Ali-A-Sharif" pitchFamily="2" charset="-78"/>
              </a:rPr>
              <a:t/>
            </a:r>
            <a:br>
              <a:rPr lang="ar-IQ" sz="2700" dirty="0" smtClean="0">
                <a:solidFill>
                  <a:schemeClr val="tx1"/>
                </a:solidFill>
                <a:effectLst/>
                <a:cs typeface="Ali-A-Sharif" pitchFamily="2" charset="-78"/>
              </a:rPr>
            </a:br>
            <a:r>
              <a:rPr lang="ar-IQ" sz="4700" dirty="0" smtClean="0">
                <a:solidFill>
                  <a:schemeClr val="tx1"/>
                </a:solidFill>
                <a:effectLst/>
                <a:cs typeface="Ali-A-Sharif" pitchFamily="2" charset="-78"/>
              </a:rPr>
              <a:t>وللمناظرة </a:t>
            </a:r>
            <a:r>
              <a:rPr lang="ar-IQ" sz="4700" dirty="0">
                <a:solidFill>
                  <a:schemeClr val="tx1"/>
                </a:solidFill>
                <a:effectLst/>
                <a:cs typeface="Ali-A-Sharif" pitchFamily="2" charset="-78"/>
              </a:rPr>
              <a:t>قائد يدير المناقشة ويلخص الآراء, ويعطي الفرصة المتكافئة للأعضاء لإبداء الرأي, وفي نهاية المناظرة ... تتاح الفرصة للمتعلمين لتوجيه الأسئلة ولمناقشة الأعضاء حول آرائهم.</a:t>
            </a:r>
            <a:r>
              <a:rPr lang="en-US" sz="4700" dirty="0">
                <a:solidFill>
                  <a:schemeClr val="tx1"/>
                </a:solidFill>
                <a:effectLst/>
                <a:cs typeface="Ali-A-Sharif" pitchFamily="2" charset="-78"/>
              </a:rPr>
              <a:t/>
            </a:r>
            <a:br>
              <a:rPr lang="en-US" sz="4700" dirty="0">
                <a:solidFill>
                  <a:schemeClr val="tx1"/>
                </a:solidFill>
                <a:effectLst/>
                <a:cs typeface="Ali-A-Sharif" pitchFamily="2" charset="-78"/>
              </a:rPr>
            </a:br>
            <a:r>
              <a:rPr lang="ar-IQ" sz="4700" dirty="0">
                <a:solidFill>
                  <a:schemeClr val="tx1"/>
                </a:solidFill>
                <a:effectLst/>
                <a:cs typeface="Ali-A-Sharif" pitchFamily="2" charset="-78"/>
              </a:rPr>
              <a:t>تفيد المناظرة في تعليم المتعلمين أحترام وجهات النظر المغايرة لرائهم الشخصية, وأن يفرق الفرد بين اتجاهه نحو الرأي وصاحب هذا الرأي ... كما تفيد المناظرة في حالة اشتراك المتعلمين أنفسهم فيها في تعلميهم كيفية التعبير الدقيق عن الفكرة التي يريد طرحها, والقدرة على اختيار الألفاظ بدقة, والتفكير المنطقي والحجة في الإقناع</a:t>
            </a:r>
            <a:r>
              <a:rPr lang="ar-IQ" sz="4700" dirty="0" smtClean="0">
                <a:solidFill>
                  <a:schemeClr val="tx1"/>
                </a:solidFill>
                <a:effectLst/>
                <a:cs typeface="Ali-A-Sharif" pitchFamily="2" charset="-78"/>
              </a:rPr>
              <a:t>.</a:t>
            </a:r>
            <a:endParaRPr lang="ar-IQ" sz="4700" dirty="0">
              <a:solidFill>
                <a:schemeClr val="tx1"/>
              </a:solidFill>
              <a:effectLst/>
              <a:cs typeface="Ali-A-Sharif" pitchFamily="2" charset="-78"/>
            </a:endParaRP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r"/>
            <a:r>
              <a:rPr lang="ar-IQ" sz="4600" b="1" dirty="0">
                <a:solidFill>
                  <a:schemeClr val="tx1"/>
                </a:solidFill>
                <a:effectLst/>
                <a:cs typeface="Ali-A-Sharif" pitchFamily="2" charset="-78"/>
              </a:rPr>
              <a:t>افعل مايلي</a:t>
            </a:r>
            <a:r>
              <a:rPr lang="ar-IQ" sz="4600" b="1" dirty="0" smtClean="0">
                <a:solidFill>
                  <a:schemeClr val="tx1"/>
                </a:solidFill>
                <a:effectLst/>
                <a:cs typeface="Ali-A-Sharif" pitchFamily="2" charset="-78"/>
              </a:rPr>
              <a:t>:</a:t>
            </a:r>
            <a:r>
              <a:rPr lang="ar-IQ" sz="4600" dirty="0" smtClean="0">
                <a:solidFill>
                  <a:schemeClr val="tx1"/>
                </a:solidFill>
                <a:effectLst/>
                <a:cs typeface="Ali-A-Sharif" pitchFamily="2" charset="-78"/>
              </a:rPr>
              <a:t/>
            </a:r>
            <a:br>
              <a:rPr lang="ar-IQ" sz="4600" dirty="0" smtClean="0">
                <a:solidFill>
                  <a:schemeClr val="tx1"/>
                </a:solidFill>
                <a:effectLst/>
                <a:cs typeface="Ali-A-Sharif" pitchFamily="2" charset="-78"/>
              </a:rPr>
            </a:br>
            <a:r>
              <a:rPr lang="ar-IQ" sz="4600" dirty="0" smtClean="0">
                <a:solidFill>
                  <a:schemeClr val="tx1"/>
                </a:solidFill>
                <a:effectLst/>
                <a:cs typeface="Ali-A-Sharif" pitchFamily="2" charset="-78"/>
              </a:rPr>
              <a:t/>
            </a:r>
            <a:br>
              <a:rPr lang="ar-IQ" sz="4600" dirty="0" smtClean="0">
                <a:solidFill>
                  <a:schemeClr val="tx1"/>
                </a:solidFill>
                <a:effectLst/>
                <a:cs typeface="Ali-A-Sharif" pitchFamily="2" charset="-78"/>
              </a:rPr>
            </a:br>
            <a:r>
              <a:rPr lang="en-US" sz="2000" dirty="0">
                <a:solidFill>
                  <a:schemeClr val="tx1"/>
                </a:solidFill>
                <a:effectLst/>
                <a:cs typeface="Ali-A-Sharif" pitchFamily="2" charset="-78"/>
              </a:rPr>
              <a:t/>
            </a:r>
            <a:br>
              <a:rPr lang="en-US" sz="2000" dirty="0">
                <a:solidFill>
                  <a:schemeClr val="tx1"/>
                </a:solidFill>
                <a:effectLst/>
                <a:cs typeface="Ali-A-Sharif" pitchFamily="2" charset="-78"/>
              </a:rPr>
            </a:br>
            <a:r>
              <a:rPr lang="ar-IQ" sz="4600" dirty="0">
                <a:solidFill>
                  <a:schemeClr val="tx1"/>
                </a:solidFill>
                <a:effectLst/>
                <a:cs typeface="Ali-A-Sharif" pitchFamily="2" charset="-78"/>
              </a:rPr>
              <a:t>1</a:t>
            </a:r>
            <a:r>
              <a:rPr lang="ar-IQ" sz="4400" dirty="0">
                <a:solidFill>
                  <a:schemeClr val="tx1"/>
                </a:solidFill>
                <a:effectLst/>
                <a:cs typeface="Ali-A-Sharif" pitchFamily="2" charset="-78"/>
              </a:rPr>
              <a:t>. استعمل السبرة او اي وسائل الإيضاح ممكنة قدر الإمكان</a:t>
            </a:r>
            <a:r>
              <a:rPr lang="ar-IQ" sz="4600" dirty="0">
                <a:solidFill>
                  <a:schemeClr val="tx1"/>
                </a:solidFill>
                <a:effectLst/>
                <a:cs typeface="Ali-A-Sharif" pitchFamily="2" charset="-78"/>
              </a:rPr>
              <a:t>.</a:t>
            </a:r>
            <a:r>
              <a:rPr lang="en-US" sz="4600" dirty="0">
                <a:solidFill>
                  <a:schemeClr val="tx1"/>
                </a:solidFill>
                <a:effectLst/>
                <a:cs typeface="Ali-A-Sharif" pitchFamily="2" charset="-78"/>
              </a:rPr>
              <a:t/>
            </a:r>
            <a:br>
              <a:rPr lang="en-US" sz="4600" dirty="0">
                <a:solidFill>
                  <a:schemeClr val="tx1"/>
                </a:solidFill>
                <a:effectLst/>
                <a:cs typeface="Ali-A-Sharif" pitchFamily="2" charset="-78"/>
              </a:rPr>
            </a:br>
            <a:r>
              <a:rPr lang="ar-IQ" sz="4600" dirty="0" smtClean="0">
                <a:solidFill>
                  <a:schemeClr val="tx1"/>
                </a:solidFill>
                <a:effectLst/>
                <a:cs typeface="Ali-A-Sharif" pitchFamily="2" charset="-78"/>
              </a:rPr>
              <a:t>2. كن </a:t>
            </a:r>
            <a:r>
              <a:rPr lang="ar-IQ" sz="4600" dirty="0">
                <a:solidFill>
                  <a:schemeClr val="tx1"/>
                </a:solidFill>
                <a:effectLst/>
                <a:cs typeface="Ali-A-Sharif" pitchFamily="2" charset="-78"/>
              </a:rPr>
              <a:t>مرحا من وقت الآخر.</a:t>
            </a:r>
            <a:r>
              <a:rPr lang="en-US" sz="4600" dirty="0">
                <a:solidFill>
                  <a:schemeClr val="tx1"/>
                </a:solidFill>
                <a:effectLst/>
                <a:cs typeface="Ali-A-Sharif" pitchFamily="2" charset="-78"/>
              </a:rPr>
              <a:t/>
            </a:r>
            <a:br>
              <a:rPr lang="en-US" sz="4600" dirty="0">
                <a:solidFill>
                  <a:schemeClr val="tx1"/>
                </a:solidFill>
                <a:effectLst/>
                <a:cs typeface="Ali-A-Sharif" pitchFamily="2" charset="-78"/>
              </a:rPr>
            </a:br>
            <a:r>
              <a:rPr lang="ar-IQ" sz="4600" dirty="0" smtClean="0">
                <a:solidFill>
                  <a:schemeClr val="tx1"/>
                </a:solidFill>
                <a:effectLst/>
                <a:cs typeface="Ali-A-Sharif" pitchFamily="2" charset="-78"/>
              </a:rPr>
              <a:t>3. ناقش </a:t>
            </a:r>
            <a:r>
              <a:rPr lang="ar-IQ" sz="4600" dirty="0">
                <a:solidFill>
                  <a:schemeClr val="tx1"/>
                </a:solidFill>
                <a:effectLst/>
                <a:cs typeface="Ali-A-Sharif" pitchFamily="2" charset="-78"/>
              </a:rPr>
              <a:t>وفسر كل فقرة لدرجة صعوبتها, وقارن.</a:t>
            </a:r>
            <a:r>
              <a:rPr lang="en-US" sz="4600" dirty="0">
                <a:solidFill>
                  <a:schemeClr val="tx1"/>
                </a:solidFill>
                <a:effectLst/>
                <a:cs typeface="Ali-A-Sharif" pitchFamily="2" charset="-78"/>
              </a:rPr>
              <a:t/>
            </a:r>
            <a:br>
              <a:rPr lang="en-US" sz="4600" dirty="0">
                <a:solidFill>
                  <a:schemeClr val="tx1"/>
                </a:solidFill>
                <a:effectLst/>
                <a:cs typeface="Ali-A-Sharif" pitchFamily="2" charset="-78"/>
              </a:rPr>
            </a:br>
            <a:r>
              <a:rPr lang="ar-IQ" sz="4600" dirty="0" smtClean="0">
                <a:solidFill>
                  <a:schemeClr val="tx1"/>
                </a:solidFill>
                <a:effectLst/>
                <a:cs typeface="Ali-A-Sharif" pitchFamily="2" charset="-78"/>
              </a:rPr>
              <a:t>4. نوع </a:t>
            </a:r>
            <a:r>
              <a:rPr lang="ar-IQ" sz="4600" dirty="0">
                <a:solidFill>
                  <a:schemeClr val="tx1"/>
                </a:solidFill>
                <a:effectLst/>
                <a:cs typeface="Ali-A-Sharif" pitchFamily="2" charset="-78"/>
              </a:rPr>
              <a:t>نغمة صوتك ونبرته.</a:t>
            </a:r>
            <a:r>
              <a:rPr lang="en-US" sz="4600" dirty="0">
                <a:solidFill>
                  <a:schemeClr val="tx1"/>
                </a:solidFill>
                <a:effectLst/>
                <a:cs typeface="Ali-A-Sharif" pitchFamily="2" charset="-78"/>
              </a:rPr>
              <a:t/>
            </a:r>
            <a:br>
              <a:rPr lang="en-US" sz="4600" dirty="0">
                <a:solidFill>
                  <a:schemeClr val="tx1"/>
                </a:solidFill>
                <a:effectLst/>
                <a:cs typeface="Ali-A-Sharif" pitchFamily="2" charset="-78"/>
              </a:rPr>
            </a:br>
            <a:r>
              <a:rPr lang="ar-IQ" sz="4600" dirty="0" smtClean="0">
                <a:solidFill>
                  <a:schemeClr val="tx1"/>
                </a:solidFill>
                <a:effectLst/>
                <a:cs typeface="Ali-A-Sharif" pitchFamily="2" charset="-78"/>
              </a:rPr>
              <a:t>5. تمهل</a:t>
            </a:r>
            <a:r>
              <a:rPr lang="ar-IQ" sz="4600" dirty="0">
                <a:solidFill>
                  <a:schemeClr val="tx1"/>
                </a:solidFill>
                <a:effectLst/>
                <a:cs typeface="Ali-A-Sharif" pitchFamily="2" charset="-78"/>
              </a:rPr>
              <a:t>, خذ نفسا, لتستريح وليسترح طلابك</a:t>
            </a:r>
            <a:r>
              <a:rPr lang="ar-IQ" sz="4600" dirty="0" smtClean="0">
                <a:solidFill>
                  <a:schemeClr val="tx1"/>
                </a:solidFill>
                <a:effectLst/>
                <a:cs typeface="Ali-A-Sharif" pitchFamily="2" charset="-78"/>
              </a:rPr>
              <a:t>.</a:t>
            </a:r>
            <a:r>
              <a:rPr lang="en-US" sz="4600" dirty="0" smtClean="0">
                <a:solidFill>
                  <a:schemeClr val="tx1"/>
                </a:solidFill>
                <a:effectLst/>
                <a:cs typeface="Ali-A-Sharif" pitchFamily="2" charset="-78"/>
              </a:rPr>
              <a:t/>
            </a:r>
            <a:br>
              <a:rPr lang="en-US" sz="4600" dirty="0" smtClean="0">
                <a:solidFill>
                  <a:schemeClr val="tx1"/>
                </a:solidFill>
                <a:effectLst/>
                <a:cs typeface="Ali-A-Sharif" pitchFamily="2" charset="-78"/>
              </a:rPr>
            </a:br>
            <a:r>
              <a:rPr lang="en-US" sz="4600" dirty="0">
                <a:solidFill>
                  <a:schemeClr val="tx1"/>
                </a:solidFill>
                <a:effectLst/>
                <a:cs typeface="Ali-A-Sharif" pitchFamily="2" charset="-78"/>
              </a:rPr>
              <a:t/>
            </a:r>
            <a:br>
              <a:rPr lang="en-US" sz="4600" dirty="0">
                <a:solidFill>
                  <a:schemeClr val="tx1"/>
                </a:solidFill>
                <a:effectLst/>
                <a:cs typeface="Ali-A-Sharif" pitchFamily="2" charset="-78"/>
              </a:rPr>
            </a:br>
            <a:endParaRPr lang="ar-IQ" sz="4600" dirty="0">
              <a:solidFill>
                <a:schemeClr val="tx1"/>
              </a:solidFill>
              <a:effectLst/>
              <a:cs typeface="Ali-A-Sharif" pitchFamily="2" charset="-78"/>
            </a:endParaRPr>
          </a:p>
        </p:txBody>
      </p:sp>
    </p:spTree>
  </p:cSld>
  <p:clrMapOvr>
    <a:masterClrMapping/>
  </p:clrMapOvr>
  <p:transition spd="slow">
    <p:strips/>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lvl="0" algn="r"/>
            <a:r>
              <a:rPr lang="ar-IQ" sz="6000" dirty="0" smtClean="0">
                <a:solidFill>
                  <a:schemeClr val="tx1"/>
                </a:solidFill>
                <a:effectLst/>
                <a:cs typeface="Ali-A-Sharif" pitchFamily="2" charset="-78"/>
              </a:rPr>
              <a:t/>
            </a:r>
            <a:br>
              <a:rPr lang="ar-IQ" sz="6000" dirty="0" smtClean="0">
                <a:solidFill>
                  <a:schemeClr val="tx1"/>
                </a:solidFill>
                <a:effectLst/>
                <a:cs typeface="Ali-A-Sharif" pitchFamily="2" charset="-78"/>
              </a:rPr>
            </a:br>
            <a:r>
              <a:rPr lang="ar-IQ" sz="4800" dirty="0" smtClean="0">
                <a:solidFill>
                  <a:schemeClr val="tx1"/>
                </a:solidFill>
                <a:effectLst/>
                <a:cs typeface="Ali-A-Sharif" pitchFamily="2" charset="-78"/>
              </a:rPr>
              <a:t>6. اعرض </a:t>
            </a:r>
            <a:r>
              <a:rPr lang="ar-IQ" sz="4800" dirty="0">
                <a:solidFill>
                  <a:schemeClr val="tx1"/>
                </a:solidFill>
                <a:effectLst/>
                <a:cs typeface="Ali-A-Sharif" pitchFamily="2" charset="-78"/>
              </a:rPr>
              <a:t>رأيك بوضوح, إنقد وبموضوعية.</a:t>
            </a:r>
            <a:r>
              <a:rPr lang="en-US" sz="4800" dirty="0">
                <a:solidFill>
                  <a:schemeClr val="tx1"/>
                </a:solidFill>
                <a:effectLst/>
                <a:cs typeface="Ali-A-Sharif" pitchFamily="2" charset="-78"/>
              </a:rPr>
              <a:t/>
            </a:r>
            <a:br>
              <a:rPr lang="en-US" sz="4800" dirty="0">
                <a:solidFill>
                  <a:schemeClr val="tx1"/>
                </a:solidFill>
                <a:effectLst/>
                <a:cs typeface="Ali-A-Sharif" pitchFamily="2" charset="-78"/>
              </a:rPr>
            </a:br>
            <a:r>
              <a:rPr lang="ar-IQ" sz="4800" dirty="0" smtClean="0">
                <a:solidFill>
                  <a:schemeClr val="tx1"/>
                </a:solidFill>
                <a:effectLst/>
                <a:cs typeface="Ali-A-Sharif" pitchFamily="2" charset="-78"/>
              </a:rPr>
              <a:t>7. أضبط </a:t>
            </a:r>
            <a:r>
              <a:rPr lang="ar-IQ" sz="4800" dirty="0">
                <a:solidFill>
                  <a:schemeClr val="tx1"/>
                </a:solidFill>
                <a:effectLst/>
                <a:cs typeface="Ali-A-Sharif" pitchFamily="2" charset="-78"/>
              </a:rPr>
              <a:t>محاضرتك من الناحية اللغوية والصرفية.</a:t>
            </a:r>
            <a:r>
              <a:rPr lang="en-US" sz="4800" dirty="0">
                <a:solidFill>
                  <a:schemeClr val="tx1"/>
                </a:solidFill>
                <a:effectLst/>
                <a:cs typeface="Ali-A-Sharif" pitchFamily="2" charset="-78"/>
              </a:rPr>
              <a:t/>
            </a:r>
            <a:br>
              <a:rPr lang="en-US" sz="4800" dirty="0">
                <a:solidFill>
                  <a:schemeClr val="tx1"/>
                </a:solidFill>
                <a:effectLst/>
                <a:cs typeface="Ali-A-Sharif" pitchFamily="2" charset="-78"/>
              </a:rPr>
            </a:br>
            <a:r>
              <a:rPr lang="ar-IQ" sz="4800" dirty="0" smtClean="0">
                <a:solidFill>
                  <a:schemeClr val="tx1"/>
                </a:solidFill>
                <a:effectLst/>
                <a:cs typeface="Ali-A-Sharif" pitchFamily="2" charset="-78"/>
              </a:rPr>
              <a:t>8. حدد </a:t>
            </a:r>
            <a:r>
              <a:rPr lang="ar-IQ" sz="4800" dirty="0">
                <a:solidFill>
                  <a:schemeClr val="tx1"/>
                </a:solidFill>
                <a:effectLst/>
                <a:cs typeface="Ali-A-Sharif" pitchFamily="2" charset="-78"/>
              </a:rPr>
              <a:t>كم المعلومات التي سوف تقوم بعرضها.</a:t>
            </a:r>
            <a:r>
              <a:rPr lang="en-US" sz="4800" dirty="0">
                <a:solidFill>
                  <a:schemeClr val="tx1"/>
                </a:solidFill>
                <a:effectLst/>
                <a:cs typeface="Ali-A-Sharif" pitchFamily="2" charset="-78"/>
              </a:rPr>
              <a:t/>
            </a:r>
            <a:br>
              <a:rPr lang="en-US" sz="4800" dirty="0">
                <a:solidFill>
                  <a:schemeClr val="tx1"/>
                </a:solidFill>
                <a:effectLst/>
                <a:cs typeface="Ali-A-Sharif" pitchFamily="2" charset="-78"/>
              </a:rPr>
            </a:br>
            <a:r>
              <a:rPr lang="ar-IQ" sz="4800" dirty="0" smtClean="0">
                <a:solidFill>
                  <a:schemeClr val="tx1"/>
                </a:solidFill>
                <a:effectLst/>
                <a:cs typeface="Ali-A-Sharif" pitchFamily="2" charset="-78"/>
              </a:rPr>
              <a:t>9. لاحظ </a:t>
            </a:r>
            <a:r>
              <a:rPr lang="ar-IQ" sz="4800" dirty="0">
                <a:solidFill>
                  <a:schemeClr val="tx1"/>
                </a:solidFill>
                <a:effectLst/>
                <a:cs typeface="Ali-A-Sharif" pitchFamily="2" charset="-78"/>
              </a:rPr>
              <a:t>طلابك ومدى تجاوبه معك, الملل, التثاؤب الكثير.</a:t>
            </a:r>
            <a:r>
              <a:rPr lang="en-US" sz="4800" dirty="0">
                <a:solidFill>
                  <a:schemeClr val="tx1"/>
                </a:solidFill>
                <a:effectLst/>
                <a:cs typeface="Ali-A-Sharif" pitchFamily="2" charset="-78"/>
              </a:rPr>
              <a:t/>
            </a:r>
            <a:br>
              <a:rPr lang="en-US" sz="4800" dirty="0">
                <a:solidFill>
                  <a:schemeClr val="tx1"/>
                </a:solidFill>
                <a:effectLst/>
                <a:cs typeface="Ali-A-Sharif" pitchFamily="2" charset="-78"/>
              </a:rPr>
            </a:br>
            <a:r>
              <a:rPr lang="ar-IQ" sz="4800" dirty="0" smtClean="0">
                <a:solidFill>
                  <a:schemeClr val="tx1"/>
                </a:solidFill>
                <a:effectLst/>
                <a:cs typeface="Ali-A-Sharif" pitchFamily="2" charset="-78"/>
              </a:rPr>
              <a:t>10. لا </a:t>
            </a:r>
            <a:r>
              <a:rPr lang="ar-IQ" sz="4800" dirty="0">
                <a:solidFill>
                  <a:schemeClr val="tx1"/>
                </a:solidFill>
                <a:effectLst/>
                <a:cs typeface="Ali-A-Sharif" pitchFamily="2" charset="-78"/>
              </a:rPr>
              <a:t>تعبر عن فكرة بعشرات كلمات أي اتبع مبدأما قل ودل.</a:t>
            </a:r>
            <a:r>
              <a:rPr lang="en-US" sz="4800" dirty="0">
                <a:solidFill>
                  <a:schemeClr val="tx1"/>
                </a:solidFill>
                <a:effectLst/>
                <a:cs typeface="Ali-A-Sharif" pitchFamily="2" charset="-78"/>
              </a:rPr>
              <a:t/>
            </a:r>
            <a:br>
              <a:rPr lang="en-US" sz="4800" dirty="0">
                <a:solidFill>
                  <a:schemeClr val="tx1"/>
                </a:solidFill>
                <a:effectLst/>
                <a:cs typeface="Ali-A-Sharif" pitchFamily="2" charset="-78"/>
              </a:rPr>
            </a:br>
            <a:r>
              <a:rPr lang="ar-IQ" sz="4800" dirty="0" smtClean="0">
                <a:solidFill>
                  <a:schemeClr val="tx1"/>
                </a:solidFill>
                <a:effectLst/>
                <a:cs typeface="Ali-A-Sharif" pitchFamily="2" charset="-78"/>
              </a:rPr>
              <a:t>11. أكد </a:t>
            </a:r>
            <a:r>
              <a:rPr lang="ar-IQ" sz="4800" dirty="0">
                <a:solidFill>
                  <a:schemeClr val="tx1"/>
                </a:solidFill>
                <a:effectLst/>
                <a:cs typeface="Ali-A-Sharif" pitchFamily="2" charset="-78"/>
              </a:rPr>
              <a:t>على الأفكار الرئيسية للمحاضرة</a:t>
            </a:r>
            <a:r>
              <a:rPr lang="ar-IQ" sz="4800" dirty="0" smtClean="0">
                <a:solidFill>
                  <a:schemeClr val="tx1"/>
                </a:solidFill>
                <a:effectLst/>
                <a:cs typeface="Ali-A-Sharif" pitchFamily="2" charset="-78"/>
              </a:rPr>
              <a:t>.</a:t>
            </a:r>
            <a:endParaRPr lang="ar-IQ" sz="4800" dirty="0">
              <a:solidFill>
                <a:schemeClr val="tx1"/>
              </a:solidFill>
              <a:effectLst/>
              <a:cs typeface="Ali-A-Sharif" pitchFamily="2" charset="-78"/>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r"/>
            <a:r>
              <a:rPr lang="ar-IQ" sz="5400" b="1" dirty="0">
                <a:solidFill>
                  <a:schemeClr val="tx1"/>
                </a:solidFill>
                <a:effectLst/>
                <a:cs typeface="Ali-A-Sharif" pitchFamily="2" charset="-78"/>
              </a:rPr>
              <a:t>المناقشة</a:t>
            </a:r>
            <a:r>
              <a:rPr lang="ar-IQ" sz="5400" b="1" dirty="0" smtClean="0">
                <a:solidFill>
                  <a:schemeClr val="tx1"/>
                </a:solidFill>
                <a:effectLst/>
                <a:cs typeface="Ali-A-Sharif" pitchFamily="2" charset="-78"/>
              </a:rPr>
              <a:t>:</a:t>
            </a:r>
            <a:r>
              <a:rPr lang="ar-IQ" sz="5400" dirty="0" smtClean="0">
                <a:solidFill>
                  <a:schemeClr val="tx1"/>
                </a:solidFill>
                <a:effectLst/>
                <a:cs typeface="Ali-A-Sharif" pitchFamily="2" charset="-78"/>
              </a:rPr>
              <a:t/>
            </a:r>
            <a:br>
              <a:rPr lang="ar-IQ" sz="5400" dirty="0" smtClean="0">
                <a:solidFill>
                  <a:schemeClr val="tx1"/>
                </a:solidFill>
                <a:effectLst/>
                <a:cs typeface="Ali-A-Sharif" pitchFamily="2" charset="-78"/>
              </a:rPr>
            </a:br>
            <a:r>
              <a:rPr lang="ar-IQ" sz="5400" dirty="0" smtClean="0">
                <a:solidFill>
                  <a:schemeClr val="tx1"/>
                </a:solidFill>
                <a:effectLst/>
                <a:cs typeface="Ali-A-Sharif" pitchFamily="2" charset="-78"/>
              </a:rPr>
              <a:t> </a:t>
            </a:r>
            <a:r>
              <a:rPr lang="ar-IQ" sz="5400" dirty="0">
                <a:solidFill>
                  <a:schemeClr val="tx1"/>
                </a:solidFill>
                <a:effectLst/>
                <a:cs typeface="Ali-A-Sharif" pitchFamily="2" charset="-78"/>
              </a:rPr>
              <a:t>تعد من الطرائق التدريسية التقليدية والتي تعتمد على الإلقاء والمناقشة, والمعلم يقوم بشرح المادة في حصة الدراسية, وخلال عملية الشرح والتقديم يقوم بإثارة مجموعة من أسئلة والتي تفسح المجال للمناقشة مابين المعلم والمتعلمين من أجل التوصيل إلى الحقائق, ويقوم المعلم بإباحة على الأسئلة من قبل المتعلمين.</a:t>
            </a:r>
          </a:p>
        </p:txBody>
      </p:sp>
    </p:spTree>
  </p:cSld>
  <p:clrMapOvr>
    <a:masterClrMapping/>
  </p:clrMapOvr>
  <p:transition spd="med">
    <p:diamond/>
    <p:sndAc>
      <p:stSnd>
        <p:snd r:embed="rId2" name="breez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0"/>
          </a:xfrm>
        </p:spPr>
        <p:txBody>
          <a:bodyPr>
            <a:noAutofit/>
          </a:bodyPr>
          <a:lstStyle/>
          <a:p>
            <a:pPr algn="r"/>
            <a:r>
              <a:rPr lang="ar-IQ" sz="2000" dirty="0" smtClean="0">
                <a:solidFill>
                  <a:schemeClr val="tx1"/>
                </a:solidFill>
                <a:effectLst/>
                <a:latin typeface="Hacen Liner XXL" pitchFamily="2" charset="-78"/>
                <a:cs typeface="Ali-A-Sharif" pitchFamily="2" charset="-78"/>
              </a:rPr>
              <a:t/>
            </a:r>
            <a:br>
              <a:rPr lang="ar-IQ" sz="2000" dirty="0" smtClean="0">
                <a:solidFill>
                  <a:schemeClr val="tx1"/>
                </a:solidFill>
                <a:effectLst/>
                <a:latin typeface="Hacen Liner XXL" pitchFamily="2" charset="-78"/>
                <a:cs typeface="Ali-A-Sharif" pitchFamily="2" charset="-78"/>
              </a:rPr>
            </a:br>
            <a:r>
              <a:rPr lang="ar-IQ" sz="2000" dirty="0" smtClean="0">
                <a:solidFill>
                  <a:schemeClr val="tx1"/>
                </a:solidFill>
                <a:effectLst/>
                <a:latin typeface="Hacen Liner XXL" pitchFamily="2" charset="-78"/>
                <a:cs typeface="Ali-A-Sharif" pitchFamily="2" charset="-78"/>
              </a:rPr>
              <a:t>   </a:t>
            </a:r>
            <a:r>
              <a:rPr lang="ar-IQ" sz="5400" b="1" dirty="0" smtClean="0">
                <a:solidFill>
                  <a:schemeClr val="tx1"/>
                </a:solidFill>
                <a:effectLst/>
                <a:latin typeface="Hacen Liner XXL" pitchFamily="2" charset="-78"/>
                <a:cs typeface="Ali-A-Sharif" pitchFamily="2" charset="-78"/>
              </a:rPr>
              <a:t>الطريقة </a:t>
            </a:r>
            <a:r>
              <a:rPr lang="ar-IQ" sz="5400" b="1" dirty="0">
                <a:solidFill>
                  <a:schemeClr val="tx1"/>
                </a:solidFill>
                <a:effectLst/>
                <a:latin typeface="Hacen Liner XXL" pitchFamily="2" charset="-78"/>
                <a:cs typeface="Ali-A-Sharif" pitchFamily="2" charset="-78"/>
              </a:rPr>
              <a:t>لغة: </a:t>
            </a:r>
            <a:r>
              <a:rPr lang="ar-IQ" sz="5400" dirty="0">
                <a:solidFill>
                  <a:schemeClr val="tx1"/>
                </a:solidFill>
                <a:effectLst/>
                <a:latin typeface="Hacen Liner XXL" pitchFamily="2" charset="-78"/>
                <a:cs typeface="Ali-A-Sharif" pitchFamily="2" charset="-78"/>
              </a:rPr>
              <a:t>هي ما يمكن التوصل بصحيح النظر </a:t>
            </a:r>
            <a:r>
              <a:rPr lang="ar-IQ" sz="5400" dirty="0" smtClean="0">
                <a:solidFill>
                  <a:schemeClr val="tx1"/>
                </a:solidFill>
                <a:effectLst/>
                <a:latin typeface="Hacen Liner XXL" pitchFamily="2" charset="-78"/>
                <a:cs typeface="Ali-A-Sharif" pitchFamily="2" charset="-78"/>
              </a:rPr>
              <a:t>       فيه </a:t>
            </a:r>
            <a:r>
              <a:rPr lang="ar-IQ" sz="5400" dirty="0">
                <a:solidFill>
                  <a:schemeClr val="tx1"/>
                </a:solidFill>
                <a:effectLst/>
                <a:latin typeface="Hacen Liner XXL" pitchFamily="2" charset="-78"/>
                <a:cs typeface="Ali-A-Sharif" pitchFamily="2" charset="-78"/>
              </a:rPr>
              <a:t>الى </a:t>
            </a:r>
            <a:r>
              <a:rPr lang="ar-IQ" sz="5400" dirty="0" smtClean="0">
                <a:solidFill>
                  <a:schemeClr val="tx1"/>
                </a:solidFill>
                <a:effectLst/>
                <a:latin typeface="Hacen Liner XXL" pitchFamily="2" charset="-78"/>
                <a:cs typeface="Ali-A-Sharif" pitchFamily="2" charset="-78"/>
              </a:rPr>
              <a:t>المطلوب</a:t>
            </a:r>
            <a:br>
              <a:rPr lang="ar-IQ" sz="5400" dirty="0" smtClean="0">
                <a:solidFill>
                  <a:schemeClr val="tx1"/>
                </a:solidFill>
                <a:effectLst/>
                <a:latin typeface="Hacen Liner XXL" pitchFamily="2" charset="-78"/>
                <a:cs typeface="Ali-A-Sharif" pitchFamily="2" charset="-78"/>
              </a:rPr>
            </a:br>
            <a:r>
              <a:rPr lang="ar-IQ" sz="5400" dirty="0" smtClean="0">
                <a:solidFill>
                  <a:schemeClr val="tx1"/>
                </a:solidFill>
                <a:effectLst/>
                <a:latin typeface="Hacen Liner XXL" pitchFamily="2" charset="-78"/>
                <a:cs typeface="Ali-A-Sharif" pitchFamily="2" charset="-78"/>
              </a:rPr>
              <a:t/>
            </a:r>
            <a:br>
              <a:rPr lang="ar-IQ" sz="5400" dirty="0" smtClean="0">
                <a:solidFill>
                  <a:schemeClr val="tx1"/>
                </a:solidFill>
                <a:effectLst/>
                <a:latin typeface="Hacen Liner XXL" pitchFamily="2" charset="-78"/>
                <a:cs typeface="Ali-A-Sharif" pitchFamily="2" charset="-78"/>
              </a:rPr>
            </a:br>
            <a:r>
              <a:rPr lang="ar-IQ" sz="5400" dirty="0" smtClean="0">
                <a:solidFill>
                  <a:schemeClr val="tx1"/>
                </a:solidFill>
                <a:effectLst/>
                <a:latin typeface="Hacen Liner XXL" pitchFamily="2" charset="-78"/>
                <a:cs typeface="Ali-A-Sharif" pitchFamily="2" charset="-78"/>
              </a:rPr>
              <a:t>  </a:t>
            </a:r>
            <a:r>
              <a:rPr lang="ar-IQ" sz="5400" b="1" dirty="0" smtClean="0">
                <a:solidFill>
                  <a:schemeClr val="tx1"/>
                </a:solidFill>
                <a:effectLst/>
                <a:latin typeface="Hacen Liner XXL" pitchFamily="2" charset="-78"/>
                <a:cs typeface="Ali-A-Sharif" pitchFamily="2" charset="-78"/>
              </a:rPr>
              <a:t>التدريس </a:t>
            </a:r>
            <a:r>
              <a:rPr lang="ar-IQ" sz="5400" b="1" dirty="0">
                <a:solidFill>
                  <a:schemeClr val="tx1"/>
                </a:solidFill>
                <a:effectLst/>
                <a:latin typeface="Hacen Liner XXL" pitchFamily="2" charset="-78"/>
                <a:cs typeface="Ali-A-Sharif" pitchFamily="2" charset="-78"/>
              </a:rPr>
              <a:t>لغة: </a:t>
            </a:r>
            <a:r>
              <a:rPr lang="ar-IQ" sz="5400" dirty="0">
                <a:solidFill>
                  <a:schemeClr val="tx1"/>
                </a:solidFill>
                <a:effectLst/>
                <a:latin typeface="Hacen Liner XXL" pitchFamily="2" charset="-78"/>
                <a:cs typeface="Ali-A-Sharif" pitchFamily="2" charset="-78"/>
              </a:rPr>
              <a:t>قال الزمخشري درس غيره كرره عن </a:t>
            </a:r>
            <a:r>
              <a:rPr lang="ar-IQ" sz="5400" dirty="0" smtClean="0">
                <a:solidFill>
                  <a:schemeClr val="tx1"/>
                </a:solidFill>
                <a:effectLst/>
                <a:latin typeface="Hacen Liner XXL" pitchFamily="2" charset="-78"/>
                <a:cs typeface="Ali-A-Sharif" pitchFamily="2" charset="-78"/>
              </a:rPr>
              <a:t> حفظ</a:t>
            </a:r>
            <a:r>
              <a:rPr lang="ar-IQ" sz="5400" dirty="0">
                <a:solidFill>
                  <a:schemeClr val="tx1"/>
                </a:solidFill>
                <a:effectLst/>
                <a:latin typeface="Hacen Liner XXL" pitchFamily="2" charset="-78"/>
                <a:cs typeface="Ali-A-Sharif" pitchFamily="2" charset="-78"/>
              </a:rPr>
              <a:t>, ودرس الناقة يدرسها درسا </a:t>
            </a:r>
            <a:r>
              <a:rPr lang="ar-IQ" sz="5400" dirty="0" smtClean="0">
                <a:solidFill>
                  <a:schemeClr val="tx1"/>
                </a:solidFill>
                <a:effectLst/>
                <a:latin typeface="Hacen Liner XXL" pitchFamily="2" charset="-78"/>
                <a:cs typeface="Ali-A-Sharif" pitchFamily="2" charset="-78"/>
              </a:rPr>
              <a:t>ذللها وراضها  واصل </a:t>
            </a:r>
            <a:r>
              <a:rPr lang="ar-IQ" sz="5400" dirty="0">
                <a:solidFill>
                  <a:schemeClr val="tx1"/>
                </a:solidFill>
                <a:effectLst/>
                <a:latin typeface="Hacen Liner XXL" pitchFamily="2" charset="-78"/>
                <a:cs typeface="Ali-A-Sharif" pitchFamily="2" charset="-78"/>
              </a:rPr>
              <a:t>المدارسة الرياضية والتعهد للشيء.</a:t>
            </a:r>
            <a:endParaRPr lang="en-US" sz="5400" dirty="0">
              <a:solidFill>
                <a:schemeClr val="tx1"/>
              </a:solidFill>
              <a:effectLst/>
              <a:latin typeface="Hacen Liner XXL" pitchFamily="2" charset="-78"/>
              <a:cs typeface="Ali-A-Sharif" pitchFamily="2" charset="-78"/>
            </a:endParaRPr>
          </a:p>
        </p:txBody>
      </p:sp>
    </p:spTree>
  </p:cSld>
  <p:clrMapOvr>
    <a:masterClrMapping/>
  </p:clrMapOvr>
  <p:transition spd="slow">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r"/>
            <a:r>
              <a:rPr lang="ar-SA" sz="5400" b="1" dirty="0" smtClean="0">
                <a:solidFill>
                  <a:schemeClr val="tx1"/>
                </a:solidFill>
                <a:effectLst/>
                <a:cs typeface="Ali-A-Sharif" pitchFamily="2" charset="-78"/>
              </a:rPr>
              <a:t>طريقة </a:t>
            </a:r>
            <a:r>
              <a:rPr lang="ar-SA" sz="5400" b="1" dirty="0">
                <a:solidFill>
                  <a:schemeClr val="tx1"/>
                </a:solidFill>
                <a:effectLst/>
                <a:cs typeface="Ali-A-Sharif" pitchFamily="2" charset="-78"/>
              </a:rPr>
              <a:t>المناقشة:</a:t>
            </a:r>
            <a:r>
              <a:rPr lang="en-US" sz="5400" dirty="0">
                <a:solidFill>
                  <a:schemeClr val="tx1"/>
                </a:solidFill>
                <a:effectLst/>
                <a:cs typeface="Ali-A-Sharif" pitchFamily="2" charset="-78"/>
              </a:rPr>
              <a:t/>
            </a:r>
            <a:br>
              <a:rPr lang="en-US" sz="5400" dirty="0">
                <a:solidFill>
                  <a:schemeClr val="tx1"/>
                </a:solidFill>
                <a:effectLst/>
                <a:cs typeface="Ali-A-Sharif" pitchFamily="2" charset="-78"/>
              </a:rPr>
            </a:br>
            <a:r>
              <a:rPr lang="ar-SA" sz="5400" dirty="0">
                <a:solidFill>
                  <a:schemeClr val="tx1"/>
                </a:solidFill>
                <a:effectLst/>
                <a:cs typeface="Ali-A-Sharif" pitchFamily="2" charset="-78"/>
              </a:rPr>
              <a:t>تعد من الطرائق </a:t>
            </a:r>
            <a:r>
              <a:rPr lang="ar-SA" sz="5400" dirty="0" smtClean="0">
                <a:solidFill>
                  <a:schemeClr val="tx1"/>
                </a:solidFill>
                <a:effectLst/>
                <a:cs typeface="Ali-A-Sharif" pitchFamily="2" charset="-78"/>
              </a:rPr>
              <a:t>الت</a:t>
            </a:r>
            <a:r>
              <a:rPr lang="ar-IQ" sz="5400" dirty="0" smtClean="0">
                <a:solidFill>
                  <a:schemeClr val="tx1"/>
                </a:solidFill>
                <a:effectLst/>
                <a:cs typeface="Ali-A-Sharif" pitchFamily="2" charset="-78"/>
              </a:rPr>
              <a:t>در</a:t>
            </a:r>
            <a:r>
              <a:rPr lang="ar-SA" sz="5400" dirty="0" smtClean="0">
                <a:solidFill>
                  <a:schemeClr val="tx1"/>
                </a:solidFill>
                <a:effectLst/>
                <a:cs typeface="Ali-A-Sharif" pitchFamily="2" charset="-78"/>
              </a:rPr>
              <a:t>يسية </a:t>
            </a:r>
            <a:r>
              <a:rPr lang="ar-SA" sz="5400" dirty="0">
                <a:solidFill>
                  <a:schemeClr val="tx1"/>
                </a:solidFill>
                <a:effectLst/>
                <a:cs typeface="Ali-A-Sharif" pitchFamily="2" charset="-78"/>
              </a:rPr>
              <a:t>التقليدية والتي تعتمد على الالقاء والمناقشة, والمعلم يقوم بشرح المادة في الحصة الدراسية, وخلال العملية الشرح والتقديم يقوم بإثارة مجموعة من الاسئلة والتي تفسح المجال للمناقشة ما بين المعلم والمتعلمين من أجل التوصل الى الحقائق, ويقوم المعلم بالإجابة على الأسئلة المثارة من قبل المتعلمين</a:t>
            </a:r>
            <a:r>
              <a:rPr lang="ar-SA" sz="5400" dirty="0" smtClean="0">
                <a:solidFill>
                  <a:schemeClr val="tx1"/>
                </a:solidFill>
                <a:effectLst/>
                <a:cs typeface="Ali-A-Sharif" pitchFamily="2" charset="-78"/>
              </a:rPr>
              <a:t>.</a:t>
            </a:r>
            <a:endParaRPr lang="ar-IQ" sz="5400" dirty="0">
              <a:solidFill>
                <a:schemeClr val="tx1"/>
              </a:solidFill>
              <a:effectLst/>
              <a:cs typeface="Ali-A-Sharif" pitchFamily="2" charset="-78"/>
            </a:endParaRPr>
          </a:p>
        </p:txBody>
      </p:sp>
    </p:spTree>
  </p:cSld>
  <p:clrMapOvr>
    <a:masterClrMapping/>
  </p:clrMapOvr>
  <p:transition spd="slow">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6525344"/>
          </a:xfrm>
        </p:spPr>
        <p:txBody>
          <a:bodyPr>
            <a:noAutofit/>
          </a:bodyPr>
          <a:lstStyle/>
          <a:p>
            <a:pPr algn="r"/>
            <a:r>
              <a:rPr lang="ar-SA" sz="4800" b="1" dirty="0">
                <a:solidFill>
                  <a:schemeClr val="tx1"/>
                </a:solidFill>
                <a:effectLst/>
                <a:cs typeface="Ali-A-Sharif" pitchFamily="2" charset="-78"/>
              </a:rPr>
              <a:t>مميّزات طريقة المناقشة:</a:t>
            </a:r>
            <a:r>
              <a:rPr lang="en-US" sz="4800" dirty="0">
                <a:solidFill>
                  <a:schemeClr val="tx1"/>
                </a:solidFill>
                <a:effectLst/>
                <a:cs typeface="Ali-A-Sharif" pitchFamily="2" charset="-78"/>
              </a:rPr>
              <a:t/>
            </a:r>
            <a:br>
              <a:rPr lang="en-US" sz="4800" dirty="0">
                <a:solidFill>
                  <a:schemeClr val="tx1"/>
                </a:solidFill>
                <a:effectLst/>
                <a:cs typeface="Ali-A-Sharif" pitchFamily="2" charset="-78"/>
              </a:rPr>
            </a:br>
            <a:r>
              <a:rPr lang="ar-SA" sz="4800" dirty="0">
                <a:solidFill>
                  <a:schemeClr val="tx1"/>
                </a:solidFill>
                <a:effectLst/>
                <a:cs typeface="Ali-A-Sharif" pitchFamily="2" charset="-78"/>
              </a:rPr>
              <a:t>1. تدفع المتعلّمين إلى المشاركة والاستمتاع بها وتشجعهم على ذلك</a:t>
            </a:r>
            <a:r>
              <a:rPr lang="en-US" sz="4800" dirty="0">
                <a:solidFill>
                  <a:schemeClr val="tx1"/>
                </a:solidFill>
                <a:effectLst/>
                <a:cs typeface="Ali-A-Sharif" pitchFamily="2" charset="-78"/>
              </a:rPr>
              <a:t>.	</a:t>
            </a:r>
            <a:br>
              <a:rPr lang="en-US" sz="4800" dirty="0">
                <a:solidFill>
                  <a:schemeClr val="tx1"/>
                </a:solidFill>
                <a:effectLst/>
                <a:cs typeface="Ali-A-Sharif" pitchFamily="2" charset="-78"/>
              </a:rPr>
            </a:br>
            <a:r>
              <a:rPr lang="en-US" sz="4800" dirty="0">
                <a:solidFill>
                  <a:schemeClr val="tx1"/>
                </a:solidFill>
                <a:effectLst/>
                <a:cs typeface="Ali-A-Sharif" pitchFamily="2" charset="-78"/>
              </a:rPr>
              <a:t> </a:t>
            </a:r>
            <a:r>
              <a:rPr lang="ar-IQ" sz="4800" dirty="0">
                <a:solidFill>
                  <a:schemeClr val="tx1"/>
                </a:solidFill>
                <a:effectLst/>
                <a:cs typeface="Ali-A-Sharif" pitchFamily="2" charset="-78"/>
              </a:rPr>
              <a:t>2. </a:t>
            </a:r>
            <a:r>
              <a:rPr lang="ar-SA" sz="4800" dirty="0">
                <a:solidFill>
                  <a:schemeClr val="tx1"/>
                </a:solidFill>
                <a:effectLst/>
                <a:cs typeface="Ali-A-Sharif" pitchFamily="2" charset="-78"/>
              </a:rPr>
              <a:t>يستطيع المعلّم التعرّف إلى مستوى </a:t>
            </a:r>
            <a:r>
              <a:rPr lang="ar-SA" sz="4800" dirty="0" smtClean="0">
                <a:solidFill>
                  <a:schemeClr val="tx1"/>
                </a:solidFill>
                <a:effectLst/>
                <a:cs typeface="Ali-A-Sharif" pitchFamily="2" charset="-78"/>
              </a:rPr>
              <a:t>متعلّمي</a:t>
            </a:r>
            <a:r>
              <a:rPr lang="ar-IQ" sz="4800" dirty="0" smtClean="0">
                <a:solidFill>
                  <a:schemeClr val="tx1"/>
                </a:solidFill>
                <a:effectLst/>
                <a:cs typeface="Ali-A-Sharif" pitchFamily="2" charset="-78"/>
              </a:rPr>
              <a:t>ة</a:t>
            </a:r>
            <a:r>
              <a:rPr lang="ar-SA" sz="4800" dirty="0" smtClean="0">
                <a:solidFill>
                  <a:schemeClr val="tx1"/>
                </a:solidFill>
                <a:effectLst/>
                <a:cs typeface="Ali-A-Sharif" pitchFamily="2" charset="-78"/>
              </a:rPr>
              <a:t> </a:t>
            </a:r>
            <a:r>
              <a:rPr lang="ar-SA" sz="4800" dirty="0">
                <a:solidFill>
                  <a:schemeClr val="tx1"/>
                </a:solidFill>
                <a:effectLst/>
                <a:cs typeface="Ali-A-Sharif" pitchFamily="2" charset="-78"/>
              </a:rPr>
              <a:t>بشكل جيّد</a:t>
            </a:r>
            <a:r>
              <a:rPr lang="en-US" sz="4800" dirty="0">
                <a:solidFill>
                  <a:schemeClr val="tx1"/>
                </a:solidFill>
                <a:effectLst/>
                <a:cs typeface="Ali-A-Sharif" pitchFamily="2" charset="-78"/>
              </a:rPr>
              <a:t/>
            </a:r>
            <a:br>
              <a:rPr lang="en-US" sz="4800" dirty="0">
                <a:solidFill>
                  <a:schemeClr val="tx1"/>
                </a:solidFill>
                <a:effectLst/>
                <a:cs typeface="Ali-A-Sharif" pitchFamily="2" charset="-78"/>
              </a:rPr>
            </a:br>
            <a:r>
              <a:rPr lang="ar-SA" sz="4800" dirty="0">
                <a:solidFill>
                  <a:schemeClr val="tx1"/>
                </a:solidFill>
                <a:effectLst/>
                <a:cs typeface="Ali-A-Sharif" pitchFamily="2" charset="-78"/>
              </a:rPr>
              <a:t>3. تنمّي القدرات الفكريّة والمعرفيّة للمتعلّمين وتدرّبهم على التحليل والاستنتاج</a:t>
            </a:r>
            <a:r>
              <a:rPr lang="en-US" sz="4800" dirty="0">
                <a:solidFill>
                  <a:schemeClr val="tx1"/>
                </a:solidFill>
                <a:effectLst/>
                <a:cs typeface="Ali-A-Sharif" pitchFamily="2" charset="-78"/>
              </a:rPr>
              <a:t>. </a:t>
            </a:r>
            <a:br>
              <a:rPr lang="en-US" sz="4800" dirty="0">
                <a:solidFill>
                  <a:schemeClr val="tx1"/>
                </a:solidFill>
                <a:effectLst/>
                <a:cs typeface="Ali-A-Sharif" pitchFamily="2" charset="-78"/>
              </a:rPr>
            </a:br>
            <a:r>
              <a:rPr lang="ar-SA" sz="4800" dirty="0">
                <a:solidFill>
                  <a:schemeClr val="tx1"/>
                </a:solidFill>
                <a:effectLst/>
                <a:cs typeface="Ali-A-Sharif" pitchFamily="2" charset="-78"/>
              </a:rPr>
              <a:t>4. يكون المتعلّم فيها مركز النشاط </a:t>
            </a:r>
            <a:r>
              <a:rPr lang="ar-SA" sz="4800" dirty="0" smtClean="0">
                <a:solidFill>
                  <a:schemeClr val="tx1"/>
                </a:solidFill>
                <a:effectLst/>
                <a:cs typeface="Ali-A-Sharif" pitchFamily="2" charset="-78"/>
              </a:rPr>
              <a:t>والفعاليّة</a:t>
            </a:r>
            <a:r>
              <a:rPr lang="ar-JO" sz="4800" dirty="0" smtClean="0">
                <a:solidFill>
                  <a:schemeClr val="tx1"/>
                </a:solidFill>
                <a:effectLst/>
                <a:cs typeface="Ali-A-Sharif" pitchFamily="2" charset="-78"/>
              </a:rPr>
              <a:t>.</a:t>
            </a:r>
            <a:r>
              <a:rPr lang="en-US" sz="4800" dirty="0" smtClean="0">
                <a:solidFill>
                  <a:schemeClr val="tx1"/>
                </a:solidFill>
                <a:effectLst/>
                <a:cs typeface="Ali-A-Sharif" pitchFamily="2" charset="-78"/>
              </a:rPr>
              <a:t/>
            </a:r>
            <a:br>
              <a:rPr lang="en-US" sz="4800" dirty="0" smtClean="0">
                <a:solidFill>
                  <a:schemeClr val="tx1"/>
                </a:solidFill>
                <a:effectLst/>
                <a:cs typeface="Ali-A-Sharif" pitchFamily="2" charset="-78"/>
              </a:rPr>
            </a:br>
            <a:endParaRPr lang="ar-IQ" sz="4800" dirty="0">
              <a:solidFill>
                <a:schemeClr val="tx1"/>
              </a:solidFill>
              <a:effectLst/>
              <a:cs typeface="Ali-A-Sharif" pitchFamily="2" charset="-78"/>
            </a:endParaRPr>
          </a:p>
        </p:txBody>
      </p:sp>
    </p:spTree>
  </p:cSld>
  <p:clrMapOvr>
    <a:masterClrMapping/>
  </p:clrMapOvr>
  <p:transition spd="slow">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chor="t">
            <a:normAutofit/>
          </a:bodyPr>
          <a:lstStyle/>
          <a:p>
            <a:pPr algn="r"/>
            <a:r>
              <a:rPr lang="ar-IQ" sz="4800" dirty="0" smtClean="0">
                <a:solidFill>
                  <a:schemeClr val="tx1"/>
                </a:solidFill>
                <a:effectLst/>
                <a:cs typeface="Ali-A-Sharif" pitchFamily="2" charset="-78"/>
              </a:rPr>
              <a:t/>
            </a:r>
            <a:br>
              <a:rPr lang="ar-IQ" sz="4800" dirty="0" smtClean="0">
                <a:solidFill>
                  <a:schemeClr val="tx1"/>
                </a:solidFill>
                <a:effectLst/>
                <a:cs typeface="Ali-A-Sharif" pitchFamily="2" charset="-78"/>
              </a:rPr>
            </a:br>
            <a:r>
              <a:rPr lang="ar-IQ" sz="2400" dirty="0" smtClean="0">
                <a:solidFill>
                  <a:schemeClr val="tx1"/>
                </a:solidFill>
                <a:effectLst/>
                <a:cs typeface="Ali-A-Sharif" pitchFamily="2" charset="-78"/>
              </a:rPr>
              <a:t/>
            </a:r>
            <a:br>
              <a:rPr lang="ar-IQ" sz="2400" dirty="0" smtClean="0">
                <a:solidFill>
                  <a:schemeClr val="tx1"/>
                </a:solidFill>
                <a:effectLst/>
                <a:cs typeface="Ali-A-Sharif" pitchFamily="2" charset="-78"/>
              </a:rPr>
            </a:br>
            <a:r>
              <a:rPr lang="ar-IQ" sz="4800" dirty="0" smtClean="0">
                <a:solidFill>
                  <a:schemeClr val="tx1"/>
                </a:solidFill>
                <a:effectLst/>
                <a:cs typeface="Ali-A-Sharif" pitchFamily="2" charset="-78"/>
              </a:rPr>
              <a:t>5. </a:t>
            </a:r>
            <a:r>
              <a:rPr lang="ar-SA" sz="4800" dirty="0" smtClean="0">
                <a:solidFill>
                  <a:schemeClr val="tx1"/>
                </a:solidFill>
                <a:effectLst/>
                <a:cs typeface="Ali-A-Sharif" pitchFamily="2" charset="-78"/>
              </a:rPr>
              <a:t>تنمّي لدى المتعلّمين حبّ التعاون والعمل الجماعيّ</a:t>
            </a:r>
            <a:r>
              <a:rPr lang="en-US" sz="4800" dirty="0" smtClean="0">
                <a:solidFill>
                  <a:schemeClr val="tx1"/>
                </a:solidFill>
                <a:effectLst/>
                <a:cs typeface="Ali-A-Sharif" pitchFamily="2" charset="-78"/>
              </a:rPr>
              <a:t>.</a:t>
            </a:r>
            <a:br>
              <a:rPr lang="en-US" sz="4800" dirty="0" smtClean="0">
                <a:solidFill>
                  <a:schemeClr val="tx1"/>
                </a:solidFill>
                <a:effectLst/>
                <a:cs typeface="Ali-A-Sharif" pitchFamily="2" charset="-78"/>
              </a:rPr>
            </a:br>
            <a:r>
              <a:rPr lang="ar-SA" sz="4800" dirty="0" smtClean="0">
                <a:solidFill>
                  <a:schemeClr val="tx1"/>
                </a:solidFill>
                <a:effectLst/>
                <a:cs typeface="Ali-A-Sharif" pitchFamily="2" charset="-78"/>
              </a:rPr>
              <a:t>6. تزرع الشجاعة في نفوس المتعلّمين وتخلّصهم من الخجل وتنمّي روح المشاركة</a:t>
            </a:r>
            <a:r>
              <a:rPr lang="en-US" sz="4800" dirty="0" smtClean="0">
                <a:solidFill>
                  <a:schemeClr val="tx1"/>
                </a:solidFill>
                <a:effectLst/>
                <a:cs typeface="Ali-A-Sharif" pitchFamily="2" charset="-78"/>
              </a:rPr>
              <a:t>.</a:t>
            </a:r>
            <a:br>
              <a:rPr lang="en-US" sz="4800" dirty="0" smtClean="0">
                <a:solidFill>
                  <a:schemeClr val="tx1"/>
                </a:solidFill>
                <a:effectLst/>
                <a:cs typeface="Ali-A-Sharif" pitchFamily="2" charset="-78"/>
              </a:rPr>
            </a:br>
            <a:r>
              <a:rPr lang="ar-SA" sz="4800" dirty="0" smtClean="0">
                <a:solidFill>
                  <a:schemeClr val="tx1"/>
                </a:solidFill>
                <a:effectLst/>
                <a:cs typeface="Ali-A-Sharif" pitchFamily="2" charset="-78"/>
              </a:rPr>
              <a:t>7. تنمّي فيهم عادة احترام آراء الآخرين وتقدير مشاعرهم، حتّى وإن اختلفت آراؤهم عن آراء زملائهم</a:t>
            </a:r>
            <a:r>
              <a:rPr lang="en-US" sz="4800" dirty="0" smtClean="0">
                <a:solidFill>
                  <a:schemeClr val="tx1"/>
                </a:solidFill>
                <a:effectLst/>
                <a:cs typeface="Ali-A-Sharif" pitchFamily="2" charset="-78"/>
              </a:rPr>
              <a:t>.</a:t>
            </a:r>
            <a:br>
              <a:rPr lang="en-US" sz="4800" dirty="0" smtClean="0">
                <a:solidFill>
                  <a:schemeClr val="tx1"/>
                </a:solidFill>
                <a:effectLst/>
                <a:cs typeface="Ali-A-Sharif" pitchFamily="2" charset="-78"/>
              </a:rPr>
            </a:br>
            <a:r>
              <a:rPr lang="ar-SA" sz="4800" dirty="0" smtClean="0">
                <a:solidFill>
                  <a:schemeClr val="tx1"/>
                </a:solidFill>
                <a:effectLst/>
                <a:cs typeface="Ali-A-Sharif" pitchFamily="2" charset="-78"/>
              </a:rPr>
              <a:t>8. من خلال المناقشة يستطيع المتعلّم أن يجمع أكبر قدر من المعلومات عن الظاهرة الواحدة</a:t>
            </a:r>
            <a:r>
              <a:rPr lang="ar-IQ" sz="4800" dirty="0" smtClean="0">
                <a:solidFill>
                  <a:schemeClr val="tx1"/>
                </a:solidFill>
                <a:effectLst/>
                <a:cs typeface="Ali-A-Sharif" pitchFamily="2" charset="-78"/>
              </a:rPr>
              <a:t>.</a:t>
            </a:r>
            <a:endParaRPr lang="ar-IQ" sz="4800" dirty="0">
              <a:solidFill>
                <a:schemeClr val="tx1"/>
              </a:solidFill>
              <a:effectLst/>
              <a:cs typeface="Ali-A-Sharif" pitchFamily="2" charset="-78"/>
            </a:endParaRPr>
          </a:p>
        </p:txBody>
      </p:sp>
    </p:spTree>
  </p:cSld>
  <p:clrMapOvr>
    <a:masterClrMapping/>
  </p:clrMapOvr>
  <p:transition spd="slow">
    <p:split orient="vert" dir="in"/>
    <p:sndAc>
      <p:stSnd>
        <p:snd r:embed="rId2"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r"/>
            <a:r>
              <a:rPr lang="ar-IQ" sz="4800" b="1" dirty="0">
                <a:solidFill>
                  <a:schemeClr val="tx1"/>
                </a:solidFill>
                <a:effectLst/>
                <a:cs typeface="Ali-A-Sharif" pitchFamily="2" charset="-78"/>
              </a:rPr>
              <a:t>عيوب طريقة المناقشة</a:t>
            </a:r>
            <a:r>
              <a:rPr lang="ar-IQ" sz="4800" b="1" dirty="0" smtClean="0">
                <a:solidFill>
                  <a:schemeClr val="tx1"/>
                </a:solidFill>
                <a:effectLst/>
                <a:cs typeface="Ali-A-Sharif" pitchFamily="2" charset="-78"/>
              </a:rPr>
              <a:t>:</a:t>
            </a:r>
            <a:r>
              <a:rPr lang="ar-IQ" sz="4800" dirty="0" smtClean="0">
                <a:solidFill>
                  <a:schemeClr val="tx1"/>
                </a:solidFill>
                <a:effectLst/>
                <a:cs typeface="Ali-A-Sharif" pitchFamily="2" charset="-78"/>
              </a:rPr>
              <a:t/>
            </a:r>
            <a:br>
              <a:rPr lang="ar-IQ" sz="4800" dirty="0" smtClean="0">
                <a:solidFill>
                  <a:schemeClr val="tx1"/>
                </a:solidFill>
                <a:effectLst/>
                <a:cs typeface="Ali-A-Sharif" pitchFamily="2" charset="-78"/>
              </a:rPr>
            </a:br>
            <a:r>
              <a:rPr lang="en-US" dirty="0" smtClean="0">
                <a:solidFill>
                  <a:schemeClr val="tx1"/>
                </a:solidFill>
                <a:effectLst/>
                <a:cs typeface="Ali-A-Sharif" pitchFamily="2" charset="-78"/>
              </a:rPr>
              <a:t/>
            </a:r>
            <a:br>
              <a:rPr lang="en-US" dirty="0" smtClean="0">
                <a:solidFill>
                  <a:schemeClr val="tx1"/>
                </a:solidFill>
                <a:effectLst/>
                <a:cs typeface="Ali-A-Sharif" pitchFamily="2" charset="-78"/>
              </a:rPr>
            </a:br>
            <a:r>
              <a:rPr lang="ar-IQ" sz="4800" dirty="0" smtClean="0">
                <a:solidFill>
                  <a:schemeClr val="tx1"/>
                </a:solidFill>
                <a:effectLst/>
                <a:cs typeface="Ali-A-Sharif" pitchFamily="2" charset="-78"/>
              </a:rPr>
              <a:t>1. قد تقود </a:t>
            </a:r>
            <a:r>
              <a:rPr lang="ar-IQ" sz="4800" dirty="0">
                <a:solidFill>
                  <a:schemeClr val="tx1"/>
                </a:solidFill>
                <a:effectLst/>
                <a:cs typeface="Ali-A-Sharif" pitchFamily="2" charset="-78"/>
              </a:rPr>
              <a:t>المناقشة الى مواضيع بعيدة عن الهدف</a:t>
            </a:r>
            <a:r>
              <a:rPr lang="ar-IQ" sz="4800" dirty="0" smtClean="0">
                <a:solidFill>
                  <a:schemeClr val="tx1"/>
                </a:solidFill>
                <a:effectLst/>
                <a:cs typeface="Ali-A-Sharif" pitchFamily="2" charset="-78"/>
              </a:rPr>
              <a:t>.</a:t>
            </a:r>
            <a:br>
              <a:rPr lang="ar-IQ" sz="4800" dirty="0" smtClean="0">
                <a:solidFill>
                  <a:schemeClr val="tx1"/>
                </a:solidFill>
                <a:effectLst/>
                <a:cs typeface="Ali-A-Sharif" pitchFamily="2" charset="-78"/>
              </a:rPr>
            </a:br>
            <a:r>
              <a:rPr lang="ar-IQ" sz="4800" dirty="0" smtClean="0">
                <a:solidFill>
                  <a:schemeClr val="tx1"/>
                </a:solidFill>
                <a:effectLst/>
                <a:cs typeface="Ali-A-Sharif" pitchFamily="2" charset="-78"/>
              </a:rPr>
              <a:t>2. </a:t>
            </a:r>
            <a:r>
              <a:rPr lang="ar-IQ" sz="4800" dirty="0">
                <a:solidFill>
                  <a:schemeClr val="tx1"/>
                </a:solidFill>
                <a:effectLst/>
                <a:cs typeface="Ali-A-Sharif" pitchFamily="2" charset="-78"/>
              </a:rPr>
              <a:t>قد لا يستطيع الطلاب الخجلون المشاركة وبالتالي تنحصر المناقشة على عدد معين من الطلاب</a:t>
            </a:r>
            <a:r>
              <a:rPr lang="ar-IQ" sz="4800" dirty="0" smtClean="0">
                <a:solidFill>
                  <a:schemeClr val="tx1"/>
                </a:solidFill>
                <a:effectLst/>
                <a:cs typeface="Ali-A-Sharif" pitchFamily="2" charset="-78"/>
              </a:rPr>
              <a:t>.</a:t>
            </a:r>
            <a:br>
              <a:rPr lang="ar-IQ" sz="4800" dirty="0" smtClean="0">
                <a:solidFill>
                  <a:schemeClr val="tx1"/>
                </a:solidFill>
                <a:effectLst/>
                <a:cs typeface="Ali-A-Sharif" pitchFamily="2" charset="-78"/>
              </a:rPr>
            </a:br>
            <a:r>
              <a:rPr lang="ar-IQ" sz="4800" dirty="0" smtClean="0">
                <a:solidFill>
                  <a:schemeClr val="tx1"/>
                </a:solidFill>
                <a:effectLst/>
                <a:cs typeface="Ali-A-Sharif" pitchFamily="2" charset="-78"/>
              </a:rPr>
              <a:t>3. </a:t>
            </a:r>
            <a:r>
              <a:rPr lang="ar-IQ" sz="4800" dirty="0">
                <a:solidFill>
                  <a:schemeClr val="tx1"/>
                </a:solidFill>
                <a:effectLst/>
                <a:cs typeface="Ali-A-Sharif" pitchFamily="2" charset="-78"/>
              </a:rPr>
              <a:t>قد ينشغل الطلاب بتحضير الأسئلة ويفوتهم معرفة أجوبة الآخرين</a:t>
            </a:r>
            <a:r>
              <a:rPr lang="ar-IQ" sz="4800" dirty="0" smtClean="0">
                <a:solidFill>
                  <a:schemeClr val="tx1"/>
                </a:solidFill>
                <a:effectLst/>
                <a:cs typeface="Ali-A-Sharif" pitchFamily="2" charset="-78"/>
              </a:rPr>
              <a:t>.</a:t>
            </a:r>
            <a:br>
              <a:rPr lang="ar-IQ" sz="4800" dirty="0" smtClean="0">
                <a:solidFill>
                  <a:schemeClr val="tx1"/>
                </a:solidFill>
                <a:effectLst/>
                <a:cs typeface="Ali-A-Sharif" pitchFamily="2" charset="-78"/>
              </a:rPr>
            </a:br>
            <a:r>
              <a:rPr lang="ar-IQ" sz="4800" dirty="0" smtClean="0">
                <a:solidFill>
                  <a:schemeClr val="tx1"/>
                </a:solidFill>
                <a:effectLst/>
                <a:cs typeface="Ali-A-Sharif" pitchFamily="2" charset="-78"/>
              </a:rPr>
              <a:t>4. </a:t>
            </a:r>
            <a:r>
              <a:rPr lang="ar-IQ" sz="4800" dirty="0">
                <a:solidFill>
                  <a:schemeClr val="tx1"/>
                </a:solidFill>
                <a:effectLst/>
                <a:cs typeface="Ali-A-Sharif" pitchFamily="2" charset="-78"/>
              </a:rPr>
              <a:t>تكرار ما سبق طرحه يؤدي إلى الملل لدى بعض الطلاب.</a:t>
            </a:r>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r"/>
            <a:r>
              <a:rPr lang="ar-IQ" sz="2800" dirty="0" smtClean="0">
                <a:solidFill>
                  <a:schemeClr val="tx1"/>
                </a:solidFill>
                <a:effectLst/>
                <a:cs typeface="Ali-A-Sharif" pitchFamily="2" charset="-78"/>
              </a:rPr>
              <a:t/>
            </a:r>
            <a:br>
              <a:rPr lang="ar-IQ" sz="2800" dirty="0" smtClean="0">
                <a:solidFill>
                  <a:schemeClr val="tx1"/>
                </a:solidFill>
                <a:effectLst/>
                <a:cs typeface="Ali-A-Sharif" pitchFamily="2" charset="-78"/>
              </a:rPr>
            </a:br>
            <a:r>
              <a:rPr lang="ar-IQ" sz="5400" dirty="0" smtClean="0">
                <a:solidFill>
                  <a:schemeClr val="tx1"/>
                </a:solidFill>
                <a:effectLst/>
                <a:cs typeface="Ali-A-Sharif" pitchFamily="2" charset="-78"/>
              </a:rPr>
              <a:t>5. إذا </a:t>
            </a:r>
            <a:r>
              <a:rPr lang="ar-IQ" sz="5400" dirty="0">
                <a:solidFill>
                  <a:schemeClr val="tx1"/>
                </a:solidFill>
                <a:effectLst/>
                <a:cs typeface="Ali-A-Sharif" pitchFamily="2" charset="-78"/>
              </a:rPr>
              <a:t>لم يضبط المعلم الصف وإدارة الحوار والمناقشة ستعم الفوضى بين الطلاب</a:t>
            </a:r>
            <a:r>
              <a:rPr lang="ar-IQ" sz="5400" dirty="0" smtClean="0">
                <a:solidFill>
                  <a:schemeClr val="tx1"/>
                </a:solidFill>
                <a:effectLst/>
                <a:cs typeface="Ali-A-Sharif" pitchFamily="2" charset="-78"/>
              </a:rPr>
              <a:t>.</a:t>
            </a:r>
            <a:br>
              <a:rPr lang="ar-IQ" sz="5400" dirty="0" smtClean="0">
                <a:solidFill>
                  <a:schemeClr val="tx1"/>
                </a:solidFill>
                <a:effectLst/>
                <a:cs typeface="Ali-A-Sharif" pitchFamily="2" charset="-78"/>
              </a:rPr>
            </a:br>
            <a:r>
              <a:rPr lang="ar-IQ" sz="5400" dirty="0" smtClean="0">
                <a:solidFill>
                  <a:schemeClr val="tx1"/>
                </a:solidFill>
                <a:effectLst/>
                <a:cs typeface="Ali-A-Sharif" pitchFamily="2" charset="-78"/>
              </a:rPr>
              <a:t>6. </a:t>
            </a:r>
            <a:r>
              <a:rPr lang="ar-IQ" sz="5400" dirty="0">
                <a:solidFill>
                  <a:schemeClr val="tx1"/>
                </a:solidFill>
                <a:effectLst/>
                <a:cs typeface="Ali-A-Sharif" pitchFamily="2" charset="-78"/>
              </a:rPr>
              <a:t>إذا لم يطلب المعلم من المتعلمين أن يقرأوا جيدا حول الموضوع المختار تبقى المناقشة ناقضة</a:t>
            </a:r>
            <a:r>
              <a:rPr lang="ar-IQ" sz="5400" dirty="0" smtClean="0">
                <a:solidFill>
                  <a:schemeClr val="tx1"/>
                </a:solidFill>
                <a:effectLst/>
                <a:cs typeface="Ali-A-Sharif" pitchFamily="2" charset="-78"/>
              </a:rPr>
              <a:t>.</a:t>
            </a:r>
            <a:br>
              <a:rPr lang="ar-IQ" sz="5400" dirty="0" smtClean="0">
                <a:solidFill>
                  <a:schemeClr val="tx1"/>
                </a:solidFill>
                <a:effectLst/>
                <a:cs typeface="Ali-A-Sharif" pitchFamily="2" charset="-78"/>
              </a:rPr>
            </a:br>
            <a:r>
              <a:rPr lang="ar-IQ" sz="5400" dirty="0" smtClean="0">
                <a:solidFill>
                  <a:schemeClr val="tx1"/>
                </a:solidFill>
                <a:effectLst/>
                <a:cs typeface="Ali-A-Sharif" pitchFamily="2" charset="-78"/>
              </a:rPr>
              <a:t>7. </a:t>
            </a:r>
            <a:r>
              <a:rPr lang="ar-IQ" sz="5400" dirty="0">
                <a:solidFill>
                  <a:schemeClr val="tx1"/>
                </a:solidFill>
                <a:effectLst/>
                <a:cs typeface="Ali-A-Sharif" pitchFamily="2" charset="-78"/>
              </a:rPr>
              <a:t>إذا لم يهتم المعلم بتسجيل الأفكار والآراء المهمة ستذهب المناقشة سدى بلا فائدة.</a:t>
            </a:r>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r"/>
            <a:r>
              <a:rPr lang="ar-IQ" sz="5300" b="1" dirty="0">
                <a:solidFill>
                  <a:schemeClr val="tx1"/>
                </a:solidFill>
                <a:effectLst/>
                <a:cs typeface="Ali-A-Sharif" pitchFamily="2" charset="-78"/>
              </a:rPr>
              <a:t>طريقة الندوات</a:t>
            </a:r>
            <a:r>
              <a:rPr lang="ar-IQ" sz="5300" b="1" dirty="0" smtClean="0">
                <a:solidFill>
                  <a:schemeClr val="tx1"/>
                </a:solidFill>
                <a:effectLst/>
                <a:cs typeface="Ali-A-Sharif" pitchFamily="2" charset="-78"/>
              </a:rPr>
              <a:t>:</a:t>
            </a:r>
            <a:r>
              <a:rPr lang="ar-IQ" sz="4400" dirty="0" smtClean="0">
                <a:solidFill>
                  <a:schemeClr val="tx1"/>
                </a:solidFill>
                <a:effectLst/>
                <a:cs typeface="Ali-A-Sharif" pitchFamily="2" charset="-78"/>
              </a:rPr>
              <a:t/>
            </a:r>
            <a:br>
              <a:rPr lang="ar-IQ" sz="4400" dirty="0" smtClean="0">
                <a:solidFill>
                  <a:schemeClr val="tx1"/>
                </a:solidFill>
                <a:effectLst/>
                <a:cs typeface="Ali-A-Sharif" pitchFamily="2" charset="-78"/>
              </a:rPr>
            </a:br>
            <a:r>
              <a:rPr lang="en-US" dirty="0">
                <a:solidFill>
                  <a:schemeClr val="tx1"/>
                </a:solidFill>
                <a:effectLst/>
                <a:cs typeface="Ali-A-Sharif" pitchFamily="2" charset="-78"/>
              </a:rPr>
              <a:t/>
            </a:r>
            <a:br>
              <a:rPr lang="en-US" dirty="0">
                <a:solidFill>
                  <a:schemeClr val="tx1"/>
                </a:solidFill>
                <a:effectLst/>
                <a:cs typeface="Ali-A-Sharif" pitchFamily="2" charset="-78"/>
              </a:rPr>
            </a:br>
            <a:r>
              <a:rPr lang="ar-IQ" sz="4400" dirty="0">
                <a:solidFill>
                  <a:schemeClr val="tx1"/>
                </a:solidFill>
                <a:effectLst/>
                <a:cs typeface="Ali-A-Sharif" pitchFamily="2" charset="-78"/>
              </a:rPr>
              <a:t>تعد طريقة الندوة نوعا من أنواع المناقشة, وتشترك فيها مجموعة من الأفراد, يتراوح عددهم بين (5-7), يعرش كل منهم جانبا من الجوانب موضوع معين, وفق تخطيط سابق واستعداد من كل أعشاء الندوة, وقد يكون أعضاء الندوة, وقد يكون أعضاء اللجنة من بين المتعلمين من الفصل نفسه, أو من أشخاص آخرين. وللندوة قائد يدير الحوار, بحيث يتيح الفرصة المتكاملة لكل عضو من الأعضاء من حيث الزمن, ويمنع المقاطعات أو المشاحنات التي قد تحدث بين بعض أفراد الندوة,</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r"/>
            <a:r>
              <a:rPr lang="ar-IQ" sz="6600" dirty="0" smtClean="0">
                <a:solidFill>
                  <a:schemeClr val="tx1"/>
                </a:solidFill>
                <a:effectLst/>
                <a:cs typeface="Ali-A-Sharif" pitchFamily="2" charset="-78"/>
              </a:rPr>
              <a:t/>
            </a:r>
            <a:br>
              <a:rPr lang="ar-IQ" sz="6600" dirty="0" smtClean="0">
                <a:solidFill>
                  <a:schemeClr val="tx1"/>
                </a:solidFill>
                <a:effectLst/>
                <a:cs typeface="Ali-A-Sharif" pitchFamily="2" charset="-78"/>
              </a:rPr>
            </a:br>
            <a:r>
              <a:rPr lang="ar-IQ" sz="5400" dirty="0" smtClean="0">
                <a:solidFill>
                  <a:schemeClr val="tx1"/>
                </a:solidFill>
                <a:effectLst/>
                <a:cs typeface="Ali-A-Sharif" pitchFamily="2" charset="-78"/>
              </a:rPr>
              <a:t>ويلخص قائد الندوة الآراء المطروحة من آن الآخر ثم يجملها في النهاية الندوة, وحينئذ قد يفتح المجال لتوجيه الأشئلة الصادرة من المستمعين. يستمع المتعلمون للحوار الدائر بين أعضاء الندوة ويستجلون ملحظاتهم, ويستعدون يأسئلتهم التي قد يودون توجيهها لهؤلاء الأعضاء في نهاية الندوة.</a:t>
            </a:r>
            <a:endParaRPr lang="ar-IQ" sz="5400" dirty="0">
              <a:solidFill>
                <a:schemeClr val="tx1"/>
              </a:solidFill>
              <a:effectLst/>
              <a:cs typeface="Ali-A-Sharif" pitchFamily="2" charset="-78"/>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TotalTime>
  <Words>26</Words>
  <Application>Microsoft Office PowerPoint</Application>
  <PresentationFormat>On-screen Show (4:3)</PresentationFormat>
  <Paragraphs>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[المناقشة العلمية]  مدرس المادة: أ.م.د: زياد اسماعيل</vt:lpstr>
      <vt:lpstr>    الطريقة لغة: هي ما يمكن التوصل بصحيح النظر        فيه الى المطلوب    التدريس لغة: قال الزمخشري درس غيره كرره عن  حفظ, ودرس الناقة يدرسها درسا ذللها وراضها  واصل المدارسة الرياضية والتعهد للشيء.</vt:lpstr>
      <vt:lpstr>طريقة المناقشة: تعد من الطرائق التدريسية التقليدية والتي تعتمد على الالقاء والمناقشة, والمعلم يقوم بشرح المادة في الحصة الدراسية, وخلال العملية الشرح والتقديم يقوم بإثارة مجموعة من الاسئلة والتي تفسح المجال للمناقشة ما بين المعلم والمتعلمين من أجل التوصل الى الحقائق, ويقوم المعلم بالإجابة على الأسئلة المثارة من قبل المتعلمين.</vt:lpstr>
      <vt:lpstr>مميّزات طريقة المناقشة: 1. تدفع المتعلّمين إلى المشاركة والاستمتاع بها وتشجعهم على ذلك.   2. يستطيع المعلّم التعرّف إلى مستوى متعلّمية بشكل جيّد 3. تنمّي القدرات الفكريّة والمعرفيّة للمتعلّمين وتدرّبهم على التحليل والاستنتاج.  4. يكون المتعلّم فيها مركز النشاط والفعاليّة. </vt:lpstr>
      <vt:lpstr>  5. تنمّي لدى المتعلّمين حبّ التعاون والعمل الجماعيّ. 6. تزرع الشجاعة في نفوس المتعلّمين وتخلّصهم من الخجل وتنمّي روح المشاركة. 7. تنمّي فيهم عادة احترام آراء الآخرين وتقدير مشاعرهم، حتّى وإن اختلفت آراؤهم عن آراء زملائهم. 8. من خلال المناقشة يستطيع المتعلّم أن يجمع أكبر قدر من المعلومات عن الظاهرة الواحدة.</vt:lpstr>
      <vt:lpstr>عيوب طريقة المناقشة:  1. قد تقود المناقشة الى مواضيع بعيدة عن الهدف. 2. قد لا يستطيع الطلاب الخجلون المشاركة وبالتالي تنحصر المناقشة على عدد معين من الطلاب. 3. قد ينشغل الطلاب بتحضير الأسئلة ويفوتهم معرفة أجوبة الآخرين. 4. تكرار ما سبق طرحه يؤدي إلى الملل لدى بعض الطلاب.</vt:lpstr>
      <vt:lpstr> 5. إذا لم يضبط المعلم الصف وإدارة الحوار والمناقشة ستعم الفوضى بين الطلاب. 6. إذا لم يطلب المعلم من المتعلمين أن يقرأوا جيدا حول الموضوع المختار تبقى المناقشة ناقضة. 7. إذا لم يهتم المعلم بتسجيل الأفكار والآراء المهمة ستذهب المناقشة سدى بلا فائدة.</vt:lpstr>
      <vt:lpstr>طريقة الندوات:  تعد طريقة الندوة نوعا من أنواع المناقشة, وتشترك فيها مجموعة من الأفراد, يتراوح عددهم بين (5-7), يعرش كل منهم جانبا من الجوانب موضوع معين, وفق تخطيط سابق واستعداد من كل أعشاء الندوة, وقد يكون أعضاء الندوة, وقد يكون أعضاء اللجنة من بين المتعلمين من الفصل نفسه, أو من أشخاص آخرين. وللندوة قائد يدير الحوار, بحيث يتيح الفرصة المتكاملة لكل عضو من الأعضاء من حيث الزمن, ويمنع المقاطعات أو المشاحنات التي قد تحدث بين بعض أفراد الندوة,</vt:lpstr>
      <vt:lpstr> ويلخص قائد الندوة الآراء المطروحة من آن الآخر ثم يجملها في النهاية الندوة, وحينئذ قد يفتح المجال لتوجيه الأشئلة الصادرة من المستمعين. يستمع المتعلمون للحوار الدائر بين أعضاء الندوة ويستجلون ملحظاتهم, ويستعدون يأسئلتهم التي قد يودون توجيهها لهؤلاء الأعضاء في نهاية الندوة.</vt:lpstr>
      <vt:lpstr>طريقة المناظرة:   تشبه المناظرة الندوة من حيث عدد الأعضاء وطريقة تنظيمها ... إلا أن أعضاء المناظرة ينقسمون عادة إلى قسمين, يتبنى كل قسم منهما وجهة نظر مخالفة أو معارضة لوجهة نظر القسم الآخر حول الموضوع معين. وهي كالندوة, قد يقوم بالمناقشة فيها أشخاص متخصصون, يدعوهم المعلم إلى فصله, وتدور المناظرة أمام المتعلمين, أو تتكون المناظرة من بعض متعلمي الفصل أنفسهم.  </vt:lpstr>
      <vt:lpstr>    وللمناظرة قائد يدير المناقشة ويلخص الآراء, ويعطي الفرصة المتكافئة للأعضاء لإبداء الرأي, وفي نهاية المناظرة ... تتاح الفرصة للمتعلمين لتوجيه الأسئلة ولمناقشة الأعضاء حول آرائهم. تفيد المناظرة في تعليم المتعلمين أحترام وجهات النظر المغايرة لرائهم الشخصية, وأن يفرق الفرد بين اتجاهه نحو الرأي وصاحب هذا الرأي ... كما تفيد المناظرة في حالة اشتراك المتعلمين أنفسهم فيها في تعلميهم كيفية التعبير الدقيق عن الفكرة التي يريد طرحها, والقدرة على اختيار الألفاظ بدقة, والتفكير المنطقي والحجة في الإقناع.</vt:lpstr>
      <vt:lpstr>افعل مايلي:   1. استعمل السبرة او اي وسائل الإيضاح ممكنة قدر الإمكان. 2. كن مرحا من وقت الآخر. 3. ناقش وفسر كل فقرة لدرجة صعوبتها, وقارن. 4. نوع نغمة صوتك ونبرته. 5. تمهل, خذ نفسا, لتستريح وليسترح طلابك.  </vt:lpstr>
      <vt:lpstr> 6. اعرض رأيك بوضوح, إنقد وبموضوعية. 7. أضبط محاضرتك من الناحية اللغوية والصرفية. 8. حدد كم المعلومات التي سوف تقوم بعرضها. 9. لاحظ طلابك ومدى تجاوبه معك, الملل, التثاؤب الكثير. 10. لا تعبر عن فكرة بعشرات كلمات أي اتبع مبدأما قل ودل. 11. أكد على الأفكار الرئيسية للمحاضرة.</vt:lpstr>
      <vt:lpstr>المناقشة:  تعد من الطرائق التدريسية التقليدية والتي تعتمد على الإلقاء والمناقشة, والمعلم يقوم بشرح المادة في حصة الدراسية, وخلال عملية الشرح والتقديم يقوم بإثارة مجموعة من أسئلة والتي تفسح المجال للمناقشة مابين المعلم والمتعلمين من أجل التوصيل إلى الحقائق, ويقوم المعلم بإباحة على الأسئلة من قبل المتعلمين.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التدريس]  مدرس المادة: د. زياد اسماعيل</dc:title>
  <dc:creator>Sihad</dc:creator>
  <cp:lastModifiedBy>IS -Associated Deen</cp:lastModifiedBy>
  <cp:revision>26</cp:revision>
  <dcterms:created xsi:type="dcterms:W3CDTF">2018-12-09T21:07:07Z</dcterms:created>
  <dcterms:modified xsi:type="dcterms:W3CDTF">2021-07-01T10:06:46Z</dcterms:modified>
</cp:coreProperties>
</file>